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9144000" cy="9144000"/>
  <p:notesSz cx="91440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4A2A22"/>
        </a:solidFill>
      </p:bgPr>
    </p:bg>
    <p:spTree>
      <p:nvGrpSpPr>
        <p:cNvPr id="1" name=""/>
        <p:cNvGrpSpPr/>
        <p:nvPr/>
      </p:nvGrpSpPr>
      <p:grpSpPr>
        <a:xfrm>
          <a:off x="0" y="0"/>
          <a:ext cx="0" cy="0"/>
          <a:chOff x="0" y="0"/>
          <a:chExt cx="0" cy="0"/>
        </a:xfrm>
      </p:grpSpPr>
      <p:sp>
        <p:nvSpPr>
          <p:cNvPr id="2" name="Shape 0"/>
          <p:cNvSpPr/>
          <p:nvPr/>
        </p:nvSpPr>
        <p:spPr>
          <a:xfrm>
            <a:off x="640080" y="960120"/>
            <a:ext cx="1097280" cy="82296"/>
          </a:xfrm>
          <a:prstGeom prst="rect">
            <a:avLst/>
          </a:prstGeom>
          <a:solidFill>
            <a:srgbClr val="6B8F71"/>
          </a:solidFill>
          <a:ln w="12700">
            <a:solidFill>
              <a:srgbClr val="6B8F71"/>
            </a:solidFill>
            <a:prstDash val="solid"/>
          </a:ln>
        </p:spPr>
      </p:sp>
      <p:sp>
        <p:nvSpPr>
          <p:cNvPr id="3" name="Text 1"/>
          <p:cNvSpPr/>
          <p:nvPr/>
        </p:nvSpPr>
        <p:spPr>
          <a:xfrm>
            <a:off x="640080" y="1207008"/>
            <a:ext cx="7863840" cy="329184"/>
          </a:xfrm>
          <a:prstGeom prst="rect">
            <a:avLst/>
          </a:prstGeom>
          <a:noFill/>
          <a:ln/>
        </p:spPr>
        <p:txBody>
          <a:bodyPr wrap="square" lIns="0" tIns="0" rIns="0" bIns="0" rtlCol="0" anchor="ctr"/>
          <a:lstStyle/>
          <a:p>
            <a:pPr indent="0" marL="0">
              <a:buNone/>
            </a:pPr>
            <a:r>
              <a:rPr lang="en-US" sz="1400" b="1" spc="700" kern="0" dirty="0">
                <a:solidFill>
                  <a:srgbClr val="C9A793"/>
                </a:solidFill>
                <a:latin typeface="Calibri" pitchFamily="34" charset="0"/>
                <a:ea typeface="Calibri" pitchFamily="34" charset="-122"/>
                <a:cs typeface="Calibri" pitchFamily="34" charset="-120"/>
              </a:rPr>
              <a:t>YAS · KÜLTÜR · KANIT</a:t>
            </a:r>
            <a:endParaRPr lang="en-US" sz="1400" dirty="0"/>
          </a:p>
        </p:txBody>
      </p:sp>
      <p:sp>
        <p:nvSpPr>
          <p:cNvPr id="4" name="Text 2"/>
          <p:cNvSpPr/>
          <p:nvPr/>
        </p:nvSpPr>
        <p:spPr>
          <a:xfrm>
            <a:off x="640080" y="2148840"/>
            <a:ext cx="7863840" cy="2834640"/>
          </a:xfrm>
          <a:prstGeom prst="rect">
            <a:avLst/>
          </a:prstGeom>
          <a:noFill/>
          <a:ln/>
        </p:spPr>
        <p:txBody>
          <a:bodyPr wrap="square" lIns="0" tIns="0" rIns="0" bIns="0" rtlCol="0" anchor="ctr"/>
          <a:lstStyle/>
          <a:p>
            <a:pPr indent="0" marL="0">
              <a:lnSpc>
                <a:spcPct val="106000"/>
              </a:lnSpc>
              <a:buNone/>
            </a:pPr>
            <a:r>
              <a:rPr lang="en-US" sz="5600" b="1" dirty="0">
                <a:solidFill>
                  <a:srgbClr val="F7EFE8"/>
                </a:solidFill>
                <a:latin typeface="Georgia" pitchFamily="34" charset="0"/>
                <a:ea typeface="Georgia" pitchFamily="34" charset="-122"/>
                <a:cs typeface="Georgia" pitchFamily="34" charset="-120"/>
              </a:rPr>
              <a:t>Mezar ziyareti,</a:t>
            </a:r>
            <a:endParaRPr lang="en-US" sz="5600" dirty="0"/>
          </a:p>
          <a:p>
            <a:pPr indent="0" marL="0">
              <a:lnSpc>
                <a:spcPct val="106000"/>
              </a:lnSpc>
              <a:buNone/>
            </a:pPr>
            <a:r>
              <a:rPr lang="en-US" sz="5600" b="1" dirty="0">
                <a:solidFill>
                  <a:srgbClr val="F7EFE8"/>
                </a:solidFill>
                <a:latin typeface="Georgia" pitchFamily="34" charset="0"/>
                <a:ea typeface="Georgia" pitchFamily="34" charset="-122"/>
                <a:cs typeface="Georgia" pitchFamily="34" charset="-120"/>
              </a:rPr>
              <a:t>mevlit, taziye:</a:t>
            </a:r>
            <a:endParaRPr lang="en-US" sz="5600" dirty="0"/>
          </a:p>
          <a:p>
            <a:pPr indent="0" marL="0">
              <a:lnSpc>
                <a:spcPct val="106000"/>
              </a:lnSpc>
              <a:buNone/>
            </a:pPr>
            <a:r>
              <a:rPr lang="en-US" sz="5600" b="1" dirty="0">
                <a:solidFill>
                  <a:srgbClr val="F7EFE8"/>
                </a:solidFill>
                <a:latin typeface="Georgia" pitchFamily="34" charset="0"/>
                <a:ea typeface="Georgia" pitchFamily="34" charset="-122"/>
                <a:cs typeface="Georgia" pitchFamily="34" charset="-120"/>
              </a:rPr>
              <a:t>işe yarıyor mu?</a:t>
            </a:r>
            <a:endParaRPr lang="en-US" sz="5600" dirty="0"/>
          </a:p>
        </p:txBody>
      </p:sp>
      <p:sp>
        <p:nvSpPr>
          <p:cNvPr id="5" name="Text 3"/>
          <p:cNvSpPr/>
          <p:nvPr/>
        </p:nvSpPr>
        <p:spPr>
          <a:xfrm>
            <a:off x="640080" y="5257800"/>
            <a:ext cx="7863840" cy="457200"/>
          </a:xfrm>
          <a:prstGeom prst="rect">
            <a:avLst/>
          </a:prstGeom>
          <a:noFill/>
          <a:ln/>
        </p:spPr>
        <p:txBody>
          <a:bodyPr wrap="square" lIns="0" tIns="0" rIns="0" bIns="0" rtlCol="0" anchor="ctr"/>
          <a:lstStyle/>
          <a:p>
            <a:pPr indent="0" marL="0">
              <a:buNone/>
            </a:pPr>
            <a:r>
              <a:rPr lang="en-US" sz="2200" i="1" dirty="0">
                <a:solidFill>
                  <a:srgbClr val="E8C9B4"/>
                </a:solidFill>
                <a:latin typeface="Georgia" pitchFamily="34" charset="0"/>
                <a:ea typeface="Georgia" pitchFamily="34" charset="-122"/>
                <a:cs typeface="Georgia" pitchFamily="34" charset="-120"/>
              </a:rPr>
              <a:t>Literatür net bir şey söylüyor: mesele ritüelin biçimi değil.</a:t>
            </a:r>
            <a:endParaRPr lang="en-US" sz="2200" dirty="0"/>
          </a:p>
        </p:txBody>
      </p:sp>
      <p:sp>
        <p:nvSpPr>
          <p:cNvPr id="6" name="Shape 4"/>
          <p:cNvSpPr/>
          <p:nvPr/>
        </p:nvSpPr>
        <p:spPr>
          <a:xfrm>
            <a:off x="640080" y="6035040"/>
            <a:ext cx="7863840" cy="1417320"/>
          </a:xfrm>
          <a:prstGeom prst="rect">
            <a:avLst/>
          </a:prstGeom>
          <a:solidFill>
            <a:srgbClr val="5C382E"/>
          </a:solidFill>
          <a:ln w="9525">
            <a:solidFill>
              <a:srgbClr val="7A4E3C"/>
            </a:solidFill>
            <a:prstDash val="solid"/>
          </a:ln>
        </p:spPr>
      </p:sp>
      <p:sp>
        <p:nvSpPr>
          <p:cNvPr id="7" name="Shape 5"/>
          <p:cNvSpPr/>
          <p:nvPr/>
        </p:nvSpPr>
        <p:spPr>
          <a:xfrm>
            <a:off x="640080" y="6035040"/>
            <a:ext cx="137160" cy="1417320"/>
          </a:xfrm>
          <a:prstGeom prst="rect">
            <a:avLst/>
          </a:prstGeom>
          <a:solidFill>
            <a:srgbClr val="6B8F71"/>
          </a:solidFill>
          <a:ln w="12700">
            <a:solidFill>
              <a:srgbClr val="6B8F71"/>
            </a:solidFill>
            <a:prstDash val="solid"/>
          </a:ln>
        </p:spPr>
      </p:sp>
      <p:sp>
        <p:nvSpPr>
          <p:cNvPr id="8" name="Text 6"/>
          <p:cNvSpPr/>
          <p:nvPr/>
        </p:nvSpPr>
        <p:spPr>
          <a:xfrm>
            <a:off x="960120" y="6263640"/>
            <a:ext cx="7315200" cy="960120"/>
          </a:xfrm>
          <a:prstGeom prst="rect">
            <a:avLst/>
          </a:prstGeom>
          <a:noFill/>
          <a:ln/>
        </p:spPr>
        <p:txBody>
          <a:bodyPr wrap="square" lIns="0" tIns="0" rIns="0" bIns="0" rtlCol="0" anchor="ctr"/>
          <a:lstStyle/>
          <a:p>
            <a:pPr indent="0" marL="0">
              <a:lnSpc>
                <a:spcPct val="116000"/>
              </a:lnSpc>
              <a:buNone/>
            </a:pPr>
            <a:r>
              <a:rPr lang="en-US" sz="1750" dirty="0">
                <a:solidFill>
                  <a:srgbClr val="F7EFE8"/>
                </a:solidFill>
                <a:latin typeface="Calibri" pitchFamily="34" charset="0"/>
                <a:ea typeface="Calibri" pitchFamily="34" charset="-122"/>
                <a:cs typeface="Calibri" pitchFamily="34" charset="-120"/>
              </a:rPr>
              <a:t>Yas ritüelleri üzerine yapılmış deneysel çalışmaların, meta analizlerin ve Türkiye verisinin dürüst bir sentezi. 13 slayt.</a:t>
            </a:r>
            <a:endParaRPr lang="en-US" sz="1750" dirty="0"/>
          </a:p>
        </p:txBody>
      </p:sp>
      <p:sp>
        <p:nvSpPr>
          <p:cNvPr id="9" name="Text 7"/>
          <p:cNvSpPr/>
          <p:nvPr/>
        </p:nvSpPr>
        <p:spPr>
          <a:xfrm>
            <a:off x="640080" y="7635240"/>
            <a:ext cx="2743200" cy="365760"/>
          </a:xfrm>
          <a:prstGeom prst="rect">
            <a:avLst/>
          </a:prstGeom>
          <a:noFill/>
          <a:ln/>
        </p:spPr>
        <p:txBody>
          <a:bodyPr wrap="square" lIns="0" tIns="0" rIns="0" bIns="0" rtlCol="0" anchor="ctr"/>
          <a:lstStyle/>
          <a:p>
            <a:pPr indent="0" marL="0">
              <a:buNone/>
            </a:pPr>
            <a:r>
              <a:rPr lang="en-US" sz="1600" b="1" spc="300" kern="0" dirty="0">
                <a:solidFill>
                  <a:srgbClr val="E8C9B4"/>
                </a:solidFill>
                <a:latin typeface="Calibri" pitchFamily="34" charset="0"/>
                <a:ea typeface="Calibri" pitchFamily="34" charset="-122"/>
                <a:cs typeface="Calibri" pitchFamily="34" charset="-120"/>
              </a:rPr>
              <a:t>Kaydır →</a:t>
            </a:r>
            <a:endParaRPr lang="en-US" sz="1600" dirty="0"/>
          </a:p>
        </p:txBody>
      </p:sp>
      <p:sp>
        <p:nvSpPr>
          <p:cNvPr id="10" name="Shape 8"/>
          <p:cNvSpPr/>
          <p:nvPr/>
        </p:nvSpPr>
        <p:spPr>
          <a:xfrm>
            <a:off x="640080" y="8449056"/>
            <a:ext cx="7863840" cy="10973"/>
          </a:xfrm>
          <a:prstGeom prst="rect">
            <a:avLst/>
          </a:prstGeom>
          <a:solidFill>
            <a:srgbClr val="6B4030"/>
          </a:solidFill>
          <a:ln w="12700">
            <a:solidFill>
              <a:srgbClr val="6B4030"/>
            </a:solidFill>
            <a:prstDash val="solid"/>
          </a:ln>
        </p:spPr>
      </p:sp>
      <p:sp>
        <p:nvSpPr>
          <p:cNvPr id="11" name="Text 9"/>
          <p:cNvSpPr/>
          <p:nvPr/>
        </p:nvSpPr>
        <p:spPr>
          <a:xfrm>
            <a:off x="640080" y="8558784"/>
            <a:ext cx="1463040" cy="274320"/>
          </a:xfrm>
          <a:prstGeom prst="rect">
            <a:avLst/>
          </a:prstGeom>
          <a:noFill/>
          <a:ln/>
        </p:spPr>
        <p:txBody>
          <a:bodyPr wrap="square" lIns="0" tIns="0" rIns="0" bIns="0" rtlCol="0" anchor="ctr"/>
          <a:lstStyle/>
          <a:p>
            <a:pPr algn="l" indent="0" marL="0">
              <a:buNone/>
            </a:pPr>
            <a:r>
              <a:rPr lang="en-US" sz="1100" i="1" dirty="0">
                <a:solidFill>
                  <a:srgbClr val="C9A793"/>
                </a:solidFill>
                <a:latin typeface="Calibri" pitchFamily="34" charset="0"/>
                <a:ea typeface="Calibri" pitchFamily="34" charset="-122"/>
                <a:cs typeface="Calibri" pitchFamily="34" charset="-120"/>
              </a:rPr>
              <a:t>1 / 13</a:t>
            </a:r>
            <a:endParaRPr lang="en-US" sz="1100" dirty="0"/>
          </a:p>
        </p:txBody>
      </p:sp>
      <p:sp>
        <p:nvSpPr>
          <p:cNvPr id="12" name="Text 10"/>
          <p:cNvSpPr/>
          <p:nvPr/>
        </p:nvSpPr>
        <p:spPr>
          <a:xfrm>
            <a:off x="2103120" y="8558784"/>
            <a:ext cx="4937760" cy="274320"/>
          </a:xfrm>
          <a:prstGeom prst="rect">
            <a:avLst/>
          </a:prstGeom>
          <a:noFill/>
          <a:ln/>
        </p:spPr>
        <p:txBody>
          <a:bodyPr wrap="square" lIns="0" tIns="0" rIns="0" bIns="0" rtlCol="0" anchor="ctr"/>
          <a:lstStyle/>
          <a:p>
            <a:pPr algn="ctr" indent="0" marL="0">
              <a:buNone/>
            </a:pPr>
            <a:r>
              <a:rPr lang="en-US" sz="1100" i="1" dirty="0">
                <a:solidFill>
                  <a:srgbClr val="C9A793"/>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3" name="Text 11"/>
          <p:cNvSpPr/>
          <p:nvPr/>
        </p:nvSpPr>
        <p:spPr>
          <a:xfrm>
            <a:off x="7040880" y="8558784"/>
            <a:ext cx="1463040" cy="274320"/>
          </a:xfrm>
          <a:prstGeom prst="rect">
            <a:avLst/>
          </a:prstGeom>
          <a:noFill/>
          <a:ln/>
        </p:spPr>
        <p:txBody>
          <a:bodyPr wrap="square" lIns="0" tIns="0" rIns="0" bIns="0" rtlCol="0" anchor="ctr"/>
          <a:lstStyle/>
          <a:p>
            <a:pPr algn="r" indent="0" marL="0">
              <a:buNone/>
            </a:pPr>
            <a:r>
              <a:rPr lang="en-US" sz="1100" b="1" dirty="0">
                <a:solidFill>
                  <a:srgbClr val="F7EFE8"/>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66928"/>
            <a:ext cx="7863840" cy="310896"/>
          </a:xfrm>
          <a:prstGeom prst="rect">
            <a:avLst/>
          </a:prstGeom>
          <a:noFill/>
          <a:ln/>
        </p:spPr>
        <p:txBody>
          <a:bodyPr wrap="square" lIns="0" tIns="0" rIns="0" bIns="0" rtlCol="0" anchor="ctr"/>
          <a:lstStyle/>
          <a:p>
            <a:pPr indent="0" marL="0">
              <a:buNone/>
            </a:pPr>
            <a:r>
              <a:rPr lang="en-US" sz="1300" b="1" spc="600" kern="0" dirty="0">
                <a:solidFill>
                  <a:srgbClr val="C1121F"/>
                </a:solidFill>
                <a:latin typeface="Calibri" pitchFamily="34" charset="0"/>
                <a:ea typeface="Calibri" pitchFamily="34" charset="-122"/>
                <a:cs typeface="Calibri" pitchFamily="34" charset="-120"/>
              </a:rPr>
              <a:t>KLİNİK SINIR | NE ZAMAN DESTEK GEREKİR?</a:t>
            </a:r>
            <a:endParaRPr lang="en-US" sz="1300" dirty="0"/>
          </a:p>
        </p:txBody>
      </p:sp>
      <p:sp>
        <p:nvSpPr>
          <p:cNvPr id="3" name="Text 1"/>
          <p:cNvSpPr/>
          <p:nvPr/>
        </p:nvSpPr>
        <p:spPr>
          <a:xfrm>
            <a:off x="640080" y="1024128"/>
            <a:ext cx="7863840" cy="1691640"/>
          </a:xfrm>
          <a:prstGeom prst="rect">
            <a:avLst/>
          </a:prstGeom>
          <a:noFill/>
          <a:ln/>
        </p:spPr>
        <p:txBody>
          <a:bodyPr wrap="square" lIns="0" tIns="0" rIns="0" bIns="0" rtlCol="0" anchor="t"/>
          <a:lstStyle/>
          <a:p>
            <a:pPr indent="0" marL="0">
              <a:lnSpc>
                <a:spcPct val="104000"/>
              </a:lnSpc>
              <a:buNone/>
            </a:pPr>
            <a:r>
              <a:rPr lang="en-US" sz="3800" b="1" dirty="0">
                <a:solidFill>
                  <a:srgbClr val="141626"/>
                </a:solidFill>
                <a:latin typeface="Georgia" pitchFamily="34" charset="0"/>
                <a:ea typeface="Georgia" pitchFamily="34" charset="-122"/>
                <a:cs typeface="Georgia" pitchFamily="34" charset="-120"/>
              </a:rPr>
              <a:t>Yas hastalık değil.</a:t>
            </a:r>
            <a:endParaRPr lang="en-US" sz="3800" dirty="0"/>
          </a:p>
          <a:p>
            <a:pPr indent="0" marL="0">
              <a:lnSpc>
                <a:spcPct val="104000"/>
              </a:lnSpc>
              <a:buNone/>
            </a:pPr>
            <a:r>
              <a:rPr lang="en-US" sz="3800" b="1" dirty="0">
                <a:solidFill>
                  <a:srgbClr val="141626"/>
                </a:solidFill>
                <a:latin typeface="Georgia" pitchFamily="34" charset="0"/>
                <a:ea typeface="Georgia" pitchFamily="34" charset="-122"/>
                <a:cs typeface="Georgia" pitchFamily="34" charset="-120"/>
              </a:rPr>
              <a:t>Uzaması bir tablodur.</a:t>
            </a:r>
            <a:endParaRPr lang="en-US" sz="3800" dirty="0"/>
          </a:p>
        </p:txBody>
      </p:sp>
      <p:sp>
        <p:nvSpPr>
          <p:cNvPr id="4" name="Text 2"/>
          <p:cNvSpPr/>
          <p:nvPr/>
        </p:nvSpPr>
        <p:spPr>
          <a:xfrm>
            <a:off x="640080" y="2834640"/>
            <a:ext cx="7863840" cy="502920"/>
          </a:xfrm>
          <a:prstGeom prst="rect">
            <a:avLst/>
          </a:prstGeom>
          <a:noFill/>
          <a:ln/>
        </p:spPr>
        <p:txBody>
          <a:bodyPr wrap="square" lIns="0" tIns="0" rIns="0" bIns="0" rtlCol="0" anchor="ctr"/>
          <a:lstStyle/>
          <a:p>
            <a:pPr indent="0" marL="0">
              <a:lnSpc>
                <a:spcPct val="106000"/>
              </a:lnSpc>
              <a:buNone/>
            </a:pPr>
            <a:r>
              <a:rPr lang="en-US" sz="2100" i="1" dirty="0">
                <a:solidFill>
                  <a:srgbClr val="2C2F45"/>
                </a:solidFill>
                <a:latin typeface="Georgia" pitchFamily="34" charset="0"/>
                <a:ea typeface="Georgia" pitchFamily="34" charset="-122"/>
                <a:cs typeface="Georgia" pitchFamily="34" charset="-120"/>
              </a:rPr>
              <a:t>Uzamış yas bozukluğu tanısı erişkinde kayıptan en az 12 ay sonra düşünülür.</a:t>
            </a:r>
            <a:endParaRPr lang="en-US" sz="2100" dirty="0"/>
          </a:p>
        </p:txBody>
      </p:sp>
      <p:sp>
        <p:nvSpPr>
          <p:cNvPr id="5" name="Shape 3"/>
          <p:cNvSpPr/>
          <p:nvPr/>
        </p:nvSpPr>
        <p:spPr>
          <a:xfrm>
            <a:off x="640080" y="3529584"/>
            <a:ext cx="7863840" cy="822960"/>
          </a:xfrm>
          <a:prstGeom prst="rect">
            <a:avLst/>
          </a:prstGeom>
          <a:solidFill>
            <a:srgbClr val="FBF1F0"/>
          </a:solidFill>
          <a:ln w="9525">
            <a:solidFill>
              <a:srgbClr val="E5C9C6"/>
            </a:solidFill>
            <a:prstDash val="solid"/>
          </a:ln>
          <a:effectLst>
            <a:outerShdw sx="100000" sy="100000" kx="0" ky="0" algn="bl" rotWithShape="0" blurRad="76200" dist="12700" dir="5400000">
              <a:srgbClr val="B9B0A0">
                <a:alpha val="25000"/>
              </a:srgbClr>
            </a:outerShdw>
          </a:effectLst>
        </p:spPr>
      </p:sp>
      <p:sp>
        <p:nvSpPr>
          <p:cNvPr id="6" name="Shape 4"/>
          <p:cNvSpPr/>
          <p:nvPr/>
        </p:nvSpPr>
        <p:spPr>
          <a:xfrm>
            <a:off x="640080" y="3529584"/>
            <a:ext cx="137160" cy="822960"/>
          </a:xfrm>
          <a:prstGeom prst="rect">
            <a:avLst/>
          </a:prstGeom>
          <a:solidFill>
            <a:srgbClr val="C1121F"/>
          </a:solidFill>
          <a:ln w="12700">
            <a:solidFill>
              <a:srgbClr val="C1121F"/>
            </a:solidFill>
            <a:prstDash val="solid"/>
          </a:ln>
        </p:spPr>
      </p:sp>
      <p:sp>
        <p:nvSpPr>
          <p:cNvPr id="7" name="Text 5"/>
          <p:cNvSpPr/>
          <p:nvPr/>
        </p:nvSpPr>
        <p:spPr>
          <a:xfrm>
            <a:off x="960120" y="3712464"/>
            <a:ext cx="411480" cy="457200"/>
          </a:xfrm>
          <a:prstGeom prst="rect">
            <a:avLst/>
          </a:prstGeom>
          <a:noFill/>
          <a:ln/>
        </p:spPr>
        <p:txBody>
          <a:bodyPr wrap="square" lIns="0" tIns="0" rIns="0" bIns="0" rtlCol="0" anchor="ctr"/>
          <a:lstStyle/>
          <a:p>
            <a:pPr indent="0" marL="0">
              <a:buNone/>
            </a:pPr>
            <a:r>
              <a:rPr lang="en-US" sz="2400" b="1" dirty="0">
                <a:solidFill>
                  <a:srgbClr val="C1121F"/>
                </a:solidFill>
                <a:latin typeface="Georgia" pitchFamily="34" charset="0"/>
                <a:ea typeface="Georgia" pitchFamily="34" charset="-122"/>
                <a:cs typeface="Georgia" pitchFamily="34" charset="-120"/>
              </a:rPr>
              <a:t>1</a:t>
            </a:r>
            <a:endParaRPr lang="en-US" sz="2400" dirty="0"/>
          </a:p>
        </p:txBody>
      </p:sp>
      <p:sp>
        <p:nvSpPr>
          <p:cNvPr id="8" name="Text 6"/>
          <p:cNvSpPr/>
          <p:nvPr/>
        </p:nvSpPr>
        <p:spPr>
          <a:xfrm>
            <a:off x="1463040" y="3657600"/>
            <a:ext cx="6766560" cy="603504"/>
          </a:xfrm>
          <a:prstGeom prst="rect">
            <a:avLst/>
          </a:prstGeom>
          <a:noFill/>
          <a:ln/>
        </p:spPr>
        <p:txBody>
          <a:bodyPr wrap="square" lIns="0" tIns="0" rIns="0" bIns="0" rtlCol="0" anchor="ctr"/>
          <a:lstStyle/>
          <a:p>
            <a:pPr indent="0" marL="0">
              <a:lnSpc>
                <a:spcPct val="110000"/>
              </a:lnSpc>
              <a:buNone/>
            </a:pPr>
            <a:r>
              <a:rPr lang="en-US" sz="1650" dirty="0">
                <a:solidFill>
                  <a:srgbClr val="141626"/>
                </a:solidFill>
                <a:latin typeface="Calibri" pitchFamily="34" charset="0"/>
                <a:ea typeface="Calibri" pitchFamily="34" charset="-122"/>
                <a:cs typeface="Calibri" pitchFamily="34" charset="-120"/>
              </a:rPr>
              <a:t>Aylar geçtiği hâlde ölümün gerçekliğini kabul edememek</a:t>
            </a:r>
            <a:endParaRPr lang="en-US" sz="1650" dirty="0"/>
          </a:p>
        </p:txBody>
      </p:sp>
      <p:sp>
        <p:nvSpPr>
          <p:cNvPr id="9" name="Shape 7"/>
          <p:cNvSpPr/>
          <p:nvPr/>
        </p:nvSpPr>
        <p:spPr>
          <a:xfrm>
            <a:off x="640080" y="4425696"/>
            <a:ext cx="7863840" cy="822960"/>
          </a:xfrm>
          <a:prstGeom prst="rect">
            <a:avLst/>
          </a:prstGeom>
          <a:solidFill>
            <a:srgbClr val="FBF1F0"/>
          </a:solidFill>
          <a:ln w="9525">
            <a:solidFill>
              <a:srgbClr val="E5C9C6"/>
            </a:solidFill>
            <a:prstDash val="solid"/>
          </a:ln>
          <a:effectLst>
            <a:outerShdw sx="100000" sy="100000" kx="0" ky="0" algn="bl" rotWithShape="0" blurRad="76200" dist="12700" dir="5400000">
              <a:srgbClr val="B9B0A0">
                <a:alpha val="25000"/>
              </a:srgbClr>
            </a:outerShdw>
          </a:effectLst>
        </p:spPr>
      </p:sp>
      <p:sp>
        <p:nvSpPr>
          <p:cNvPr id="10" name="Shape 8"/>
          <p:cNvSpPr/>
          <p:nvPr/>
        </p:nvSpPr>
        <p:spPr>
          <a:xfrm>
            <a:off x="640080" y="4425696"/>
            <a:ext cx="137160" cy="822960"/>
          </a:xfrm>
          <a:prstGeom prst="rect">
            <a:avLst/>
          </a:prstGeom>
          <a:solidFill>
            <a:srgbClr val="C1121F"/>
          </a:solidFill>
          <a:ln w="12700">
            <a:solidFill>
              <a:srgbClr val="C1121F"/>
            </a:solidFill>
            <a:prstDash val="solid"/>
          </a:ln>
        </p:spPr>
      </p:sp>
      <p:sp>
        <p:nvSpPr>
          <p:cNvPr id="11" name="Text 9"/>
          <p:cNvSpPr/>
          <p:nvPr/>
        </p:nvSpPr>
        <p:spPr>
          <a:xfrm>
            <a:off x="960120" y="4608576"/>
            <a:ext cx="411480" cy="457200"/>
          </a:xfrm>
          <a:prstGeom prst="rect">
            <a:avLst/>
          </a:prstGeom>
          <a:noFill/>
          <a:ln/>
        </p:spPr>
        <p:txBody>
          <a:bodyPr wrap="square" lIns="0" tIns="0" rIns="0" bIns="0" rtlCol="0" anchor="ctr"/>
          <a:lstStyle/>
          <a:p>
            <a:pPr indent="0" marL="0">
              <a:buNone/>
            </a:pPr>
            <a:r>
              <a:rPr lang="en-US" sz="2400" b="1" dirty="0">
                <a:solidFill>
                  <a:srgbClr val="C1121F"/>
                </a:solidFill>
                <a:latin typeface="Georgia" pitchFamily="34" charset="0"/>
                <a:ea typeface="Georgia" pitchFamily="34" charset="-122"/>
                <a:cs typeface="Georgia" pitchFamily="34" charset="-120"/>
              </a:rPr>
              <a:t>2</a:t>
            </a:r>
            <a:endParaRPr lang="en-US" sz="2400" dirty="0"/>
          </a:p>
        </p:txBody>
      </p:sp>
      <p:sp>
        <p:nvSpPr>
          <p:cNvPr id="12" name="Text 10"/>
          <p:cNvSpPr/>
          <p:nvPr/>
        </p:nvSpPr>
        <p:spPr>
          <a:xfrm>
            <a:off x="1463040" y="4553712"/>
            <a:ext cx="6766560" cy="603504"/>
          </a:xfrm>
          <a:prstGeom prst="rect">
            <a:avLst/>
          </a:prstGeom>
          <a:noFill/>
          <a:ln/>
        </p:spPr>
        <p:txBody>
          <a:bodyPr wrap="square" lIns="0" tIns="0" rIns="0" bIns="0" rtlCol="0" anchor="ctr"/>
          <a:lstStyle/>
          <a:p>
            <a:pPr indent="0" marL="0">
              <a:lnSpc>
                <a:spcPct val="110000"/>
              </a:lnSpc>
              <a:buNone/>
            </a:pPr>
            <a:r>
              <a:rPr lang="en-US" sz="1650" dirty="0">
                <a:solidFill>
                  <a:srgbClr val="141626"/>
                </a:solidFill>
                <a:latin typeface="Calibri" pitchFamily="34" charset="0"/>
                <a:ea typeface="Calibri" pitchFamily="34" charset="-122"/>
                <a:cs typeface="Calibri" pitchFamily="34" charset="-120"/>
              </a:rPr>
              <a:t>Kişiye dair her şeyden ya da tersine hiçbir şeyden ayrılamamak</a:t>
            </a:r>
            <a:endParaRPr lang="en-US" sz="1650" dirty="0"/>
          </a:p>
        </p:txBody>
      </p:sp>
      <p:sp>
        <p:nvSpPr>
          <p:cNvPr id="13" name="Shape 11"/>
          <p:cNvSpPr/>
          <p:nvPr/>
        </p:nvSpPr>
        <p:spPr>
          <a:xfrm>
            <a:off x="640080" y="5321808"/>
            <a:ext cx="7863840" cy="822960"/>
          </a:xfrm>
          <a:prstGeom prst="rect">
            <a:avLst/>
          </a:prstGeom>
          <a:solidFill>
            <a:srgbClr val="FBF1F0"/>
          </a:solidFill>
          <a:ln w="9525">
            <a:solidFill>
              <a:srgbClr val="E5C9C6"/>
            </a:solidFill>
            <a:prstDash val="solid"/>
          </a:ln>
          <a:effectLst>
            <a:outerShdw sx="100000" sy="100000" kx="0" ky="0" algn="bl" rotWithShape="0" blurRad="76200" dist="12700" dir="5400000">
              <a:srgbClr val="B9B0A0">
                <a:alpha val="25000"/>
              </a:srgbClr>
            </a:outerShdw>
          </a:effectLst>
        </p:spPr>
      </p:sp>
      <p:sp>
        <p:nvSpPr>
          <p:cNvPr id="14" name="Shape 12"/>
          <p:cNvSpPr/>
          <p:nvPr/>
        </p:nvSpPr>
        <p:spPr>
          <a:xfrm>
            <a:off x="640080" y="5321808"/>
            <a:ext cx="137160" cy="822960"/>
          </a:xfrm>
          <a:prstGeom prst="rect">
            <a:avLst/>
          </a:prstGeom>
          <a:solidFill>
            <a:srgbClr val="C1121F"/>
          </a:solidFill>
          <a:ln w="12700">
            <a:solidFill>
              <a:srgbClr val="C1121F"/>
            </a:solidFill>
            <a:prstDash val="solid"/>
          </a:ln>
        </p:spPr>
      </p:sp>
      <p:sp>
        <p:nvSpPr>
          <p:cNvPr id="15" name="Text 13"/>
          <p:cNvSpPr/>
          <p:nvPr/>
        </p:nvSpPr>
        <p:spPr>
          <a:xfrm>
            <a:off x="960120" y="5504688"/>
            <a:ext cx="411480" cy="457200"/>
          </a:xfrm>
          <a:prstGeom prst="rect">
            <a:avLst/>
          </a:prstGeom>
          <a:noFill/>
          <a:ln/>
        </p:spPr>
        <p:txBody>
          <a:bodyPr wrap="square" lIns="0" tIns="0" rIns="0" bIns="0" rtlCol="0" anchor="ctr"/>
          <a:lstStyle/>
          <a:p>
            <a:pPr indent="0" marL="0">
              <a:buNone/>
            </a:pPr>
            <a:r>
              <a:rPr lang="en-US" sz="2400" b="1" dirty="0">
                <a:solidFill>
                  <a:srgbClr val="C1121F"/>
                </a:solidFill>
                <a:latin typeface="Georgia" pitchFamily="34" charset="0"/>
                <a:ea typeface="Georgia" pitchFamily="34" charset="-122"/>
                <a:cs typeface="Georgia" pitchFamily="34" charset="-120"/>
              </a:rPr>
              <a:t>3</a:t>
            </a:r>
            <a:endParaRPr lang="en-US" sz="2400" dirty="0"/>
          </a:p>
        </p:txBody>
      </p:sp>
      <p:sp>
        <p:nvSpPr>
          <p:cNvPr id="16" name="Text 14"/>
          <p:cNvSpPr/>
          <p:nvPr/>
        </p:nvSpPr>
        <p:spPr>
          <a:xfrm>
            <a:off x="1463040" y="5449824"/>
            <a:ext cx="6766560" cy="603504"/>
          </a:xfrm>
          <a:prstGeom prst="rect">
            <a:avLst/>
          </a:prstGeom>
          <a:noFill/>
          <a:ln/>
        </p:spPr>
        <p:txBody>
          <a:bodyPr wrap="square" lIns="0" tIns="0" rIns="0" bIns="0" rtlCol="0" anchor="ctr"/>
          <a:lstStyle/>
          <a:p>
            <a:pPr indent="0" marL="0">
              <a:lnSpc>
                <a:spcPct val="110000"/>
              </a:lnSpc>
              <a:buNone/>
            </a:pPr>
            <a:r>
              <a:rPr lang="en-US" sz="1650" dirty="0">
                <a:solidFill>
                  <a:srgbClr val="141626"/>
                </a:solidFill>
                <a:latin typeface="Calibri" pitchFamily="34" charset="0"/>
                <a:ea typeface="Calibri" pitchFamily="34" charset="-122"/>
                <a:cs typeface="Calibri" pitchFamily="34" charset="-120"/>
              </a:rPr>
              <a:t>İş, ev ve ilişkilerdeki işlevselliğin kalıcı biçimde bozulması</a:t>
            </a:r>
            <a:endParaRPr lang="en-US" sz="1650" dirty="0"/>
          </a:p>
        </p:txBody>
      </p:sp>
      <p:sp>
        <p:nvSpPr>
          <p:cNvPr id="17" name="Shape 15"/>
          <p:cNvSpPr/>
          <p:nvPr/>
        </p:nvSpPr>
        <p:spPr>
          <a:xfrm>
            <a:off x="640080" y="6217920"/>
            <a:ext cx="7863840" cy="822960"/>
          </a:xfrm>
          <a:prstGeom prst="rect">
            <a:avLst/>
          </a:prstGeom>
          <a:solidFill>
            <a:srgbClr val="FBF1F0"/>
          </a:solidFill>
          <a:ln w="9525">
            <a:solidFill>
              <a:srgbClr val="E5C9C6"/>
            </a:solidFill>
            <a:prstDash val="solid"/>
          </a:ln>
          <a:effectLst>
            <a:outerShdw sx="100000" sy="100000" kx="0" ky="0" algn="bl" rotWithShape="0" blurRad="76200" dist="12700" dir="5400000">
              <a:srgbClr val="B9B0A0">
                <a:alpha val="25000"/>
              </a:srgbClr>
            </a:outerShdw>
          </a:effectLst>
        </p:spPr>
      </p:sp>
      <p:sp>
        <p:nvSpPr>
          <p:cNvPr id="18" name="Shape 16"/>
          <p:cNvSpPr/>
          <p:nvPr/>
        </p:nvSpPr>
        <p:spPr>
          <a:xfrm>
            <a:off x="640080" y="6217920"/>
            <a:ext cx="137160" cy="822960"/>
          </a:xfrm>
          <a:prstGeom prst="rect">
            <a:avLst/>
          </a:prstGeom>
          <a:solidFill>
            <a:srgbClr val="C1121F"/>
          </a:solidFill>
          <a:ln w="12700">
            <a:solidFill>
              <a:srgbClr val="C1121F"/>
            </a:solidFill>
            <a:prstDash val="solid"/>
          </a:ln>
        </p:spPr>
      </p:sp>
      <p:sp>
        <p:nvSpPr>
          <p:cNvPr id="19" name="Text 17"/>
          <p:cNvSpPr/>
          <p:nvPr/>
        </p:nvSpPr>
        <p:spPr>
          <a:xfrm>
            <a:off x="960120" y="6400800"/>
            <a:ext cx="411480" cy="457200"/>
          </a:xfrm>
          <a:prstGeom prst="rect">
            <a:avLst/>
          </a:prstGeom>
          <a:noFill/>
          <a:ln/>
        </p:spPr>
        <p:txBody>
          <a:bodyPr wrap="square" lIns="0" tIns="0" rIns="0" bIns="0" rtlCol="0" anchor="ctr"/>
          <a:lstStyle/>
          <a:p>
            <a:pPr indent="0" marL="0">
              <a:buNone/>
            </a:pPr>
            <a:r>
              <a:rPr lang="en-US" sz="2400" b="1" dirty="0">
                <a:solidFill>
                  <a:srgbClr val="C1121F"/>
                </a:solidFill>
                <a:latin typeface="Georgia" pitchFamily="34" charset="0"/>
                <a:ea typeface="Georgia" pitchFamily="34" charset="-122"/>
                <a:cs typeface="Georgia" pitchFamily="34" charset="-120"/>
              </a:rPr>
              <a:t>4</a:t>
            </a:r>
            <a:endParaRPr lang="en-US" sz="2400" dirty="0"/>
          </a:p>
        </p:txBody>
      </p:sp>
      <p:sp>
        <p:nvSpPr>
          <p:cNvPr id="20" name="Text 18"/>
          <p:cNvSpPr/>
          <p:nvPr/>
        </p:nvSpPr>
        <p:spPr>
          <a:xfrm>
            <a:off x="1463040" y="6345936"/>
            <a:ext cx="6766560" cy="603504"/>
          </a:xfrm>
          <a:prstGeom prst="rect">
            <a:avLst/>
          </a:prstGeom>
          <a:noFill/>
          <a:ln/>
        </p:spPr>
        <p:txBody>
          <a:bodyPr wrap="square" lIns="0" tIns="0" rIns="0" bIns="0" rtlCol="0" anchor="ctr"/>
          <a:lstStyle/>
          <a:p>
            <a:pPr indent="0" marL="0">
              <a:lnSpc>
                <a:spcPct val="110000"/>
              </a:lnSpc>
              <a:buNone/>
            </a:pPr>
            <a:r>
              <a:rPr lang="en-US" sz="1650" dirty="0">
                <a:solidFill>
                  <a:srgbClr val="141626"/>
                </a:solidFill>
                <a:latin typeface="Calibri" pitchFamily="34" charset="0"/>
                <a:ea typeface="Calibri" pitchFamily="34" charset="-122"/>
                <a:cs typeface="Calibri" pitchFamily="34" charset="-120"/>
              </a:rPr>
              <a:t>Hayatın anlamsızlaştığı, kendine zarar verme düşüncelerinin geldiği dönemler</a:t>
            </a:r>
            <a:endParaRPr lang="en-US" sz="1650" dirty="0"/>
          </a:p>
        </p:txBody>
      </p:sp>
      <p:sp>
        <p:nvSpPr>
          <p:cNvPr id="21" name="Shape 19"/>
          <p:cNvSpPr/>
          <p:nvPr/>
        </p:nvSpPr>
        <p:spPr>
          <a:xfrm>
            <a:off x="640080" y="7114032"/>
            <a:ext cx="7863840" cy="868680"/>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22" name="Shape 20"/>
          <p:cNvSpPr/>
          <p:nvPr/>
        </p:nvSpPr>
        <p:spPr>
          <a:xfrm>
            <a:off x="640080" y="7114032"/>
            <a:ext cx="137160" cy="868680"/>
          </a:xfrm>
          <a:prstGeom prst="rect">
            <a:avLst/>
          </a:prstGeom>
          <a:solidFill>
            <a:srgbClr val="003566"/>
          </a:solidFill>
          <a:ln w="12700">
            <a:solidFill>
              <a:srgbClr val="003566"/>
            </a:solidFill>
            <a:prstDash val="solid"/>
          </a:ln>
        </p:spPr>
      </p:sp>
      <p:sp>
        <p:nvSpPr>
          <p:cNvPr id="23" name="Text 21"/>
          <p:cNvSpPr/>
          <p:nvPr/>
        </p:nvSpPr>
        <p:spPr>
          <a:xfrm>
            <a:off x="960120" y="7242048"/>
            <a:ext cx="7223760" cy="640080"/>
          </a:xfrm>
          <a:prstGeom prst="rect">
            <a:avLst/>
          </a:prstGeom>
          <a:noFill/>
          <a:ln/>
        </p:spPr>
        <p:txBody>
          <a:bodyPr wrap="square" lIns="0" tIns="0" rIns="0" bIns="0" rtlCol="0" anchor="ctr"/>
          <a:lstStyle/>
          <a:p>
            <a:pPr indent="0" marL="0">
              <a:lnSpc>
                <a:spcPct val="108000"/>
              </a:lnSpc>
              <a:buNone/>
            </a:pPr>
            <a:r>
              <a:rPr lang="en-US" sz="1500" i="1" dirty="0">
                <a:solidFill>
                  <a:srgbClr val="2C2F45"/>
                </a:solidFill>
                <a:latin typeface="Calibri" pitchFamily="34" charset="0"/>
                <a:ea typeface="Calibri" pitchFamily="34" charset="-122"/>
                <a:cs typeface="Calibri" pitchFamily="34" charset="-120"/>
              </a:rPr>
              <a:t>Bu bir tanı listesi değil, bir hekime başvurmayı düşünmek için bir eşiktir. Kendine zarar verme düşünceleri varsa beklemeyin: bir uzmana ya da acil servise başvurun (112).</a:t>
            </a:r>
            <a:endParaRPr lang="en-US" sz="1500" dirty="0"/>
          </a:p>
        </p:txBody>
      </p:sp>
      <p:sp>
        <p:nvSpPr>
          <p:cNvPr id="24" name="Text 22"/>
          <p:cNvSpPr/>
          <p:nvPr/>
        </p:nvSpPr>
        <p:spPr>
          <a:xfrm>
            <a:off x="640080" y="8101584"/>
            <a:ext cx="7863840" cy="292608"/>
          </a:xfrm>
          <a:prstGeom prst="rect">
            <a:avLst/>
          </a:prstGeom>
          <a:noFill/>
          <a:ln/>
        </p:spPr>
        <p:txBody>
          <a:bodyPr wrap="square" lIns="0" tIns="0" rIns="0" bIns="0" rtlCol="0" anchor="ctr"/>
          <a:lstStyle/>
          <a:p>
            <a:pPr algn="l" indent="0" marL="0">
              <a:buNone/>
            </a:pPr>
            <a:r>
              <a:rPr lang="en-US" sz="1050" i="1" dirty="0">
                <a:solidFill>
                  <a:srgbClr val="6B6E7D"/>
                </a:solidFill>
                <a:latin typeface="Calibri" pitchFamily="34" charset="0"/>
                <a:ea typeface="Calibri" pitchFamily="34" charset="-122"/>
                <a:cs typeface="Calibri" pitchFamily="34" charset="-120"/>
              </a:rPr>
              <a:t>DSM-5-TR ve ICD-11 uzamış yas bozukluğu ölçütleri; Lundorff et al. (2017).</a:t>
            </a:r>
            <a:endParaRPr lang="en-US" sz="1050" dirty="0"/>
          </a:p>
        </p:txBody>
      </p:sp>
      <p:sp>
        <p:nvSpPr>
          <p:cNvPr id="25" name="Shape 23"/>
          <p:cNvSpPr/>
          <p:nvPr/>
        </p:nvSpPr>
        <p:spPr>
          <a:xfrm>
            <a:off x="640080" y="8449056"/>
            <a:ext cx="7863840" cy="10973"/>
          </a:xfrm>
          <a:prstGeom prst="rect">
            <a:avLst/>
          </a:prstGeom>
          <a:solidFill>
            <a:srgbClr val="D6D0BF"/>
          </a:solidFill>
          <a:ln w="12700">
            <a:solidFill>
              <a:srgbClr val="D6D0BF"/>
            </a:solidFill>
            <a:prstDash val="solid"/>
          </a:ln>
        </p:spPr>
      </p:sp>
      <p:sp>
        <p:nvSpPr>
          <p:cNvPr id="26" name="Text 24"/>
          <p:cNvSpPr/>
          <p:nvPr/>
        </p:nvSpPr>
        <p:spPr>
          <a:xfrm>
            <a:off x="640080" y="8558784"/>
            <a:ext cx="1463040" cy="274320"/>
          </a:xfrm>
          <a:prstGeom prst="rect">
            <a:avLst/>
          </a:prstGeom>
          <a:noFill/>
          <a:ln/>
        </p:spPr>
        <p:txBody>
          <a:bodyPr wrap="square" lIns="0" tIns="0" rIns="0" bIns="0"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10 / 13</a:t>
            </a:r>
            <a:endParaRPr lang="en-US" sz="1100" dirty="0"/>
          </a:p>
        </p:txBody>
      </p:sp>
      <p:sp>
        <p:nvSpPr>
          <p:cNvPr id="27" name="Text 25"/>
          <p:cNvSpPr/>
          <p:nvPr/>
        </p:nvSpPr>
        <p:spPr>
          <a:xfrm>
            <a:off x="2103120" y="8558784"/>
            <a:ext cx="4937760" cy="274320"/>
          </a:xfrm>
          <a:prstGeom prst="rect">
            <a:avLst/>
          </a:prstGeom>
          <a:noFill/>
          <a:ln/>
        </p:spPr>
        <p:txBody>
          <a:bodyPr wrap="square" lIns="0" tIns="0" rIns="0" bIns="0"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28" name="Text 26"/>
          <p:cNvSpPr/>
          <p:nvPr/>
        </p:nvSpPr>
        <p:spPr>
          <a:xfrm>
            <a:off x="7040880" y="8558784"/>
            <a:ext cx="1463040" cy="274320"/>
          </a:xfrm>
          <a:prstGeom prst="rect">
            <a:avLst/>
          </a:prstGeom>
          <a:noFill/>
          <a:ln/>
        </p:spPr>
        <p:txBody>
          <a:bodyPr wrap="square" lIns="0" tIns="0" rIns="0" bIns="0" rtlCol="0" anchor="ctr"/>
          <a:lstStyle/>
          <a:p>
            <a:pPr algn="r" indent="0" marL="0">
              <a:buNone/>
            </a:pPr>
            <a:r>
              <a:rPr lang="en-US" sz="1100" b="1" dirty="0">
                <a:solidFill>
                  <a:srgbClr val="003566"/>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66928"/>
            <a:ext cx="7863840" cy="310896"/>
          </a:xfrm>
          <a:prstGeom prst="rect">
            <a:avLst/>
          </a:prstGeom>
          <a:noFill/>
          <a:ln/>
        </p:spPr>
        <p:txBody>
          <a:bodyPr wrap="square" lIns="0" tIns="0" rIns="0" bIns="0" rtlCol="0" anchor="ctr"/>
          <a:lstStyle/>
          <a:p>
            <a:pPr indent="0" marL="0">
              <a:buNone/>
            </a:pPr>
            <a:r>
              <a:rPr lang="en-US" sz="1300" b="1" spc="600" kern="0" dirty="0">
                <a:solidFill>
                  <a:srgbClr val="6B8F71"/>
                </a:solidFill>
                <a:latin typeface="Calibri" pitchFamily="34" charset="0"/>
                <a:ea typeface="Calibri" pitchFamily="34" charset="-122"/>
                <a:cs typeface="Calibri" pitchFamily="34" charset="-120"/>
              </a:rPr>
              <a:t>TEDAVİ | HEDEFLİ MÜDAHALE ÇALIŞIYOR</a:t>
            </a:r>
            <a:endParaRPr lang="en-US" sz="1300" dirty="0"/>
          </a:p>
        </p:txBody>
      </p:sp>
      <p:sp>
        <p:nvSpPr>
          <p:cNvPr id="3" name="Text 1"/>
          <p:cNvSpPr/>
          <p:nvPr/>
        </p:nvSpPr>
        <p:spPr>
          <a:xfrm>
            <a:off x="640080" y="1024128"/>
            <a:ext cx="7863840" cy="1691640"/>
          </a:xfrm>
          <a:prstGeom prst="rect">
            <a:avLst/>
          </a:prstGeom>
          <a:noFill/>
          <a:ln/>
        </p:spPr>
        <p:txBody>
          <a:bodyPr wrap="square" lIns="0" tIns="0" rIns="0" bIns="0" rtlCol="0" anchor="t"/>
          <a:lstStyle/>
          <a:p>
            <a:pPr indent="0" marL="0">
              <a:lnSpc>
                <a:spcPct val="104000"/>
              </a:lnSpc>
              <a:buNone/>
            </a:pPr>
            <a:r>
              <a:rPr lang="en-US" sz="3600" b="1" dirty="0">
                <a:solidFill>
                  <a:srgbClr val="141626"/>
                </a:solidFill>
                <a:latin typeface="Georgia" pitchFamily="34" charset="0"/>
                <a:ea typeface="Georgia" pitchFamily="34" charset="-122"/>
                <a:cs typeface="Georgia" pitchFamily="34" charset="-120"/>
              </a:rPr>
              <a:t>Herkese terapi değil.</a:t>
            </a:r>
            <a:endParaRPr lang="en-US" sz="3600" dirty="0"/>
          </a:p>
          <a:p>
            <a:pPr indent="0" marL="0">
              <a:lnSpc>
                <a:spcPct val="104000"/>
              </a:lnSpc>
              <a:buNone/>
            </a:pPr>
            <a:r>
              <a:rPr lang="en-US" sz="3600" b="1" dirty="0">
                <a:solidFill>
                  <a:srgbClr val="141626"/>
                </a:solidFill>
                <a:latin typeface="Georgia" pitchFamily="34" charset="0"/>
                <a:ea typeface="Georgia" pitchFamily="34" charset="-122"/>
                <a:cs typeface="Georgia" pitchFamily="34" charset="-120"/>
              </a:rPr>
              <a:t>Gerekene doğru terapi.</a:t>
            </a:r>
            <a:endParaRPr lang="en-US" sz="3600" dirty="0"/>
          </a:p>
        </p:txBody>
      </p:sp>
      <p:sp>
        <p:nvSpPr>
          <p:cNvPr id="4" name="Shape 2"/>
          <p:cNvSpPr/>
          <p:nvPr/>
        </p:nvSpPr>
        <p:spPr>
          <a:xfrm>
            <a:off x="640080" y="2880360"/>
            <a:ext cx="3749040" cy="2011680"/>
          </a:xfrm>
          <a:prstGeom prst="rect">
            <a:avLst/>
          </a:prstGeom>
          <a:solidFill>
            <a:srgbClr val="EDF1EC"/>
          </a:solidFill>
          <a:ln w="9525">
            <a:solidFill>
              <a:srgbClr val="C9D6C6"/>
            </a:solidFill>
            <a:prstDash val="solid"/>
          </a:ln>
        </p:spPr>
      </p:sp>
      <p:sp>
        <p:nvSpPr>
          <p:cNvPr id="5" name="Shape 3"/>
          <p:cNvSpPr/>
          <p:nvPr/>
        </p:nvSpPr>
        <p:spPr>
          <a:xfrm>
            <a:off x="640080" y="2880360"/>
            <a:ext cx="137160" cy="2011680"/>
          </a:xfrm>
          <a:prstGeom prst="rect">
            <a:avLst/>
          </a:prstGeom>
          <a:solidFill>
            <a:srgbClr val="6B8F71"/>
          </a:solidFill>
          <a:ln w="12700">
            <a:solidFill>
              <a:srgbClr val="6B8F71"/>
            </a:solidFill>
            <a:prstDash val="solid"/>
          </a:ln>
        </p:spPr>
      </p:sp>
      <p:sp>
        <p:nvSpPr>
          <p:cNvPr id="6" name="Text 4"/>
          <p:cNvSpPr/>
          <p:nvPr/>
        </p:nvSpPr>
        <p:spPr>
          <a:xfrm>
            <a:off x="960120" y="3063240"/>
            <a:ext cx="3200400" cy="822960"/>
          </a:xfrm>
          <a:prstGeom prst="rect">
            <a:avLst/>
          </a:prstGeom>
          <a:noFill/>
          <a:ln/>
        </p:spPr>
        <p:txBody>
          <a:bodyPr wrap="square" lIns="0" tIns="0" rIns="0" bIns="0" rtlCol="0" anchor="ctr"/>
          <a:lstStyle/>
          <a:p>
            <a:pPr indent="0" marL="0">
              <a:buNone/>
            </a:pPr>
            <a:r>
              <a:rPr lang="en-US" sz="5800" b="1" dirty="0">
                <a:solidFill>
                  <a:srgbClr val="3D5C43"/>
                </a:solidFill>
                <a:latin typeface="Georgia" pitchFamily="34" charset="0"/>
                <a:ea typeface="Georgia" pitchFamily="34" charset="-122"/>
                <a:cs typeface="Georgia" pitchFamily="34" charset="-120"/>
              </a:rPr>
              <a:t>%82,5</a:t>
            </a:r>
            <a:endParaRPr lang="en-US" sz="5800" dirty="0"/>
          </a:p>
        </p:txBody>
      </p:sp>
      <p:sp>
        <p:nvSpPr>
          <p:cNvPr id="7" name="Text 5"/>
          <p:cNvSpPr/>
          <p:nvPr/>
        </p:nvSpPr>
        <p:spPr>
          <a:xfrm>
            <a:off x="960120" y="3886200"/>
            <a:ext cx="3200400" cy="914400"/>
          </a:xfrm>
          <a:prstGeom prst="rect">
            <a:avLst/>
          </a:prstGeom>
          <a:noFill/>
          <a:ln/>
        </p:spPr>
        <p:txBody>
          <a:bodyPr wrap="square" lIns="0" tIns="0" rIns="0" bIns="0" rtlCol="0" anchor="ctr"/>
          <a:lstStyle/>
          <a:p>
            <a:pPr indent="0" marL="0">
              <a:lnSpc>
                <a:spcPct val="112000"/>
              </a:lnSpc>
              <a:buNone/>
            </a:pPr>
            <a:r>
              <a:rPr lang="en-US" sz="1550" dirty="0">
                <a:solidFill>
                  <a:srgbClr val="2C2F45"/>
                </a:solidFill>
                <a:latin typeface="Calibri" pitchFamily="34" charset="0"/>
                <a:ea typeface="Calibri" pitchFamily="34" charset="-122"/>
                <a:cs typeface="Calibri" pitchFamily="34" charset="-120"/>
              </a:rPr>
              <a:t>Yasa özgü terapi alanlarda anlamlı düzelme oranı.</a:t>
            </a:r>
            <a:endParaRPr lang="en-US" sz="1550" dirty="0"/>
          </a:p>
        </p:txBody>
      </p:sp>
      <p:sp>
        <p:nvSpPr>
          <p:cNvPr id="8" name="Shape 6"/>
          <p:cNvSpPr/>
          <p:nvPr/>
        </p:nvSpPr>
        <p:spPr>
          <a:xfrm>
            <a:off x="4754880" y="2880360"/>
            <a:ext cx="3749040" cy="2011680"/>
          </a:xfrm>
          <a:prstGeom prst="rect">
            <a:avLst/>
          </a:prstGeom>
          <a:solidFill>
            <a:srgbClr val="FFFFFF"/>
          </a:solidFill>
          <a:ln w="9525">
            <a:solidFill>
              <a:srgbClr val="D6D0BF"/>
            </a:solidFill>
            <a:prstDash val="solid"/>
          </a:ln>
        </p:spPr>
      </p:sp>
      <p:sp>
        <p:nvSpPr>
          <p:cNvPr id="9" name="Shape 7"/>
          <p:cNvSpPr/>
          <p:nvPr/>
        </p:nvSpPr>
        <p:spPr>
          <a:xfrm>
            <a:off x="4754880" y="2880360"/>
            <a:ext cx="137160" cy="2011680"/>
          </a:xfrm>
          <a:prstGeom prst="rect">
            <a:avLst/>
          </a:prstGeom>
          <a:solidFill>
            <a:srgbClr val="6B6E7D"/>
          </a:solidFill>
          <a:ln w="12700">
            <a:solidFill>
              <a:srgbClr val="6B6E7D"/>
            </a:solidFill>
            <a:prstDash val="solid"/>
          </a:ln>
        </p:spPr>
      </p:sp>
      <p:sp>
        <p:nvSpPr>
          <p:cNvPr id="10" name="Text 8"/>
          <p:cNvSpPr/>
          <p:nvPr/>
        </p:nvSpPr>
        <p:spPr>
          <a:xfrm>
            <a:off x="5074920" y="3063240"/>
            <a:ext cx="3200400" cy="822960"/>
          </a:xfrm>
          <a:prstGeom prst="rect">
            <a:avLst/>
          </a:prstGeom>
          <a:noFill/>
          <a:ln/>
        </p:spPr>
        <p:txBody>
          <a:bodyPr wrap="square" lIns="0" tIns="0" rIns="0" bIns="0" rtlCol="0" anchor="ctr"/>
          <a:lstStyle/>
          <a:p>
            <a:pPr indent="0" marL="0">
              <a:buNone/>
            </a:pPr>
            <a:r>
              <a:rPr lang="en-US" sz="5800" b="1" dirty="0">
                <a:solidFill>
                  <a:srgbClr val="6B6E7D"/>
                </a:solidFill>
                <a:latin typeface="Georgia" pitchFamily="34" charset="0"/>
                <a:ea typeface="Georgia" pitchFamily="34" charset="-122"/>
                <a:cs typeface="Georgia" pitchFamily="34" charset="-120"/>
              </a:rPr>
              <a:t>%54,8</a:t>
            </a:r>
            <a:endParaRPr lang="en-US" sz="5800" dirty="0"/>
          </a:p>
        </p:txBody>
      </p:sp>
      <p:sp>
        <p:nvSpPr>
          <p:cNvPr id="11" name="Text 9"/>
          <p:cNvSpPr/>
          <p:nvPr/>
        </p:nvSpPr>
        <p:spPr>
          <a:xfrm>
            <a:off x="5074920" y="3886200"/>
            <a:ext cx="3200400" cy="914400"/>
          </a:xfrm>
          <a:prstGeom prst="rect">
            <a:avLst/>
          </a:prstGeom>
          <a:noFill/>
          <a:ln/>
        </p:spPr>
        <p:txBody>
          <a:bodyPr wrap="square" lIns="0" tIns="0" rIns="0" bIns="0" rtlCol="0" anchor="ctr"/>
          <a:lstStyle/>
          <a:p>
            <a:pPr indent="0" marL="0">
              <a:lnSpc>
                <a:spcPct val="112000"/>
              </a:lnSpc>
              <a:buNone/>
            </a:pPr>
            <a:r>
              <a:rPr lang="en-US" sz="1550" dirty="0">
                <a:solidFill>
                  <a:srgbClr val="2C2F45"/>
                </a:solidFill>
                <a:latin typeface="Calibri" pitchFamily="34" charset="0"/>
                <a:ea typeface="Calibri" pitchFamily="34" charset="-122"/>
                <a:cs typeface="Calibri" pitchFamily="34" charset="-120"/>
              </a:rPr>
              <a:t>Sadece plasebo ve destekleyici izlem alanlarda aynı oran.</a:t>
            </a:r>
            <a:endParaRPr lang="en-US" sz="1550" dirty="0"/>
          </a:p>
        </p:txBody>
      </p:sp>
      <p:sp>
        <p:nvSpPr>
          <p:cNvPr id="12" name="Shape 10"/>
          <p:cNvSpPr/>
          <p:nvPr/>
        </p:nvSpPr>
        <p:spPr>
          <a:xfrm>
            <a:off x="640080" y="5029200"/>
            <a:ext cx="7863840" cy="914400"/>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13" name="Shape 11"/>
          <p:cNvSpPr/>
          <p:nvPr/>
        </p:nvSpPr>
        <p:spPr>
          <a:xfrm>
            <a:off x="640080" y="5029200"/>
            <a:ext cx="137160" cy="914400"/>
          </a:xfrm>
          <a:prstGeom prst="rect">
            <a:avLst/>
          </a:prstGeom>
          <a:solidFill>
            <a:srgbClr val="003566"/>
          </a:solidFill>
          <a:ln w="12700">
            <a:solidFill>
              <a:srgbClr val="003566"/>
            </a:solidFill>
            <a:prstDash val="solid"/>
          </a:ln>
        </p:spPr>
      </p:sp>
      <p:sp>
        <p:nvSpPr>
          <p:cNvPr id="14" name="Text 12"/>
          <p:cNvSpPr/>
          <p:nvPr/>
        </p:nvSpPr>
        <p:spPr>
          <a:xfrm>
            <a:off x="960120" y="5129784"/>
            <a:ext cx="7223760" cy="713232"/>
          </a:xfrm>
          <a:prstGeom prst="rect">
            <a:avLst/>
          </a:prstGeom>
          <a:noFill/>
          <a:ln/>
        </p:spPr>
        <p:txBody>
          <a:bodyPr wrap="square" lIns="0" tIns="0" rIns="0" bIns="0" rtlCol="0" anchor="ctr"/>
          <a:lstStyle/>
          <a:p>
            <a:pPr indent="0" marL="0">
              <a:lnSpc>
                <a:spcPct val="110000"/>
              </a:lnSpc>
              <a:buNone/>
            </a:pPr>
            <a:r>
              <a:rPr lang="en-US" sz="1600" b="1" dirty="0">
                <a:solidFill>
                  <a:srgbClr val="003566"/>
                </a:solidFill>
                <a:latin typeface="Calibri" pitchFamily="34" charset="0"/>
                <a:ea typeface="Calibri" pitchFamily="34" charset="-122"/>
                <a:cs typeface="Calibri" pitchFamily="34" charset="-120"/>
              </a:rPr>
              <a:t>395 kişilik randomize kontrollü çalışma  </a:t>
            </a:r>
            <a:pPr indent="0" marL="0">
              <a:lnSpc>
                <a:spcPct val="110000"/>
              </a:lnSpc>
              <a:buNone/>
            </a:pPr>
            <a:r>
              <a:rPr lang="en-US" sz="1550" dirty="0">
                <a:solidFill>
                  <a:srgbClr val="2C2F45"/>
                </a:solidFill>
                <a:latin typeface="Calibri" pitchFamily="34" charset="0"/>
                <a:ea typeface="Calibri" pitchFamily="34" charset="-122"/>
                <a:cs typeface="Calibri" pitchFamily="34" charset="-120"/>
              </a:rPr>
              <a:t>Yasa özgü terapi, tedavi seçeneği olarak öne çıktı. Tedavi edilmesi gereken hasta sayısı 3,6.</a:t>
            </a:r>
            <a:endParaRPr lang="en-US" sz="1600" dirty="0"/>
          </a:p>
        </p:txBody>
      </p:sp>
      <p:sp>
        <p:nvSpPr>
          <p:cNvPr id="15" name="Shape 13"/>
          <p:cNvSpPr/>
          <p:nvPr/>
        </p:nvSpPr>
        <p:spPr>
          <a:xfrm>
            <a:off x="640080" y="6016752"/>
            <a:ext cx="7863840" cy="914400"/>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16" name="Shape 14"/>
          <p:cNvSpPr/>
          <p:nvPr/>
        </p:nvSpPr>
        <p:spPr>
          <a:xfrm>
            <a:off x="640080" y="6016752"/>
            <a:ext cx="137160" cy="914400"/>
          </a:xfrm>
          <a:prstGeom prst="rect">
            <a:avLst/>
          </a:prstGeom>
          <a:solidFill>
            <a:srgbClr val="003566"/>
          </a:solidFill>
          <a:ln w="12700">
            <a:solidFill>
              <a:srgbClr val="003566"/>
            </a:solidFill>
            <a:prstDash val="solid"/>
          </a:ln>
        </p:spPr>
      </p:sp>
      <p:sp>
        <p:nvSpPr>
          <p:cNvPr id="17" name="Text 15"/>
          <p:cNvSpPr/>
          <p:nvPr/>
        </p:nvSpPr>
        <p:spPr>
          <a:xfrm>
            <a:off x="960120" y="6117336"/>
            <a:ext cx="7223760" cy="713232"/>
          </a:xfrm>
          <a:prstGeom prst="rect">
            <a:avLst/>
          </a:prstGeom>
          <a:noFill/>
          <a:ln/>
        </p:spPr>
        <p:txBody>
          <a:bodyPr wrap="square" lIns="0" tIns="0" rIns="0" bIns="0" rtlCol="0" anchor="ctr"/>
          <a:lstStyle/>
          <a:p>
            <a:pPr indent="0" marL="0">
              <a:lnSpc>
                <a:spcPct val="110000"/>
              </a:lnSpc>
              <a:buNone/>
            </a:pPr>
            <a:r>
              <a:rPr lang="en-US" sz="1600" b="1" dirty="0">
                <a:solidFill>
                  <a:srgbClr val="003566"/>
                </a:solidFill>
                <a:latin typeface="Calibri" pitchFamily="34" charset="0"/>
                <a:ea typeface="Calibri" pitchFamily="34" charset="-122"/>
                <a:cs typeface="Calibri" pitchFamily="34" charset="-120"/>
              </a:rPr>
              <a:t>İlacın yeri sınırlı  </a:t>
            </a:r>
            <a:pPr indent="0" marL="0">
              <a:lnSpc>
                <a:spcPct val="110000"/>
              </a:lnSpc>
              <a:buNone/>
            </a:pPr>
            <a:r>
              <a:rPr lang="en-US" sz="1550" dirty="0">
                <a:solidFill>
                  <a:srgbClr val="2C2F45"/>
                </a:solidFill>
                <a:latin typeface="Calibri" pitchFamily="34" charset="0"/>
                <a:ea typeface="Calibri" pitchFamily="34" charset="-122"/>
                <a:cs typeface="Calibri" pitchFamily="34" charset="-120"/>
              </a:rPr>
              <a:t>Antidepresan tek başına plasebodan anlamlı ölçüde üstün çıkmadı. Eşlik eden depresif belirtilerde ise ek katkı sağladı.</a:t>
            </a:r>
            <a:endParaRPr lang="en-US" sz="1600" dirty="0"/>
          </a:p>
        </p:txBody>
      </p:sp>
      <p:sp>
        <p:nvSpPr>
          <p:cNvPr id="18" name="Shape 16"/>
          <p:cNvSpPr/>
          <p:nvPr/>
        </p:nvSpPr>
        <p:spPr>
          <a:xfrm>
            <a:off x="640080" y="7004304"/>
            <a:ext cx="7863840" cy="914400"/>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19" name="Shape 17"/>
          <p:cNvSpPr/>
          <p:nvPr/>
        </p:nvSpPr>
        <p:spPr>
          <a:xfrm>
            <a:off x="640080" y="7004304"/>
            <a:ext cx="137160" cy="914400"/>
          </a:xfrm>
          <a:prstGeom prst="rect">
            <a:avLst/>
          </a:prstGeom>
          <a:solidFill>
            <a:srgbClr val="003566"/>
          </a:solidFill>
          <a:ln w="12700">
            <a:solidFill>
              <a:srgbClr val="003566"/>
            </a:solidFill>
            <a:prstDash val="solid"/>
          </a:ln>
        </p:spPr>
      </p:sp>
      <p:sp>
        <p:nvSpPr>
          <p:cNvPr id="20" name="Text 18"/>
          <p:cNvSpPr/>
          <p:nvPr/>
        </p:nvSpPr>
        <p:spPr>
          <a:xfrm>
            <a:off x="960120" y="7104888"/>
            <a:ext cx="7223760" cy="713232"/>
          </a:xfrm>
          <a:prstGeom prst="rect">
            <a:avLst/>
          </a:prstGeom>
          <a:noFill/>
          <a:ln/>
        </p:spPr>
        <p:txBody>
          <a:bodyPr wrap="square" lIns="0" tIns="0" rIns="0" bIns="0" rtlCol="0" anchor="ctr"/>
          <a:lstStyle/>
          <a:p>
            <a:pPr indent="0" marL="0">
              <a:lnSpc>
                <a:spcPct val="110000"/>
              </a:lnSpc>
              <a:buNone/>
            </a:pPr>
            <a:r>
              <a:rPr lang="en-US" sz="1600" b="1" dirty="0">
                <a:solidFill>
                  <a:srgbClr val="003566"/>
                </a:solidFill>
                <a:latin typeface="Calibri" pitchFamily="34" charset="0"/>
                <a:ea typeface="Calibri" pitchFamily="34" charset="-122"/>
                <a:cs typeface="Calibri" pitchFamily="34" charset="-120"/>
              </a:rPr>
              <a:t>Herkese verilen genel yas danışmanlığı  </a:t>
            </a:r>
            <a:pPr indent="0" marL="0">
              <a:lnSpc>
                <a:spcPct val="110000"/>
              </a:lnSpc>
              <a:buNone/>
            </a:pPr>
            <a:r>
              <a:rPr lang="en-US" sz="1550" dirty="0">
                <a:solidFill>
                  <a:srgbClr val="2C2F45"/>
                </a:solidFill>
                <a:latin typeface="Calibri" pitchFamily="34" charset="0"/>
                <a:ea typeface="Calibri" pitchFamily="34" charset="-122"/>
                <a:cs typeface="Calibri" pitchFamily="34" charset="-120"/>
              </a:rPr>
              <a:t>Kaybı yaşayan herkese rutin olarak sunulan danışmanlığın kalıcı yarar sağladığı gösterilemedi.</a:t>
            </a:r>
            <a:endParaRPr lang="en-US" sz="1600" dirty="0"/>
          </a:p>
        </p:txBody>
      </p:sp>
      <p:sp>
        <p:nvSpPr>
          <p:cNvPr id="21" name="Text 19"/>
          <p:cNvSpPr/>
          <p:nvPr/>
        </p:nvSpPr>
        <p:spPr>
          <a:xfrm>
            <a:off x="640080" y="8101584"/>
            <a:ext cx="7863840" cy="292608"/>
          </a:xfrm>
          <a:prstGeom prst="rect">
            <a:avLst/>
          </a:prstGeom>
          <a:noFill/>
          <a:ln/>
        </p:spPr>
        <p:txBody>
          <a:bodyPr wrap="square" lIns="0" tIns="0" rIns="0" bIns="0" rtlCol="0" anchor="ctr"/>
          <a:lstStyle/>
          <a:p>
            <a:pPr algn="l" indent="0" marL="0">
              <a:buNone/>
            </a:pPr>
            <a:r>
              <a:rPr lang="en-US" sz="1050" i="1" dirty="0">
                <a:solidFill>
                  <a:srgbClr val="6B6E7D"/>
                </a:solidFill>
                <a:latin typeface="Calibri" pitchFamily="34" charset="0"/>
                <a:ea typeface="Calibri" pitchFamily="34" charset="-122"/>
                <a:cs typeface="Calibri" pitchFamily="34" charset="-120"/>
              </a:rPr>
              <a:t>Shear MK et al., JAMA Psychiatry (2016), n=395; Schut H, Bereavement Care (2010).</a:t>
            </a:r>
            <a:endParaRPr lang="en-US" sz="1050" dirty="0"/>
          </a:p>
        </p:txBody>
      </p:sp>
      <p:sp>
        <p:nvSpPr>
          <p:cNvPr id="22" name="Shape 20"/>
          <p:cNvSpPr/>
          <p:nvPr/>
        </p:nvSpPr>
        <p:spPr>
          <a:xfrm>
            <a:off x="640080" y="8449056"/>
            <a:ext cx="7863840" cy="10973"/>
          </a:xfrm>
          <a:prstGeom prst="rect">
            <a:avLst/>
          </a:prstGeom>
          <a:solidFill>
            <a:srgbClr val="D6D0BF"/>
          </a:solidFill>
          <a:ln w="12700">
            <a:solidFill>
              <a:srgbClr val="D6D0BF"/>
            </a:solidFill>
            <a:prstDash val="solid"/>
          </a:ln>
        </p:spPr>
      </p:sp>
      <p:sp>
        <p:nvSpPr>
          <p:cNvPr id="23" name="Text 21"/>
          <p:cNvSpPr/>
          <p:nvPr/>
        </p:nvSpPr>
        <p:spPr>
          <a:xfrm>
            <a:off x="640080" y="8558784"/>
            <a:ext cx="1463040" cy="274320"/>
          </a:xfrm>
          <a:prstGeom prst="rect">
            <a:avLst/>
          </a:prstGeom>
          <a:noFill/>
          <a:ln/>
        </p:spPr>
        <p:txBody>
          <a:bodyPr wrap="square" lIns="0" tIns="0" rIns="0" bIns="0"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11 / 13</a:t>
            </a:r>
            <a:endParaRPr lang="en-US" sz="1100" dirty="0"/>
          </a:p>
        </p:txBody>
      </p:sp>
      <p:sp>
        <p:nvSpPr>
          <p:cNvPr id="24" name="Text 22"/>
          <p:cNvSpPr/>
          <p:nvPr/>
        </p:nvSpPr>
        <p:spPr>
          <a:xfrm>
            <a:off x="2103120" y="8558784"/>
            <a:ext cx="4937760" cy="274320"/>
          </a:xfrm>
          <a:prstGeom prst="rect">
            <a:avLst/>
          </a:prstGeom>
          <a:noFill/>
          <a:ln/>
        </p:spPr>
        <p:txBody>
          <a:bodyPr wrap="square" lIns="0" tIns="0" rIns="0" bIns="0"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25" name="Text 23"/>
          <p:cNvSpPr/>
          <p:nvPr/>
        </p:nvSpPr>
        <p:spPr>
          <a:xfrm>
            <a:off x="7040880" y="8558784"/>
            <a:ext cx="1463040" cy="274320"/>
          </a:xfrm>
          <a:prstGeom prst="rect">
            <a:avLst/>
          </a:prstGeom>
          <a:noFill/>
          <a:ln/>
        </p:spPr>
        <p:txBody>
          <a:bodyPr wrap="square" lIns="0" tIns="0" rIns="0" bIns="0" rtlCol="0" anchor="ctr"/>
          <a:lstStyle/>
          <a:p>
            <a:pPr algn="r" indent="0" marL="0">
              <a:buNone/>
            </a:pPr>
            <a:r>
              <a:rPr lang="en-US" sz="1100" b="1" dirty="0">
                <a:solidFill>
                  <a:srgbClr val="003566"/>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66928"/>
            <a:ext cx="7863840" cy="310896"/>
          </a:xfrm>
          <a:prstGeom prst="rect">
            <a:avLst/>
          </a:prstGeom>
          <a:noFill/>
          <a:ln/>
        </p:spPr>
        <p:txBody>
          <a:bodyPr wrap="square" lIns="0" tIns="0" rIns="0" bIns="0" rtlCol="0" anchor="ctr"/>
          <a:lstStyle/>
          <a:p>
            <a:pPr indent="0" marL="0">
              <a:buNone/>
            </a:pPr>
            <a:r>
              <a:rPr lang="en-US" sz="1300" b="1" spc="600" kern="0" dirty="0">
                <a:solidFill>
                  <a:srgbClr val="6B8F71"/>
                </a:solidFill>
                <a:latin typeface="Calibri" pitchFamily="34" charset="0"/>
                <a:ea typeface="Calibri" pitchFamily="34" charset="-122"/>
                <a:cs typeface="Calibri" pitchFamily="34" charset="-120"/>
              </a:rPr>
              <a:t>YOL HARİTASI | UYGULANABİLİR 5 ADIM</a:t>
            </a:r>
            <a:endParaRPr lang="en-US" sz="1300" dirty="0"/>
          </a:p>
        </p:txBody>
      </p:sp>
      <p:sp>
        <p:nvSpPr>
          <p:cNvPr id="3" name="Text 1"/>
          <p:cNvSpPr/>
          <p:nvPr/>
        </p:nvSpPr>
        <p:spPr>
          <a:xfrm>
            <a:off x="640080" y="1024128"/>
            <a:ext cx="7863840" cy="1645920"/>
          </a:xfrm>
          <a:prstGeom prst="rect">
            <a:avLst/>
          </a:prstGeom>
          <a:noFill/>
          <a:ln/>
        </p:spPr>
        <p:txBody>
          <a:bodyPr wrap="square" lIns="0" tIns="0" rIns="0" bIns="0" rtlCol="0" anchor="t"/>
          <a:lstStyle/>
          <a:p>
            <a:pPr indent="0" marL="0">
              <a:lnSpc>
                <a:spcPct val="104000"/>
              </a:lnSpc>
              <a:buNone/>
            </a:pPr>
            <a:r>
              <a:rPr lang="en-US" sz="3800" b="1" dirty="0">
                <a:solidFill>
                  <a:srgbClr val="141626"/>
                </a:solidFill>
                <a:latin typeface="Georgia" pitchFamily="34" charset="0"/>
                <a:ea typeface="Georgia" pitchFamily="34" charset="-122"/>
                <a:cs typeface="Georgia" pitchFamily="34" charset="-120"/>
              </a:rPr>
              <a:t>Sağlıklı bir yas</a:t>
            </a:r>
            <a:endParaRPr lang="en-US" sz="3800" dirty="0"/>
          </a:p>
          <a:p>
            <a:pPr indent="0" marL="0">
              <a:lnSpc>
                <a:spcPct val="104000"/>
              </a:lnSpc>
              <a:buNone/>
            </a:pPr>
            <a:r>
              <a:rPr lang="en-US" sz="3800" b="1" dirty="0">
                <a:solidFill>
                  <a:srgbClr val="141626"/>
                </a:solidFill>
                <a:latin typeface="Georgia" pitchFamily="34" charset="0"/>
                <a:ea typeface="Georgia" pitchFamily="34" charset="-122"/>
                <a:cs typeface="Georgia" pitchFamily="34" charset="-120"/>
              </a:rPr>
              <a:t>ritüeli nasıl kurulur?</a:t>
            </a:r>
            <a:endParaRPr lang="en-US" sz="3800" dirty="0"/>
          </a:p>
        </p:txBody>
      </p:sp>
      <p:sp>
        <p:nvSpPr>
          <p:cNvPr id="4" name="Shape 2"/>
          <p:cNvSpPr/>
          <p:nvPr/>
        </p:nvSpPr>
        <p:spPr>
          <a:xfrm>
            <a:off x="640080" y="3017520"/>
            <a:ext cx="7863840" cy="914400"/>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5" name="Shape 3"/>
          <p:cNvSpPr/>
          <p:nvPr/>
        </p:nvSpPr>
        <p:spPr>
          <a:xfrm>
            <a:off x="640080" y="3017520"/>
            <a:ext cx="137160" cy="914400"/>
          </a:xfrm>
          <a:prstGeom prst="rect">
            <a:avLst/>
          </a:prstGeom>
          <a:solidFill>
            <a:srgbClr val="6B8F71"/>
          </a:solidFill>
          <a:ln w="12700">
            <a:solidFill>
              <a:srgbClr val="6B8F71"/>
            </a:solidFill>
            <a:prstDash val="solid"/>
          </a:ln>
        </p:spPr>
      </p:sp>
      <p:sp>
        <p:nvSpPr>
          <p:cNvPr id="6" name="Text 4"/>
          <p:cNvSpPr/>
          <p:nvPr/>
        </p:nvSpPr>
        <p:spPr>
          <a:xfrm>
            <a:off x="960120" y="3200400"/>
            <a:ext cx="457200" cy="548640"/>
          </a:xfrm>
          <a:prstGeom prst="rect">
            <a:avLst/>
          </a:prstGeom>
          <a:noFill/>
          <a:ln/>
        </p:spPr>
        <p:txBody>
          <a:bodyPr wrap="square" lIns="0" tIns="0" rIns="0" bIns="0" rtlCol="0" anchor="ctr"/>
          <a:lstStyle/>
          <a:p>
            <a:pPr indent="0" marL="0">
              <a:buNone/>
            </a:pPr>
            <a:r>
              <a:rPr lang="en-US" sz="2600" b="1" dirty="0">
                <a:solidFill>
                  <a:srgbClr val="3D5C43"/>
                </a:solidFill>
                <a:latin typeface="Georgia" pitchFamily="34" charset="0"/>
                <a:ea typeface="Georgia" pitchFamily="34" charset="-122"/>
                <a:cs typeface="Georgia" pitchFamily="34" charset="-120"/>
              </a:rPr>
              <a:t>1</a:t>
            </a:r>
            <a:endParaRPr lang="en-US" sz="2600" dirty="0"/>
          </a:p>
        </p:txBody>
      </p:sp>
      <p:sp>
        <p:nvSpPr>
          <p:cNvPr id="7" name="Text 5"/>
          <p:cNvSpPr/>
          <p:nvPr/>
        </p:nvSpPr>
        <p:spPr>
          <a:xfrm>
            <a:off x="1508760" y="3118104"/>
            <a:ext cx="6720840" cy="713232"/>
          </a:xfrm>
          <a:prstGeom prst="rect">
            <a:avLst/>
          </a:prstGeom>
          <a:noFill/>
          <a:ln/>
        </p:spPr>
        <p:txBody>
          <a:bodyPr wrap="square" lIns="0" tIns="0" rIns="0" bIns="0" rtlCol="0" anchor="ctr"/>
          <a:lstStyle/>
          <a:p>
            <a:pPr indent="0" marL="0">
              <a:lnSpc>
                <a:spcPct val="110000"/>
              </a:lnSpc>
              <a:buNone/>
            </a:pPr>
            <a:r>
              <a:rPr lang="en-US" sz="1650" b="1" dirty="0">
                <a:solidFill>
                  <a:srgbClr val="141626"/>
                </a:solidFill>
                <a:latin typeface="Calibri" pitchFamily="34" charset="0"/>
                <a:ea typeface="Calibri" pitchFamily="34" charset="-122"/>
                <a:cs typeface="Calibri" pitchFamily="34" charset="-120"/>
              </a:rPr>
              <a:t>Ritüeli kendinize göre kurun  </a:t>
            </a:r>
            <a:pPr indent="0" marL="0">
              <a:lnSpc>
                <a:spcPct val="110000"/>
              </a:lnSpc>
              <a:buNone/>
            </a:pPr>
            <a:r>
              <a:rPr lang="en-US" sz="1550" dirty="0">
                <a:solidFill>
                  <a:srgbClr val="2C2F45"/>
                </a:solidFill>
                <a:latin typeface="Calibri" pitchFamily="34" charset="0"/>
                <a:ea typeface="Calibri" pitchFamily="34" charset="-122"/>
                <a:cs typeface="Calibri" pitchFamily="34" charset="-120"/>
              </a:rPr>
              <a:t>Kalıba uymak zorunda değilsiniz. Yararı belirleyen, ritüeli anlamlı bulmanız.</a:t>
            </a:r>
            <a:endParaRPr lang="en-US" sz="1650" dirty="0"/>
          </a:p>
        </p:txBody>
      </p:sp>
      <p:sp>
        <p:nvSpPr>
          <p:cNvPr id="8" name="Shape 6"/>
          <p:cNvSpPr/>
          <p:nvPr/>
        </p:nvSpPr>
        <p:spPr>
          <a:xfrm>
            <a:off x="640080" y="4005072"/>
            <a:ext cx="7863840" cy="914400"/>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9" name="Shape 7"/>
          <p:cNvSpPr/>
          <p:nvPr/>
        </p:nvSpPr>
        <p:spPr>
          <a:xfrm>
            <a:off x="640080" y="4005072"/>
            <a:ext cx="137160" cy="914400"/>
          </a:xfrm>
          <a:prstGeom prst="rect">
            <a:avLst/>
          </a:prstGeom>
          <a:solidFill>
            <a:srgbClr val="003566"/>
          </a:solidFill>
          <a:ln w="12700">
            <a:solidFill>
              <a:srgbClr val="003566"/>
            </a:solidFill>
            <a:prstDash val="solid"/>
          </a:ln>
        </p:spPr>
      </p:sp>
      <p:sp>
        <p:nvSpPr>
          <p:cNvPr id="10" name="Text 8"/>
          <p:cNvSpPr/>
          <p:nvPr/>
        </p:nvSpPr>
        <p:spPr>
          <a:xfrm>
            <a:off x="960120" y="4187952"/>
            <a:ext cx="457200" cy="548640"/>
          </a:xfrm>
          <a:prstGeom prst="rect">
            <a:avLst/>
          </a:prstGeom>
          <a:noFill/>
          <a:ln/>
        </p:spPr>
        <p:txBody>
          <a:bodyPr wrap="square" lIns="0" tIns="0" rIns="0" bIns="0" rtlCol="0" anchor="ctr"/>
          <a:lstStyle/>
          <a:p>
            <a:pPr indent="0" marL="0">
              <a:buNone/>
            </a:pPr>
            <a:r>
              <a:rPr lang="en-US" sz="2600" b="1" dirty="0">
                <a:solidFill>
                  <a:srgbClr val="003566"/>
                </a:solidFill>
                <a:latin typeface="Georgia" pitchFamily="34" charset="0"/>
                <a:ea typeface="Georgia" pitchFamily="34" charset="-122"/>
                <a:cs typeface="Georgia" pitchFamily="34" charset="-120"/>
              </a:rPr>
              <a:t>2</a:t>
            </a:r>
            <a:endParaRPr lang="en-US" sz="2600" dirty="0"/>
          </a:p>
        </p:txBody>
      </p:sp>
      <p:sp>
        <p:nvSpPr>
          <p:cNvPr id="11" name="Text 9"/>
          <p:cNvSpPr/>
          <p:nvPr/>
        </p:nvSpPr>
        <p:spPr>
          <a:xfrm>
            <a:off x="1508760" y="4105656"/>
            <a:ext cx="6720840" cy="713232"/>
          </a:xfrm>
          <a:prstGeom prst="rect">
            <a:avLst/>
          </a:prstGeom>
          <a:noFill/>
          <a:ln/>
        </p:spPr>
        <p:txBody>
          <a:bodyPr wrap="square" lIns="0" tIns="0" rIns="0" bIns="0" rtlCol="0" anchor="ctr"/>
          <a:lstStyle/>
          <a:p>
            <a:pPr indent="0" marL="0">
              <a:lnSpc>
                <a:spcPct val="110000"/>
              </a:lnSpc>
              <a:buNone/>
            </a:pPr>
            <a:r>
              <a:rPr lang="en-US" sz="1650" b="1" dirty="0">
                <a:solidFill>
                  <a:srgbClr val="141626"/>
                </a:solidFill>
                <a:latin typeface="Calibri" pitchFamily="34" charset="0"/>
                <a:ea typeface="Calibri" pitchFamily="34" charset="-122"/>
                <a:cs typeface="Calibri" pitchFamily="34" charset="-120"/>
              </a:rPr>
              <a:t>Bir rol üstlenin  </a:t>
            </a:r>
            <a:pPr indent="0" marL="0">
              <a:lnSpc>
                <a:spcPct val="110000"/>
              </a:lnSpc>
              <a:buNone/>
            </a:pPr>
            <a:r>
              <a:rPr lang="en-US" sz="1550" dirty="0">
                <a:solidFill>
                  <a:srgbClr val="2C2F45"/>
                </a:solidFill>
                <a:latin typeface="Calibri" pitchFamily="34" charset="0"/>
                <a:ea typeface="Calibri" pitchFamily="34" charset="-122"/>
                <a:cs typeface="Calibri" pitchFamily="34" charset="-120"/>
              </a:rPr>
              <a:t>İzleyici değil, katılan olun. Düzenlemede yer almak yalıtılmışlığı azaltıyor.</a:t>
            </a:r>
            <a:endParaRPr lang="en-US" sz="1650" dirty="0"/>
          </a:p>
        </p:txBody>
      </p:sp>
      <p:sp>
        <p:nvSpPr>
          <p:cNvPr id="12" name="Shape 10"/>
          <p:cNvSpPr/>
          <p:nvPr/>
        </p:nvSpPr>
        <p:spPr>
          <a:xfrm>
            <a:off x="640080" y="4992624"/>
            <a:ext cx="7863840" cy="914400"/>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13" name="Shape 11"/>
          <p:cNvSpPr/>
          <p:nvPr/>
        </p:nvSpPr>
        <p:spPr>
          <a:xfrm>
            <a:off x="640080" y="4992624"/>
            <a:ext cx="137160" cy="914400"/>
          </a:xfrm>
          <a:prstGeom prst="rect">
            <a:avLst/>
          </a:prstGeom>
          <a:solidFill>
            <a:srgbClr val="6B8F71"/>
          </a:solidFill>
          <a:ln w="12700">
            <a:solidFill>
              <a:srgbClr val="6B8F71"/>
            </a:solidFill>
            <a:prstDash val="solid"/>
          </a:ln>
        </p:spPr>
      </p:sp>
      <p:sp>
        <p:nvSpPr>
          <p:cNvPr id="14" name="Text 12"/>
          <p:cNvSpPr/>
          <p:nvPr/>
        </p:nvSpPr>
        <p:spPr>
          <a:xfrm>
            <a:off x="960120" y="5175504"/>
            <a:ext cx="457200" cy="548640"/>
          </a:xfrm>
          <a:prstGeom prst="rect">
            <a:avLst/>
          </a:prstGeom>
          <a:noFill/>
          <a:ln/>
        </p:spPr>
        <p:txBody>
          <a:bodyPr wrap="square" lIns="0" tIns="0" rIns="0" bIns="0" rtlCol="0" anchor="ctr"/>
          <a:lstStyle/>
          <a:p>
            <a:pPr indent="0" marL="0">
              <a:buNone/>
            </a:pPr>
            <a:r>
              <a:rPr lang="en-US" sz="2600" b="1" dirty="0">
                <a:solidFill>
                  <a:srgbClr val="3D5C43"/>
                </a:solidFill>
                <a:latin typeface="Georgia" pitchFamily="34" charset="0"/>
                <a:ea typeface="Georgia" pitchFamily="34" charset="-122"/>
                <a:cs typeface="Georgia" pitchFamily="34" charset="-120"/>
              </a:rPr>
              <a:t>3</a:t>
            </a:r>
            <a:endParaRPr lang="en-US" sz="2600" dirty="0"/>
          </a:p>
        </p:txBody>
      </p:sp>
      <p:sp>
        <p:nvSpPr>
          <p:cNvPr id="15" name="Text 13"/>
          <p:cNvSpPr/>
          <p:nvPr/>
        </p:nvSpPr>
        <p:spPr>
          <a:xfrm>
            <a:off x="1508760" y="5093208"/>
            <a:ext cx="6720840" cy="713232"/>
          </a:xfrm>
          <a:prstGeom prst="rect">
            <a:avLst/>
          </a:prstGeom>
          <a:noFill/>
          <a:ln/>
        </p:spPr>
        <p:txBody>
          <a:bodyPr wrap="square" lIns="0" tIns="0" rIns="0" bIns="0" rtlCol="0" anchor="ctr"/>
          <a:lstStyle/>
          <a:p>
            <a:pPr indent="0" marL="0">
              <a:lnSpc>
                <a:spcPct val="110000"/>
              </a:lnSpc>
              <a:buNone/>
            </a:pPr>
            <a:r>
              <a:rPr lang="en-US" sz="1650" b="1" dirty="0">
                <a:solidFill>
                  <a:srgbClr val="141626"/>
                </a:solidFill>
                <a:latin typeface="Calibri" pitchFamily="34" charset="0"/>
                <a:ea typeface="Calibri" pitchFamily="34" charset="-122"/>
                <a:cs typeface="Calibri" pitchFamily="34" charset="-120"/>
              </a:rPr>
              <a:t>Bağı içeriye taşıyın  </a:t>
            </a:r>
            <a:pPr indent="0" marL="0">
              <a:lnSpc>
                <a:spcPct val="110000"/>
              </a:lnSpc>
              <a:buNone/>
            </a:pPr>
            <a:r>
              <a:rPr lang="en-US" sz="1550" dirty="0">
                <a:solidFill>
                  <a:srgbClr val="2C2F45"/>
                </a:solidFill>
                <a:latin typeface="Calibri" pitchFamily="34" charset="0"/>
                <a:ea typeface="Calibri" pitchFamily="34" charset="-122"/>
                <a:cs typeface="Calibri" pitchFamily="34" charset="-120"/>
              </a:rPr>
              <a:t>Mezar ziyaretini onu aramak için değil, hatırlamak ve devam ettirmek için kullanın.</a:t>
            </a:r>
            <a:endParaRPr lang="en-US" sz="1650" dirty="0"/>
          </a:p>
        </p:txBody>
      </p:sp>
      <p:sp>
        <p:nvSpPr>
          <p:cNvPr id="16" name="Shape 14"/>
          <p:cNvSpPr/>
          <p:nvPr/>
        </p:nvSpPr>
        <p:spPr>
          <a:xfrm>
            <a:off x="640080" y="5980176"/>
            <a:ext cx="7863840" cy="914400"/>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17" name="Shape 15"/>
          <p:cNvSpPr/>
          <p:nvPr/>
        </p:nvSpPr>
        <p:spPr>
          <a:xfrm>
            <a:off x="640080" y="5980176"/>
            <a:ext cx="137160" cy="914400"/>
          </a:xfrm>
          <a:prstGeom prst="rect">
            <a:avLst/>
          </a:prstGeom>
          <a:solidFill>
            <a:srgbClr val="003566"/>
          </a:solidFill>
          <a:ln w="12700">
            <a:solidFill>
              <a:srgbClr val="003566"/>
            </a:solidFill>
            <a:prstDash val="solid"/>
          </a:ln>
        </p:spPr>
      </p:sp>
      <p:sp>
        <p:nvSpPr>
          <p:cNvPr id="18" name="Text 16"/>
          <p:cNvSpPr/>
          <p:nvPr/>
        </p:nvSpPr>
        <p:spPr>
          <a:xfrm>
            <a:off x="960120" y="6163056"/>
            <a:ext cx="457200" cy="548640"/>
          </a:xfrm>
          <a:prstGeom prst="rect">
            <a:avLst/>
          </a:prstGeom>
          <a:noFill/>
          <a:ln/>
        </p:spPr>
        <p:txBody>
          <a:bodyPr wrap="square" lIns="0" tIns="0" rIns="0" bIns="0" rtlCol="0" anchor="ctr"/>
          <a:lstStyle/>
          <a:p>
            <a:pPr indent="0" marL="0">
              <a:buNone/>
            </a:pPr>
            <a:r>
              <a:rPr lang="en-US" sz="2600" b="1" dirty="0">
                <a:solidFill>
                  <a:srgbClr val="003566"/>
                </a:solidFill>
                <a:latin typeface="Georgia" pitchFamily="34" charset="0"/>
                <a:ea typeface="Georgia" pitchFamily="34" charset="-122"/>
                <a:cs typeface="Georgia" pitchFamily="34" charset="-120"/>
              </a:rPr>
              <a:t>4</a:t>
            </a:r>
            <a:endParaRPr lang="en-US" sz="2600" dirty="0"/>
          </a:p>
        </p:txBody>
      </p:sp>
      <p:sp>
        <p:nvSpPr>
          <p:cNvPr id="19" name="Text 17"/>
          <p:cNvSpPr/>
          <p:nvPr/>
        </p:nvSpPr>
        <p:spPr>
          <a:xfrm>
            <a:off x="1508760" y="6080760"/>
            <a:ext cx="6720840" cy="713232"/>
          </a:xfrm>
          <a:prstGeom prst="rect">
            <a:avLst/>
          </a:prstGeom>
          <a:noFill/>
          <a:ln/>
        </p:spPr>
        <p:txBody>
          <a:bodyPr wrap="square" lIns="0" tIns="0" rIns="0" bIns="0" rtlCol="0" anchor="ctr"/>
          <a:lstStyle/>
          <a:p>
            <a:pPr indent="0" marL="0">
              <a:lnSpc>
                <a:spcPct val="110000"/>
              </a:lnSpc>
              <a:buNone/>
            </a:pPr>
            <a:r>
              <a:rPr lang="en-US" sz="1650" b="1" dirty="0">
                <a:solidFill>
                  <a:srgbClr val="141626"/>
                </a:solidFill>
                <a:latin typeface="Calibri" pitchFamily="34" charset="0"/>
                <a:ea typeface="Calibri" pitchFamily="34" charset="-122"/>
                <a:cs typeface="Calibri" pitchFamily="34" charset="-120"/>
              </a:rPr>
              <a:t>Yalnızlığı hedef alın  </a:t>
            </a:r>
            <a:pPr indent="0" marL="0">
              <a:lnSpc>
                <a:spcPct val="110000"/>
              </a:lnSpc>
              <a:buNone/>
            </a:pPr>
            <a:r>
              <a:rPr lang="en-US" sz="1550" dirty="0">
                <a:solidFill>
                  <a:srgbClr val="2C2F45"/>
                </a:solidFill>
                <a:latin typeface="Calibri" pitchFamily="34" charset="0"/>
                <a:ea typeface="Calibri" pitchFamily="34" charset="-122"/>
                <a:cs typeface="Calibri" pitchFamily="34" charset="-120"/>
              </a:rPr>
              <a:t>Ritüelden çok yalnızlık yordayıcı. Takvimde düzenli, gerçek buluşmalar planlayın.</a:t>
            </a:r>
            <a:endParaRPr lang="en-US" sz="1650" dirty="0"/>
          </a:p>
        </p:txBody>
      </p:sp>
      <p:sp>
        <p:nvSpPr>
          <p:cNvPr id="20" name="Shape 18"/>
          <p:cNvSpPr/>
          <p:nvPr/>
        </p:nvSpPr>
        <p:spPr>
          <a:xfrm>
            <a:off x="640080" y="6967728"/>
            <a:ext cx="7863840" cy="914400"/>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21" name="Shape 19"/>
          <p:cNvSpPr/>
          <p:nvPr/>
        </p:nvSpPr>
        <p:spPr>
          <a:xfrm>
            <a:off x="640080" y="6967728"/>
            <a:ext cx="137160" cy="914400"/>
          </a:xfrm>
          <a:prstGeom prst="rect">
            <a:avLst/>
          </a:prstGeom>
          <a:solidFill>
            <a:srgbClr val="6B8F71"/>
          </a:solidFill>
          <a:ln w="12700">
            <a:solidFill>
              <a:srgbClr val="6B8F71"/>
            </a:solidFill>
            <a:prstDash val="solid"/>
          </a:ln>
        </p:spPr>
      </p:sp>
      <p:sp>
        <p:nvSpPr>
          <p:cNvPr id="22" name="Text 20"/>
          <p:cNvSpPr/>
          <p:nvPr/>
        </p:nvSpPr>
        <p:spPr>
          <a:xfrm>
            <a:off x="960120" y="7150608"/>
            <a:ext cx="457200" cy="548640"/>
          </a:xfrm>
          <a:prstGeom prst="rect">
            <a:avLst/>
          </a:prstGeom>
          <a:noFill/>
          <a:ln/>
        </p:spPr>
        <p:txBody>
          <a:bodyPr wrap="square" lIns="0" tIns="0" rIns="0" bIns="0" rtlCol="0" anchor="ctr"/>
          <a:lstStyle/>
          <a:p>
            <a:pPr indent="0" marL="0">
              <a:buNone/>
            </a:pPr>
            <a:r>
              <a:rPr lang="en-US" sz="2600" b="1" dirty="0">
                <a:solidFill>
                  <a:srgbClr val="3D5C43"/>
                </a:solidFill>
                <a:latin typeface="Georgia" pitchFamily="34" charset="0"/>
                <a:ea typeface="Georgia" pitchFamily="34" charset="-122"/>
                <a:cs typeface="Georgia" pitchFamily="34" charset="-120"/>
              </a:rPr>
              <a:t>5</a:t>
            </a:r>
            <a:endParaRPr lang="en-US" sz="2600" dirty="0"/>
          </a:p>
        </p:txBody>
      </p:sp>
      <p:sp>
        <p:nvSpPr>
          <p:cNvPr id="23" name="Text 21"/>
          <p:cNvSpPr/>
          <p:nvPr/>
        </p:nvSpPr>
        <p:spPr>
          <a:xfrm>
            <a:off x="1508760" y="7068312"/>
            <a:ext cx="6720840" cy="713232"/>
          </a:xfrm>
          <a:prstGeom prst="rect">
            <a:avLst/>
          </a:prstGeom>
          <a:noFill/>
          <a:ln/>
        </p:spPr>
        <p:txBody>
          <a:bodyPr wrap="square" lIns="0" tIns="0" rIns="0" bIns="0" rtlCol="0" anchor="ctr"/>
          <a:lstStyle/>
          <a:p>
            <a:pPr indent="0" marL="0">
              <a:lnSpc>
                <a:spcPct val="110000"/>
              </a:lnSpc>
              <a:buNone/>
            </a:pPr>
            <a:r>
              <a:rPr lang="en-US" sz="1650" b="1" dirty="0">
                <a:solidFill>
                  <a:srgbClr val="141626"/>
                </a:solidFill>
                <a:latin typeface="Calibri" pitchFamily="34" charset="0"/>
                <a:ea typeface="Calibri" pitchFamily="34" charset="-122"/>
                <a:cs typeface="Calibri" pitchFamily="34" charset="-120"/>
              </a:rPr>
              <a:t>Kaçınmayı fark edin  </a:t>
            </a:r>
            <a:pPr indent="0" marL="0">
              <a:lnSpc>
                <a:spcPct val="110000"/>
              </a:lnSpc>
              <a:buNone/>
            </a:pPr>
            <a:r>
              <a:rPr lang="en-US" sz="1550" dirty="0">
                <a:solidFill>
                  <a:srgbClr val="2C2F45"/>
                </a:solidFill>
                <a:latin typeface="Calibri" pitchFamily="34" charset="0"/>
                <a:ea typeface="Calibri" pitchFamily="34" charset="-122"/>
                <a:cs typeface="Calibri" pitchFamily="34" charset="-120"/>
              </a:rPr>
              <a:t>Konuyu, mekânı, fotoğrafı tümüyle uzak tutmak kısa vadede rahatlatır, uzun vadede uzatır.</a:t>
            </a:r>
            <a:endParaRPr lang="en-US" sz="1650" dirty="0"/>
          </a:p>
        </p:txBody>
      </p:sp>
      <p:sp>
        <p:nvSpPr>
          <p:cNvPr id="24" name="Text 22"/>
          <p:cNvSpPr/>
          <p:nvPr/>
        </p:nvSpPr>
        <p:spPr>
          <a:xfrm>
            <a:off x="640080" y="8101584"/>
            <a:ext cx="7863840" cy="292608"/>
          </a:xfrm>
          <a:prstGeom prst="rect">
            <a:avLst/>
          </a:prstGeom>
          <a:noFill/>
          <a:ln/>
        </p:spPr>
        <p:txBody>
          <a:bodyPr wrap="square" lIns="0" tIns="0" rIns="0" bIns="0" rtlCol="0" anchor="ctr"/>
          <a:lstStyle/>
          <a:p>
            <a:pPr algn="l" indent="0" marL="0">
              <a:buNone/>
            </a:pPr>
            <a:r>
              <a:rPr lang="en-US" sz="1050" i="1" dirty="0">
                <a:solidFill>
                  <a:srgbClr val="6B6E7D"/>
                </a:solidFill>
                <a:latin typeface="Calibri" pitchFamily="34" charset="0"/>
                <a:ea typeface="Calibri" pitchFamily="34" charset="-122"/>
                <a:cs typeface="Calibri" pitchFamily="34" charset="-120"/>
              </a:rPr>
              <a:t>Norton &amp; Gino (2014); Yu et al. (2016); Zou et al. (2022); Burrell &amp; Selman (2020).</a:t>
            </a:r>
            <a:endParaRPr lang="en-US" sz="1050" dirty="0"/>
          </a:p>
        </p:txBody>
      </p:sp>
      <p:sp>
        <p:nvSpPr>
          <p:cNvPr id="25" name="Shape 23"/>
          <p:cNvSpPr/>
          <p:nvPr/>
        </p:nvSpPr>
        <p:spPr>
          <a:xfrm>
            <a:off x="640080" y="8449056"/>
            <a:ext cx="7863840" cy="10973"/>
          </a:xfrm>
          <a:prstGeom prst="rect">
            <a:avLst/>
          </a:prstGeom>
          <a:solidFill>
            <a:srgbClr val="D6D0BF"/>
          </a:solidFill>
          <a:ln w="12700">
            <a:solidFill>
              <a:srgbClr val="D6D0BF"/>
            </a:solidFill>
            <a:prstDash val="solid"/>
          </a:ln>
        </p:spPr>
      </p:sp>
      <p:sp>
        <p:nvSpPr>
          <p:cNvPr id="26" name="Text 24"/>
          <p:cNvSpPr/>
          <p:nvPr/>
        </p:nvSpPr>
        <p:spPr>
          <a:xfrm>
            <a:off x="640080" y="8558784"/>
            <a:ext cx="1463040" cy="274320"/>
          </a:xfrm>
          <a:prstGeom prst="rect">
            <a:avLst/>
          </a:prstGeom>
          <a:noFill/>
          <a:ln/>
        </p:spPr>
        <p:txBody>
          <a:bodyPr wrap="square" lIns="0" tIns="0" rIns="0" bIns="0"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12 / 13</a:t>
            </a:r>
            <a:endParaRPr lang="en-US" sz="1100" dirty="0"/>
          </a:p>
        </p:txBody>
      </p:sp>
      <p:sp>
        <p:nvSpPr>
          <p:cNvPr id="27" name="Text 25"/>
          <p:cNvSpPr/>
          <p:nvPr/>
        </p:nvSpPr>
        <p:spPr>
          <a:xfrm>
            <a:off x="2103120" y="8558784"/>
            <a:ext cx="4937760" cy="274320"/>
          </a:xfrm>
          <a:prstGeom prst="rect">
            <a:avLst/>
          </a:prstGeom>
          <a:noFill/>
          <a:ln/>
        </p:spPr>
        <p:txBody>
          <a:bodyPr wrap="square" lIns="0" tIns="0" rIns="0" bIns="0"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28" name="Text 26"/>
          <p:cNvSpPr/>
          <p:nvPr/>
        </p:nvSpPr>
        <p:spPr>
          <a:xfrm>
            <a:off x="7040880" y="8558784"/>
            <a:ext cx="1463040" cy="274320"/>
          </a:xfrm>
          <a:prstGeom prst="rect">
            <a:avLst/>
          </a:prstGeom>
          <a:noFill/>
          <a:ln/>
        </p:spPr>
        <p:txBody>
          <a:bodyPr wrap="square" lIns="0" tIns="0" rIns="0" bIns="0" rtlCol="0" anchor="ctr"/>
          <a:lstStyle/>
          <a:p>
            <a:pPr algn="r" indent="0" marL="0">
              <a:buNone/>
            </a:pPr>
            <a:r>
              <a:rPr lang="en-US" sz="1100" b="1" dirty="0">
                <a:solidFill>
                  <a:srgbClr val="003566"/>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4A2A22"/>
        </a:solidFill>
      </p:bgPr>
    </p:bg>
    <p:spTree>
      <p:nvGrpSpPr>
        <p:cNvPr id="1" name=""/>
        <p:cNvGrpSpPr/>
        <p:nvPr/>
      </p:nvGrpSpPr>
      <p:grpSpPr>
        <a:xfrm>
          <a:off x="0" y="0"/>
          <a:ext cx="0" cy="0"/>
          <a:chOff x="0" y="0"/>
          <a:chExt cx="0" cy="0"/>
        </a:xfrm>
      </p:grpSpPr>
      <p:sp>
        <p:nvSpPr>
          <p:cNvPr id="2" name="Shape 0"/>
          <p:cNvSpPr/>
          <p:nvPr/>
        </p:nvSpPr>
        <p:spPr>
          <a:xfrm>
            <a:off x="640080" y="1051560"/>
            <a:ext cx="1097280" cy="82296"/>
          </a:xfrm>
          <a:prstGeom prst="rect">
            <a:avLst/>
          </a:prstGeom>
          <a:solidFill>
            <a:srgbClr val="6B8F71"/>
          </a:solidFill>
          <a:ln w="12700">
            <a:solidFill>
              <a:srgbClr val="6B8F71"/>
            </a:solidFill>
            <a:prstDash val="solid"/>
          </a:ln>
        </p:spPr>
      </p:sp>
      <p:sp>
        <p:nvSpPr>
          <p:cNvPr id="3" name="Text 1"/>
          <p:cNvSpPr/>
          <p:nvPr/>
        </p:nvSpPr>
        <p:spPr>
          <a:xfrm>
            <a:off x="640080" y="1691640"/>
            <a:ext cx="7863840" cy="2651760"/>
          </a:xfrm>
          <a:prstGeom prst="rect">
            <a:avLst/>
          </a:prstGeom>
          <a:noFill/>
          <a:ln/>
        </p:spPr>
        <p:txBody>
          <a:bodyPr wrap="square" lIns="0" tIns="0" rIns="0" bIns="0" rtlCol="0" anchor="ctr"/>
          <a:lstStyle/>
          <a:p>
            <a:pPr indent="0" marL="0">
              <a:lnSpc>
                <a:spcPct val="108000"/>
              </a:lnSpc>
              <a:buNone/>
            </a:pPr>
            <a:r>
              <a:rPr lang="en-US" sz="4600" b="1" dirty="0">
                <a:solidFill>
                  <a:srgbClr val="F7EFE8"/>
                </a:solidFill>
                <a:latin typeface="Georgia" pitchFamily="34" charset="0"/>
                <a:ea typeface="Georgia" pitchFamily="34" charset="-122"/>
                <a:cs typeface="Georgia" pitchFamily="34" charset="-120"/>
              </a:rPr>
              <a:t>Ritüel ölümü</a:t>
            </a:r>
            <a:endParaRPr lang="en-US" sz="4600" dirty="0"/>
          </a:p>
          <a:p>
            <a:pPr indent="0" marL="0">
              <a:lnSpc>
                <a:spcPct val="108000"/>
              </a:lnSpc>
              <a:buNone/>
            </a:pPr>
            <a:r>
              <a:rPr lang="en-US" sz="4600" b="1" dirty="0">
                <a:solidFill>
                  <a:srgbClr val="F7EFE8"/>
                </a:solidFill>
                <a:latin typeface="Georgia" pitchFamily="34" charset="0"/>
                <a:ea typeface="Georgia" pitchFamily="34" charset="-122"/>
                <a:cs typeface="Georgia" pitchFamily="34" charset="-120"/>
              </a:rPr>
              <a:t>anlamlandırmaz.</a:t>
            </a:r>
            <a:endParaRPr lang="en-US" sz="4600" dirty="0"/>
          </a:p>
          <a:p>
            <a:pPr indent="0" marL="0">
              <a:lnSpc>
                <a:spcPct val="108000"/>
              </a:lnSpc>
              <a:buNone/>
            </a:pPr>
            <a:r>
              <a:rPr lang="en-US" sz="4600" b="1" dirty="0">
                <a:solidFill>
                  <a:srgbClr val="F7EFE8"/>
                </a:solidFill>
                <a:latin typeface="Georgia" pitchFamily="34" charset="0"/>
                <a:ea typeface="Georgia" pitchFamily="34" charset="-122"/>
                <a:cs typeface="Georgia" pitchFamily="34" charset="-120"/>
              </a:rPr>
              <a:t>Yasa bir biçim verir.</a:t>
            </a:r>
            <a:endParaRPr lang="en-US" sz="4600" dirty="0"/>
          </a:p>
        </p:txBody>
      </p:sp>
      <p:sp>
        <p:nvSpPr>
          <p:cNvPr id="4" name="Text 2"/>
          <p:cNvSpPr/>
          <p:nvPr/>
        </p:nvSpPr>
        <p:spPr>
          <a:xfrm>
            <a:off x="640080" y="4572000"/>
            <a:ext cx="7863840" cy="1005840"/>
          </a:xfrm>
          <a:prstGeom prst="rect">
            <a:avLst/>
          </a:prstGeom>
          <a:noFill/>
          <a:ln/>
        </p:spPr>
        <p:txBody>
          <a:bodyPr wrap="square" lIns="0" tIns="0" rIns="0" bIns="0" rtlCol="0" anchor="ctr"/>
          <a:lstStyle/>
          <a:p>
            <a:pPr indent="0" marL="0">
              <a:lnSpc>
                <a:spcPct val="114000"/>
              </a:lnSpc>
              <a:buNone/>
            </a:pPr>
            <a:r>
              <a:rPr lang="en-US" sz="2000" i="1" dirty="0">
                <a:solidFill>
                  <a:srgbClr val="E8C9B4"/>
                </a:solidFill>
                <a:latin typeface="Georgia" pitchFamily="34" charset="0"/>
                <a:ea typeface="Georgia" pitchFamily="34" charset="-122"/>
                <a:cs typeface="Georgia" pitchFamily="34" charset="-120"/>
              </a:rPr>
              <a:t>Mezara gitmek, mevlit okutmak, helva dağıtmak bir zayıflık değil. Kayıpla ne yapacağını bilmeyen bir zihne yapacak bir şey vermenin en eski yolu.</a:t>
            </a:r>
            <a:endParaRPr lang="en-US" sz="2000" dirty="0"/>
          </a:p>
        </p:txBody>
      </p:sp>
      <p:sp>
        <p:nvSpPr>
          <p:cNvPr id="5" name="Shape 3"/>
          <p:cNvSpPr/>
          <p:nvPr/>
        </p:nvSpPr>
        <p:spPr>
          <a:xfrm>
            <a:off x="640080" y="5806440"/>
            <a:ext cx="7863840" cy="1143000"/>
          </a:xfrm>
          <a:prstGeom prst="rect">
            <a:avLst/>
          </a:prstGeom>
          <a:solidFill>
            <a:srgbClr val="5C382E"/>
          </a:solidFill>
          <a:ln w="9525">
            <a:solidFill>
              <a:srgbClr val="7A4E3C"/>
            </a:solidFill>
            <a:prstDash val="solid"/>
          </a:ln>
        </p:spPr>
      </p:sp>
      <p:sp>
        <p:nvSpPr>
          <p:cNvPr id="6" name="Shape 4"/>
          <p:cNvSpPr/>
          <p:nvPr/>
        </p:nvSpPr>
        <p:spPr>
          <a:xfrm>
            <a:off x="640080" y="5806440"/>
            <a:ext cx="137160" cy="1143000"/>
          </a:xfrm>
          <a:prstGeom prst="rect">
            <a:avLst/>
          </a:prstGeom>
          <a:solidFill>
            <a:srgbClr val="6B8F71"/>
          </a:solidFill>
          <a:ln w="12700">
            <a:solidFill>
              <a:srgbClr val="6B8F71"/>
            </a:solidFill>
            <a:prstDash val="solid"/>
          </a:ln>
        </p:spPr>
      </p:sp>
      <p:sp>
        <p:nvSpPr>
          <p:cNvPr id="7" name="Text 5"/>
          <p:cNvSpPr/>
          <p:nvPr/>
        </p:nvSpPr>
        <p:spPr>
          <a:xfrm>
            <a:off x="960120" y="5998464"/>
            <a:ext cx="7315200" cy="777240"/>
          </a:xfrm>
          <a:prstGeom prst="rect">
            <a:avLst/>
          </a:prstGeom>
          <a:noFill/>
          <a:ln/>
        </p:spPr>
        <p:txBody>
          <a:bodyPr wrap="square" lIns="0" tIns="0" rIns="0" bIns="0" rtlCol="0" anchor="ctr"/>
          <a:lstStyle/>
          <a:p>
            <a:pPr indent="0" marL="0">
              <a:lnSpc>
                <a:spcPct val="112000"/>
              </a:lnSpc>
              <a:buNone/>
            </a:pPr>
            <a:r>
              <a:rPr lang="en-US" sz="1550" dirty="0">
                <a:solidFill>
                  <a:srgbClr val="F7EFE8"/>
                </a:solidFill>
                <a:latin typeface="Calibri" pitchFamily="34" charset="0"/>
                <a:ea typeface="Calibri" pitchFamily="34" charset="-122"/>
                <a:cs typeface="Calibri" pitchFamily="34" charset="-120"/>
              </a:rPr>
              <a:t>Bu içerik bilgilendirme amaçlıdır, tanı ve tedavi yerine geçmez. Yasınız işlevselliğinizi bozuyorsa bir ruh sağlığı uzmanına başvurun.</a:t>
            </a:r>
            <a:endParaRPr lang="en-US" sz="1550" dirty="0"/>
          </a:p>
        </p:txBody>
      </p:sp>
      <p:sp>
        <p:nvSpPr>
          <p:cNvPr id="8" name="Text 6"/>
          <p:cNvSpPr/>
          <p:nvPr/>
        </p:nvSpPr>
        <p:spPr>
          <a:xfrm>
            <a:off x="640080" y="7178040"/>
            <a:ext cx="7863840" cy="320040"/>
          </a:xfrm>
          <a:prstGeom prst="rect">
            <a:avLst/>
          </a:prstGeom>
          <a:noFill/>
          <a:ln/>
        </p:spPr>
        <p:txBody>
          <a:bodyPr wrap="square" lIns="0" tIns="0" rIns="0" bIns="0" rtlCol="0" anchor="ctr"/>
          <a:lstStyle/>
          <a:p>
            <a:pPr indent="0" marL="0">
              <a:buNone/>
            </a:pPr>
            <a:r>
              <a:rPr lang="en-US" sz="1500" dirty="0">
                <a:solidFill>
                  <a:srgbClr val="C9A793"/>
                </a:solidFill>
                <a:latin typeface="Calibri" pitchFamily="34" charset="0"/>
                <a:ea typeface="Calibri" pitchFamily="34" charset="-122"/>
                <a:cs typeface="Calibri" pitchFamily="34" charset="-120"/>
              </a:rPr>
              <a:t>Tüm kaynakların künyesi ve makale özetleri:</a:t>
            </a:r>
            <a:endParaRPr lang="en-US" sz="1500" dirty="0"/>
          </a:p>
        </p:txBody>
      </p:sp>
      <p:sp>
        <p:nvSpPr>
          <p:cNvPr id="9" name="Text 7"/>
          <p:cNvSpPr/>
          <p:nvPr/>
        </p:nvSpPr>
        <p:spPr>
          <a:xfrm>
            <a:off x="640080" y="7498080"/>
            <a:ext cx="7863840" cy="384048"/>
          </a:xfrm>
          <a:prstGeom prst="rect">
            <a:avLst/>
          </a:prstGeom>
          <a:noFill/>
          <a:ln/>
        </p:spPr>
        <p:txBody>
          <a:bodyPr wrap="square" lIns="0" tIns="0" rIns="0" bIns="0" rtlCol="0" anchor="ctr"/>
          <a:lstStyle/>
          <a:p>
            <a:pPr indent="0" marL="0">
              <a:buNone/>
            </a:pPr>
            <a:r>
              <a:rPr lang="en-US" sz="2200" b="1" dirty="0">
                <a:solidFill>
                  <a:srgbClr val="F7EFE8"/>
                </a:solidFill>
                <a:latin typeface="Georgia" pitchFamily="34" charset="0"/>
                <a:ea typeface="Georgia" pitchFamily="34" charset="-122"/>
                <a:cs typeface="Georgia" pitchFamily="34" charset="-120"/>
              </a:rPr>
              <a:t>alisanburak.com · ücretsiz indirilebilir</a:t>
            </a:r>
            <a:endParaRPr lang="en-US" sz="2200" dirty="0"/>
          </a:p>
        </p:txBody>
      </p:sp>
      <p:sp>
        <p:nvSpPr>
          <p:cNvPr id="10" name="Text 8"/>
          <p:cNvSpPr/>
          <p:nvPr/>
        </p:nvSpPr>
        <p:spPr>
          <a:xfrm>
            <a:off x="640080" y="7973568"/>
            <a:ext cx="7863840" cy="320040"/>
          </a:xfrm>
          <a:prstGeom prst="rect">
            <a:avLst/>
          </a:prstGeom>
          <a:noFill/>
          <a:ln/>
        </p:spPr>
        <p:txBody>
          <a:bodyPr wrap="square" lIns="0" tIns="0" rIns="0" bIns="0" rtlCol="0" anchor="ctr"/>
          <a:lstStyle/>
          <a:p>
            <a:pPr indent="0" marL="0">
              <a:buNone/>
            </a:pPr>
            <a:r>
              <a:rPr lang="en-US" sz="1350" dirty="0">
                <a:solidFill>
                  <a:srgbClr val="C9A793"/>
                </a:solidFill>
                <a:latin typeface="Calibri" pitchFamily="34" charset="0"/>
                <a:ea typeface="Calibri" pitchFamily="34" charset="-122"/>
                <a:cs typeface="Calibri" pitchFamily="34" charset="-120"/>
              </a:rPr>
              <a:t>#Yas  #YasSüreci  #Psikiyatri  #RuhSağlığı  #Kayıp  #Grief</a:t>
            </a:r>
            <a:endParaRPr lang="en-US" sz="1350" dirty="0"/>
          </a:p>
        </p:txBody>
      </p:sp>
      <p:sp>
        <p:nvSpPr>
          <p:cNvPr id="11" name="Shape 9"/>
          <p:cNvSpPr/>
          <p:nvPr/>
        </p:nvSpPr>
        <p:spPr>
          <a:xfrm>
            <a:off x="640080" y="8449056"/>
            <a:ext cx="7863840" cy="10973"/>
          </a:xfrm>
          <a:prstGeom prst="rect">
            <a:avLst/>
          </a:prstGeom>
          <a:solidFill>
            <a:srgbClr val="6B4030"/>
          </a:solidFill>
          <a:ln w="12700">
            <a:solidFill>
              <a:srgbClr val="6B4030"/>
            </a:solidFill>
            <a:prstDash val="solid"/>
          </a:ln>
        </p:spPr>
      </p:sp>
      <p:sp>
        <p:nvSpPr>
          <p:cNvPr id="12" name="Text 10"/>
          <p:cNvSpPr/>
          <p:nvPr/>
        </p:nvSpPr>
        <p:spPr>
          <a:xfrm>
            <a:off x="640080" y="8558784"/>
            <a:ext cx="1463040" cy="274320"/>
          </a:xfrm>
          <a:prstGeom prst="rect">
            <a:avLst/>
          </a:prstGeom>
          <a:noFill/>
          <a:ln/>
        </p:spPr>
        <p:txBody>
          <a:bodyPr wrap="square" lIns="0" tIns="0" rIns="0" bIns="0" rtlCol="0" anchor="ctr"/>
          <a:lstStyle/>
          <a:p>
            <a:pPr algn="l" indent="0" marL="0">
              <a:buNone/>
            </a:pPr>
            <a:r>
              <a:rPr lang="en-US" sz="1100" i="1" dirty="0">
                <a:solidFill>
                  <a:srgbClr val="C9A793"/>
                </a:solidFill>
                <a:latin typeface="Calibri" pitchFamily="34" charset="0"/>
                <a:ea typeface="Calibri" pitchFamily="34" charset="-122"/>
                <a:cs typeface="Calibri" pitchFamily="34" charset="-120"/>
              </a:rPr>
              <a:t>13 / 13</a:t>
            </a:r>
            <a:endParaRPr lang="en-US" sz="1100" dirty="0"/>
          </a:p>
        </p:txBody>
      </p:sp>
      <p:sp>
        <p:nvSpPr>
          <p:cNvPr id="13" name="Text 11"/>
          <p:cNvSpPr/>
          <p:nvPr/>
        </p:nvSpPr>
        <p:spPr>
          <a:xfrm>
            <a:off x="2103120" y="8558784"/>
            <a:ext cx="4937760" cy="274320"/>
          </a:xfrm>
          <a:prstGeom prst="rect">
            <a:avLst/>
          </a:prstGeom>
          <a:noFill/>
          <a:ln/>
        </p:spPr>
        <p:txBody>
          <a:bodyPr wrap="square" lIns="0" tIns="0" rIns="0" bIns="0" rtlCol="0" anchor="ctr"/>
          <a:lstStyle/>
          <a:p>
            <a:pPr algn="ctr" indent="0" marL="0">
              <a:buNone/>
            </a:pPr>
            <a:r>
              <a:rPr lang="en-US" sz="1100" i="1" dirty="0">
                <a:solidFill>
                  <a:srgbClr val="C9A793"/>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4" name="Text 12"/>
          <p:cNvSpPr/>
          <p:nvPr/>
        </p:nvSpPr>
        <p:spPr>
          <a:xfrm>
            <a:off x="7040880" y="8558784"/>
            <a:ext cx="1463040" cy="274320"/>
          </a:xfrm>
          <a:prstGeom prst="rect">
            <a:avLst/>
          </a:prstGeom>
          <a:noFill/>
          <a:ln/>
        </p:spPr>
        <p:txBody>
          <a:bodyPr wrap="square" lIns="0" tIns="0" rIns="0" bIns="0" rtlCol="0" anchor="ctr"/>
          <a:lstStyle/>
          <a:p>
            <a:pPr algn="r" indent="0" marL="0">
              <a:buNone/>
            </a:pPr>
            <a:r>
              <a:rPr lang="en-US" sz="1100" b="1" dirty="0">
                <a:solidFill>
                  <a:srgbClr val="F7EFE8"/>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66928"/>
            <a:ext cx="7863840" cy="310896"/>
          </a:xfrm>
          <a:prstGeom prst="rect">
            <a:avLst/>
          </a:prstGeom>
          <a:noFill/>
          <a:ln/>
        </p:spPr>
        <p:txBody>
          <a:bodyPr wrap="square" lIns="0" tIns="0" rIns="0" bIns="0" rtlCol="0" anchor="ctr"/>
          <a:lstStyle/>
          <a:p>
            <a:pPr indent="0" marL="0">
              <a:buNone/>
            </a:pPr>
            <a:r>
              <a:rPr lang="en-US" sz="1300" b="1" spc="600" kern="0" dirty="0">
                <a:solidFill>
                  <a:srgbClr val="003566"/>
                </a:solidFill>
                <a:latin typeface="Calibri" pitchFamily="34" charset="0"/>
                <a:ea typeface="Calibri" pitchFamily="34" charset="-122"/>
                <a:cs typeface="Calibri" pitchFamily="34" charset="-120"/>
              </a:rPr>
              <a:t>RAKAM | YAS NE ZAMAN KLİNİK BİR TABLOYA DÖNÜŞÜR?</a:t>
            </a:r>
            <a:endParaRPr lang="en-US" sz="1300" dirty="0"/>
          </a:p>
        </p:txBody>
      </p:sp>
      <p:sp>
        <p:nvSpPr>
          <p:cNvPr id="3" name="Text 1"/>
          <p:cNvSpPr/>
          <p:nvPr/>
        </p:nvSpPr>
        <p:spPr>
          <a:xfrm>
            <a:off x="640080" y="1024128"/>
            <a:ext cx="7863840" cy="2194560"/>
          </a:xfrm>
          <a:prstGeom prst="rect">
            <a:avLst/>
          </a:prstGeom>
          <a:noFill/>
          <a:ln/>
        </p:spPr>
        <p:txBody>
          <a:bodyPr wrap="square" lIns="0" tIns="0" rIns="0" bIns="0" rtlCol="0" anchor="t"/>
          <a:lstStyle/>
          <a:p>
            <a:pPr indent="0" marL="0">
              <a:lnSpc>
                <a:spcPct val="104000"/>
              </a:lnSpc>
              <a:buNone/>
            </a:pPr>
            <a:r>
              <a:rPr lang="en-US" sz="4200" b="1" dirty="0">
                <a:solidFill>
                  <a:srgbClr val="141626"/>
                </a:solidFill>
                <a:latin typeface="Georgia" pitchFamily="34" charset="0"/>
                <a:ea typeface="Georgia" pitchFamily="34" charset="-122"/>
                <a:cs typeface="Georgia" pitchFamily="34" charset="-120"/>
              </a:rPr>
              <a:t>Yasın çoğu</a:t>
            </a:r>
            <a:endParaRPr lang="en-US" sz="4200" dirty="0"/>
          </a:p>
          <a:p>
            <a:pPr indent="0" marL="0">
              <a:lnSpc>
                <a:spcPct val="104000"/>
              </a:lnSpc>
              <a:buNone/>
            </a:pPr>
            <a:r>
              <a:rPr lang="en-US" sz="4200" b="1" dirty="0">
                <a:solidFill>
                  <a:srgbClr val="141626"/>
                </a:solidFill>
                <a:latin typeface="Georgia" pitchFamily="34" charset="0"/>
                <a:ea typeface="Georgia" pitchFamily="34" charset="-122"/>
                <a:cs typeface="Georgia" pitchFamily="34" charset="-120"/>
              </a:rPr>
              <a:t>iyileşir. Bir kısmı</a:t>
            </a:r>
            <a:endParaRPr lang="en-US" sz="4200" dirty="0"/>
          </a:p>
          <a:p>
            <a:pPr indent="0" marL="0">
              <a:lnSpc>
                <a:spcPct val="104000"/>
              </a:lnSpc>
              <a:buNone/>
            </a:pPr>
            <a:r>
              <a:rPr lang="en-US" sz="4200" b="1" dirty="0">
                <a:solidFill>
                  <a:srgbClr val="141626"/>
                </a:solidFill>
                <a:latin typeface="Georgia" pitchFamily="34" charset="0"/>
                <a:ea typeface="Georgia" pitchFamily="34" charset="-122"/>
                <a:cs typeface="Georgia" pitchFamily="34" charset="-120"/>
              </a:rPr>
              <a:t>yerinde takılır.</a:t>
            </a:r>
            <a:endParaRPr lang="en-US" sz="4200" dirty="0"/>
          </a:p>
        </p:txBody>
      </p:sp>
      <p:sp>
        <p:nvSpPr>
          <p:cNvPr id="4" name="Shape 2"/>
          <p:cNvSpPr/>
          <p:nvPr/>
        </p:nvSpPr>
        <p:spPr>
          <a:xfrm>
            <a:off x="640080" y="3611880"/>
            <a:ext cx="3749040" cy="2057400"/>
          </a:xfrm>
          <a:prstGeom prst="rect">
            <a:avLst/>
          </a:prstGeom>
          <a:solidFill>
            <a:srgbClr val="FFFFFF"/>
          </a:solidFill>
          <a:ln w="9525">
            <a:solidFill>
              <a:srgbClr val="D6D0BF"/>
            </a:solidFill>
            <a:prstDash val="solid"/>
          </a:ln>
        </p:spPr>
      </p:sp>
      <p:sp>
        <p:nvSpPr>
          <p:cNvPr id="5" name="Shape 3"/>
          <p:cNvSpPr/>
          <p:nvPr/>
        </p:nvSpPr>
        <p:spPr>
          <a:xfrm>
            <a:off x="640080" y="3611880"/>
            <a:ext cx="137160" cy="2057400"/>
          </a:xfrm>
          <a:prstGeom prst="rect">
            <a:avLst/>
          </a:prstGeom>
          <a:solidFill>
            <a:srgbClr val="003566"/>
          </a:solidFill>
          <a:ln w="12700">
            <a:solidFill>
              <a:srgbClr val="003566"/>
            </a:solidFill>
            <a:prstDash val="solid"/>
          </a:ln>
        </p:spPr>
      </p:sp>
      <p:sp>
        <p:nvSpPr>
          <p:cNvPr id="6" name="Text 4"/>
          <p:cNvSpPr/>
          <p:nvPr/>
        </p:nvSpPr>
        <p:spPr>
          <a:xfrm>
            <a:off x="960120" y="3767328"/>
            <a:ext cx="3200400" cy="868680"/>
          </a:xfrm>
          <a:prstGeom prst="rect">
            <a:avLst/>
          </a:prstGeom>
          <a:noFill/>
          <a:ln/>
        </p:spPr>
        <p:txBody>
          <a:bodyPr wrap="square" lIns="0" tIns="0" rIns="0" bIns="0" rtlCol="0" anchor="ctr"/>
          <a:lstStyle/>
          <a:p>
            <a:pPr indent="0" marL="0">
              <a:buNone/>
            </a:pPr>
            <a:r>
              <a:rPr lang="en-US" sz="6200" b="1" dirty="0">
                <a:solidFill>
                  <a:srgbClr val="003566"/>
                </a:solidFill>
                <a:latin typeface="Georgia" pitchFamily="34" charset="0"/>
                <a:ea typeface="Georgia" pitchFamily="34" charset="-122"/>
                <a:cs typeface="Georgia" pitchFamily="34" charset="-120"/>
              </a:rPr>
              <a:t>%9,8</a:t>
            </a:r>
            <a:endParaRPr lang="en-US" sz="6200" dirty="0"/>
          </a:p>
        </p:txBody>
      </p:sp>
      <p:sp>
        <p:nvSpPr>
          <p:cNvPr id="7" name="Text 5"/>
          <p:cNvSpPr/>
          <p:nvPr/>
        </p:nvSpPr>
        <p:spPr>
          <a:xfrm>
            <a:off x="960120" y="4681728"/>
            <a:ext cx="3200400" cy="868680"/>
          </a:xfrm>
          <a:prstGeom prst="rect">
            <a:avLst/>
          </a:prstGeom>
          <a:noFill/>
          <a:ln/>
        </p:spPr>
        <p:txBody>
          <a:bodyPr wrap="square" lIns="0" tIns="0" rIns="0" bIns="0" rtlCol="0" anchor="ctr"/>
          <a:lstStyle/>
          <a:p>
            <a:pPr indent="0" marL="0">
              <a:lnSpc>
                <a:spcPct val="112000"/>
              </a:lnSpc>
              <a:buNone/>
            </a:pPr>
            <a:r>
              <a:rPr lang="en-US" sz="1550" dirty="0">
                <a:solidFill>
                  <a:srgbClr val="2C2F45"/>
                </a:solidFill>
                <a:latin typeface="Calibri" pitchFamily="34" charset="0"/>
                <a:ea typeface="Calibri" pitchFamily="34" charset="-122"/>
                <a:cs typeface="Calibri" pitchFamily="34" charset="-120"/>
              </a:rPr>
              <a:t>Doğal ölümlerin ardından uzamış yas bozukluğu riski. 29 çalışma, meta analiz.</a:t>
            </a:r>
            <a:endParaRPr lang="en-US" sz="1550" dirty="0"/>
          </a:p>
        </p:txBody>
      </p:sp>
      <p:sp>
        <p:nvSpPr>
          <p:cNvPr id="8" name="Shape 6"/>
          <p:cNvSpPr/>
          <p:nvPr/>
        </p:nvSpPr>
        <p:spPr>
          <a:xfrm>
            <a:off x="4754880" y="3611880"/>
            <a:ext cx="3749040" cy="2057400"/>
          </a:xfrm>
          <a:prstGeom prst="rect">
            <a:avLst/>
          </a:prstGeom>
          <a:solidFill>
            <a:srgbClr val="FFFFFF"/>
          </a:solidFill>
          <a:ln w="9525">
            <a:solidFill>
              <a:srgbClr val="D6D0BF"/>
            </a:solidFill>
            <a:prstDash val="solid"/>
          </a:ln>
        </p:spPr>
      </p:sp>
      <p:sp>
        <p:nvSpPr>
          <p:cNvPr id="9" name="Shape 7"/>
          <p:cNvSpPr/>
          <p:nvPr/>
        </p:nvSpPr>
        <p:spPr>
          <a:xfrm>
            <a:off x="4754880" y="3611880"/>
            <a:ext cx="137160" cy="2057400"/>
          </a:xfrm>
          <a:prstGeom prst="rect">
            <a:avLst/>
          </a:prstGeom>
          <a:solidFill>
            <a:srgbClr val="C1121F"/>
          </a:solidFill>
          <a:ln w="12700">
            <a:solidFill>
              <a:srgbClr val="C1121F"/>
            </a:solidFill>
            <a:prstDash val="solid"/>
          </a:ln>
        </p:spPr>
      </p:sp>
      <p:sp>
        <p:nvSpPr>
          <p:cNvPr id="10" name="Text 8"/>
          <p:cNvSpPr/>
          <p:nvPr/>
        </p:nvSpPr>
        <p:spPr>
          <a:xfrm>
            <a:off x="5074920" y="3767328"/>
            <a:ext cx="3200400" cy="868680"/>
          </a:xfrm>
          <a:prstGeom prst="rect">
            <a:avLst/>
          </a:prstGeom>
          <a:noFill/>
          <a:ln/>
        </p:spPr>
        <p:txBody>
          <a:bodyPr wrap="square" lIns="0" tIns="0" rIns="0" bIns="0" rtlCol="0" anchor="ctr"/>
          <a:lstStyle/>
          <a:p>
            <a:pPr indent="0" marL="0">
              <a:buNone/>
            </a:pPr>
            <a:r>
              <a:rPr lang="en-US" sz="6200" b="1" dirty="0">
                <a:solidFill>
                  <a:srgbClr val="C1121F"/>
                </a:solidFill>
                <a:latin typeface="Georgia" pitchFamily="34" charset="0"/>
                <a:ea typeface="Georgia" pitchFamily="34" charset="-122"/>
                <a:cs typeface="Georgia" pitchFamily="34" charset="-120"/>
              </a:rPr>
              <a:t>%49</a:t>
            </a:r>
            <a:endParaRPr lang="en-US" sz="6200" dirty="0"/>
          </a:p>
        </p:txBody>
      </p:sp>
      <p:sp>
        <p:nvSpPr>
          <p:cNvPr id="11" name="Text 9"/>
          <p:cNvSpPr/>
          <p:nvPr/>
        </p:nvSpPr>
        <p:spPr>
          <a:xfrm>
            <a:off x="5074920" y="4681728"/>
            <a:ext cx="3200400" cy="868680"/>
          </a:xfrm>
          <a:prstGeom prst="rect">
            <a:avLst/>
          </a:prstGeom>
          <a:noFill/>
          <a:ln/>
        </p:spPr>
        <p:txBody>
          <a:bodyPr wrap="square" lIns="0" tIns="0" rIns="0" bIns="0" rtlCol="0" anchor="ctr"/>
          <a:lstStyle/>
          <a:p>
            <a:pPr indent="0" marL="0">
              <a:lnSpc>
                <a:spcPct val="112000"/>
              </a:lnSpc>
              <a:buNone/>
            </a:pPr>
            <a:r>
              <a:rPr lang="en-US" sz="1550" dirty="0">
                <a:solidFill>
                  <a:srgbClr val="2C2F45"/>
                </a:solidFill>
                <a:latin typeface="Calibri" pitchFamily="34" charset="0"/>
                <a:ea typeface="Calibri" pitchFamily="34" charset="-122"/>
                <a:cs typeface="Calibri" pitchFamily="34" charset="-120"/>
              </a:rPr>
              <a:t>Kaza, cinayet, intihar gibi doğal olmayan kayıplarda aynı oran. 30 örneklem.</a:t>
            </a:r>
            <a:endParaRPr lang="en-US" sz="1550" dirty="0"/>
          </a:p>
        </p:txBody>
      </p:sp>
      <p:sp>
        <p:nvSpPr>
          <p:cNvPr id="12" name="Shape 10"/>
          <p:cNvSpPr/>
          <p:nvPr/>
        </p:nvSpPr>
        <p:spPr>
          <a:xfrm>
            <a:off x="640080" y="5943600"/>
            <a:ext cx="7863840" cy="1417320"/>
          </a:xfrm>
          <a:prstGeom prst="rect">
            <a:avLst/>
          </a:prstGeom>
          <a:solidFill>
            <a:srgbClr val="EDF1EC"/>
          </a:solidFill>
          <a:ln w="9525">
            <a:solidFill>
              <a:srgbClr val="C9D6C6"/>
            </a:solidFill>
            <a:prstDash val="solid"/>
          </a:ln>
          <a:effectLst>
            <a:outerShdw sx="100000" sy="100000" kx="0" ky="0" algn="bl" rotWithShape="0" blurRad="76200" dist="12700" dir="5400000">
              <a:srgbClr val="B9B0A0">
                <a:alpha val="25000"/>
              </a:srgbClr>
            </a:outerShdw>
          </a:effectLst>
        </p:spPr>
      </p:sp>
      <p:sp>
        <p:nvSpPr>
          <p:cNvPr id="13" name="Shape 11"/>
          <p:cNvSpPr/>
          <p:nvPr/>
        </p:nvSpPr>
        <p:spPr>
          <a:xfrm>
            <a:off x="640080" y="5943600"/>
            <a:ext cx="137160" cy="1417320"/>
          </a:xfrm>
          <a:prstGeom prst="rect">
            <a:avLst/>
          </a:prstGeom>
          <a:solidFill>
            <a:srgbClr val="6B8F71"/>
          </a:solidFill>
          <a:ln w="12700">
            <a:solidFill>
              <a:srgbClr val="6B8F71"/>
            </a:solidFill>
            <a:prstDash val="solid"/>
          </a:ln>
        </p:spPr>
      </p:sp>
      <p:sp>
        <p:nvSpPr>
          <p:cNvPr id="14" name="Text 12"/>
          <p:cNvSpPr/>
          <p:nvPr/>
        </p:nvSpPr>
        <p:spPr>
          <a:xfrm>
            <a:off x="960120" y="6144768"/>
            <a:ext cx="7315200" cy="1005840"/>
          </a:xfrm>
          <a:prstGeom prst="rect">
            <a:avLst/>
          </a:prstGeom>
          <a:noFill/>
          <a:ln/>
        </p:spPr>
        <p:txBody>
          <a:bodyPr wrap="square" lIns="0" tIns="0" rIns="0" bIns="0" rtlCol="0" anchor="ctr"/>
          <a:lstStyle/>
          <a:p>
            <a:pPr indent="0" marL="0">
              <a:lnSpc>
                <a:spcPct val="114000"/>
              </a:lnSpc>
              <a:buNone/>
            </a:pPr>
            <a:r>
              <a:rPr lang="en-US" sz="1700" dirty="0">
                <a:solidFill>
                  <a:srgbClr val="141626"/>
                </a:solidFill>
                <a:latin typeface="Calibri" pitchFamily="34" charset="0"/>
                <a:ea typeface="Calibri" pitchFamily="34" charset="-122"/>
                <a:cs typeface="Calibri" pitchFamily="34" charset="-120"/>
              </a:rPr>
              <a:t>Yani yas, tanımı gereği bir hastalık değil. Ama azımsanmayacak bir azınlıkta uzuyor ve işlevselliği bozuyor. Ritüel tartışması tam burada anlam kazanıyor.</a:t>
            </a:r>
            <a:endParaRPr lang="en-US" sz="1700" dirty="0"/>
          </a:p>
        </p:txBody>
      </p:sp>
      <p:sp>
        <p:nvSpPr>
          <p:cNvPr id="15" name="Text 13"/>
          <p:cNvSpPr/>
          <p:nvPr/>
        </p:nvSpPr>
        <p:spPr>
          <a:xfrm>
            <a:off x="640080" y="8101584"/>
            <a:ext cx="7863840" cy="292608"/>
          </a:xfrm>
          <a:prstGeom prst="rect">
            <a:avLst/>
          </a:prstGeom>
          <a:noFill/>
          <a:ln/>
        </p:spPr>
        <p:txBody>
          <a:bodyPr wrap="square" lIns="0" tIns="0" rIns="0" bIns="0" rtlCol="0" anchor="ctr"/>
          <a:lstStyle/>
          <a:p>
            <a:pPr algn="l" indent="0" marL="0">
              <a:buNone/>
            </a:pPr>
            <a:r>
              <a:rPr lang="en-US" sz="1050" i="1" dirty="0">
                <a:solidFill>
                  <a:srgbClr val="6B6E7D"/>
                </a:solidFill>
                <a:latin typeface="Calibri" pitchFamily="34" charset="0"/>
                <a:ea typeface="Calibri" pitchFamily="34" charset="-122"/>
                <a:cs typeface="Calibri" pitchFamily="34" charset="-120"/>
              </a:rPr>
              <a:t>Lundorff et al., J Affect Disord (2017); Djelantik et al., J Affect Disord (2020), %95 GA 33,6–65,4.</a:t>
            </a:r>
            <a:endParaRPr lang="en-US" sz="1050" dirty="0"/>
          </a:p>
        </p:txBody>
      </p:sp>
      <p:sp>
        <p:nvSpPr>
          <p:cNvPr id="16" name="Shape 14"/>
          <p:cNvSpPr/>
          <p:nvPr/>
        </p:nvSpPr>
        <p:spPr>
          <a:xfrm>
            <a:off x="640080" y="8449056"/>
            <a:ext cx="7863840" cy="10973"/>
          </a:xfrm>
          <a:prstGeom prst="rect">
            <a:avLst/>
          </a:prstGeom>
          <a:solidFill>
            <a:srgbClr val="D6D0BF"/>
          </a:solidFill>
          <a:ln w="12700">
            <a:solidFill>
              <a:srgbClr val="D6D0BF"/>
            </a:solidFill>
            <a:prstDash val="solid"/>
          </a:ln>
        </p:spPr>
      </p:sp>
      <p:sp>
        <p:nvSpPr>
          <p:cNvPr id="17" name="Text 15"/>
          <p:cNvSpPr/>
          <p:nvPr/>
        </p:nvSpPr>
        <p:spPr>
          <a:xfrm>
            <a:off x="640080" y="8558784"/>
            <a:ext cx="1463040" cy="274320"/>
          </a:xfrm>
          <a:prstGeom prst="rect">
            <a:avLst/>
          </a:prstGeom>
          <a:noFill/>
          <a:ln/>
        </p:spPr>
        <p:txBody>
          <a:bodyPr wrap="square" lIns="0" tIns="0" rIns="0" bIns="0"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2 / 13</a:t>
            </a:r>
            <a:endParaRPr lang="en-US" sz="1100" dirty="0"/>
          </a:p>
        </p:txBody>
      </p:sp>
      <p:sp>
        <p:nvSpPr>
          <p:cNvPr id="18" name="Text 16"/>
          <p:cNvSpPr/>
          <p:nvPr/>
        </p:nvSpPr>
        <p:spPr>
          <a:xfrm>
            <a:off x="2103120" y="8558784"/>
            <a:ext cx="4937760" cy="274320"/>
          </a:xfrm>
          <a:prstGeom prst="rect">
            <a:avLst/>
          </a:prstGeom>
          <a:noFill/>
          <a:ln/>
        </p:spPr>
        <p:txBody>
          <a:bodyPr wrap="square" lIns="0" tIns="0" rIns="0" bIns="0"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19" name="Text 17"/>
          <p:cNvSpPr/>
          <p:nvPr/>
        </p:nvSpPr>
        <p:spPr>
          <a:xfrm>
            <a:off x="7040880" y="8558784"/>
            <a:ext cx="1463040" cy="274320"/>
          </a:xfrm>
          <a:prstGeom prst="rect">
            <a:avLst/>
          </a:prstGeom>
          <a:noFill/>
          <a:ln/>
        </p:spPr>
        <p:txBody>
          <a:bodyPr wrap="square" lIns="0" tIns="0" rIns="0" bIns="0" rtlCol="0" anchor="ctr"/>
          <a:lstStyle/>
          <a:p>
            <a:pPr algn="r" indent="0" marL="0">
              <a:buNone/>
            </a:pPr>
            <a:r>
              <a:rPr lang="en-US" sz="1100" b="1" dirty="0">
                <a:solidFill>
                  <a:srgbClr val="003566"/>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66928"/>
            <a:ext cx="7863840" cy="310896"/>
          </a:xfrm>
          <a:prstGeom prst="rect">
            <a:avLst/>
          </a:prstGeom>
          <a:noFill/>
          <a:ln/>
        </p:spPr>
        <p:txBody>
          <a:bodyPr wrap="square" lIns="0" tIns="0" rIns="0" bIns="0" rtlCol="0" anchor="ctr"/>
          <a:lstStyle/>
          <a:p>
            <a:pPr indent="0" marL="0">
              <a:buNone/>
            </a:pPr>
            <a:r>
              <a:rPr lang="en-US" sz="1300" b="1" spc="600" kern="0" dirty="0">
                <a:solidFill>
                  <a:srgbClr val="003566"/>
                </a:solidFill>
                <a:latin typeface="Calibri" pitchFamily="34" charset="0"/>
                <a:ea typeface="Calibri" pitchFamily="34" charset="-122"/>
                <a:cs typeface="Calibri" pitchFamily="34" charset="-120"/>
              </a:rPr>
              <a:t>KAVRAM | RİTÜEL NEDİR?</a:t>
            </a:r>
            <a:endParaRPr lang="en-US" sz="1300" dirty="0"/>
          </a:p>
        </p:txBody>
      </p:sp>
      <p:sp>
        <p:nvSpPr>
          <p:cNvPr id="3" name="Text 1"/>
          <p:cNvSpPr/>
          <p:nvPr/>
        </p:nvSpPr>
        <p:spPr>
          <a:xfrm>
            <a:off x="640080" y="1024128"/>
            <a:ext cx="7863840" cy="2148840"/>
          </a:xfrm>
          <a:prstGeom prst="rect">
            <a:avLst/>
          </a:prstGeom>
          <a:noFill/>
          <a:ln/>
        </p:spPr>
        <p:txBody>
          <a:bodyPr wrap="square" lIns="0" tIns="0" rIns="0" bIns="0" rtlCol="0" anchor="t"/>
          <a:lstStyle/>
          <a:p>
            <a:pPr indent="0" marL="0">
              <a:lnSpc>
                <a:spcPct val="104000"/>
              </a:lnSpc>
              <a:buNone/>
            </a:pPr>
            <a:r>
              <a:rPr lang="en-US" sz="3800" b="1" dirty="0">
                <a:solidFill>
                  <a:srgbClr val="141626"/>
                </a:solidFill>
                <a:latin typeface="Georgia" pitchFamily="34" charset="0"/>
                <a:ea typeface="Georgia" pitchFamily="34" charset="-122"/>
                <a:cs typeface="Georgia" pitchFamily="34" charset="-120"/>
              </a:rPr>
              <a:t>Ritüel: sonucu</a:t>
            </a:r>
            <a:endParaRPr lang="en-US" sz="3800" dirty="0"/>
          </a:p>
          <a:p>
            <a:pPr indent="0" marL="0">
              <a:lnSpc>
                <a:spcPct val="104000"/>
              </a:lnSpc>
              <a:buNone/>
            </a:pPr>
            <a:r>
              <a:rPr lang="en-US" sz="3800" b="1" dirty="0">
                <a:solidFill>
                  <a:srgbClr val="141626"/>
                </a:solidFill>
                <a:latin typeface="Georgia" pitchFamily="34" charset="0"/>
                <a:ea typeface="Georgia" pitchFamily="34" charset="-122"/>
                <a:cs typeface="Georgia" pitchFamily="34" charset="-120"/>
              </a:rPr>
              <a:t>değiştirmeyen,</a:t>
            </a:r>
            <a:endParaRPr lang="en-US" sz="3800" dirty="0"/>
          </a:p>
          <a:p>
            <a:pPr indent="0" marL="0">
              <a:lnSpc>
                <a:spcPct val="104000"/>
              </a:lnSpc>
              <a:buNone/>
            </a:pPr>
            <a:r>
              <a:rPr lang="en-US" sz="3800" b="1" dirty="0">
                <a:solidFill>
                  <a:srgbClr val="141626"/>
                </a:solidFill>
                <a:latin typeface="Georgia" pitchFamily="34" charset="0"/>
                <a:ea typeface="Georgia" pitchFamily="34" charset="-122"/>
                <a:cs typeface="Georgia" pitchFamily="34" charset="-120"/>
              </a:rPr>
              <a:t>anlamı değiştiren eylem</a:t>
            </a:r>
            <a:endParaRPr lang="en-US" sz="3800" dirty="0"/>
          </a:p>
        </p:txBody>
      </p:sp>
      <p:sp>
        <p:nvSpPr>
          <p:cNvPr id="4" name="Text 2"/>
          <p:cNvSpPr/>
          <p:nvPr/>
        </p:nvSpPr>
        <p:spPr>
          <a:xfrm>
            <a:off x="640080" y="3310128"/>
            <a:ext cx="7863840" cy="457200"/>
          </a:xfrm>
          <a:prstGeom prst="rect">
            <a:avLst/>
          </a:prstGeom>
          <a:noFill/>
          <a:ln/>
        </p:spPr>
        <p:txBody>
          <a:bodyPr wrap="square" lIns="0" tIns="0" rIns="0" bIns="0" rtlCol="0" anchor="ctr"/>
          <a:lstStyle/>
          <a:p>
            <a:pPr indent="0" marL="0">
              <a:lnSpc>
                <a:spcPct val="106000"/>
              </a:lnSpc>
              <a:buNone/>
            </a:pPr>
            <a:r>
              <a:rPr lang="en-US" sz="2100" i="1" dirty="0">
                <a:solidFill>
                  <a:srgbClr val="2C2F45"/>
                </a:solidFill>
                <a:latin typeface="Georgia" pitchFamily="34" charset="0"/>
                <a:ea typeface="Georgia" pitchFamily="34" charset="-122"/>
                <a:cs typeface="Georgia" pitchFamily="34" charset="-120"/>
              </a:rPr>
              <a:t>Sembolik, tekrarlanan ve ortak bir anlam taşıyan davranış.</a:t>
            </a:r>
            <a:endParaRPr lang="en-US" sz="2100" dirty="0"/>
          </a:p>
        </p:txBody>
      </p:sp>
      <p:sp>
        <p:nvSpPr>
          <p:cNvPr id="5" name="Shape 3"/>
          <p:cNvSpPr/>
          <p:nvPr/>
        </p:nvSpPr>
        <p:spPr>
          <a:xfrm>
            <a:off x="640080" y="4041648"/>
            <a:ext cx="7863840" cy="1170432"/>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6" name="Shape 4"/>
          <p:cNvSpPr/>
          <p:nvPr/>
        </p:nvSpPr>
        <p:spPr>
          <a:xfrm>
            <a:off x="640080" y="4041648"/>
            <a:ext cx="137160" cy="1170432"/>
          </a:xfrm>
          <a:prstGeom prst="rect">
            <a:avLst/>
          </a:prstGeom>
          <a:solidFill>
            <a:srgbClr val="003566"/>
          </a:solidFill>
          <a:ln w="12700">
            <a:solidFill>
              <a:srgbClr val="003566"/>
            </a:solidFill>
            <a:prstDash val="solid"/>
          </a:ln>
        </p:spPr>
      </p:sp>
      <p:sp>
        <p:nvSpPr>
          <p:cNvPr id="7" name="Text 5"/>
          <p:cNvSpPr/>
          <p:nvPr/>
        </p:nvSpPr>
        <p:spPr>
          <a:xfrm>
            <a:off x="960120" y="4187952"/>
            <a:ext cx="2743200" cy="365760"/>
          </a:xfrm>
          <a:prstGeom prst="rect">
            <a:avLst/>
          </a:prstGeom>
          <a:noFill/>
          <a:ln/>
        </p:spPr>
        <p:txBody>
          <a:bodyPr wrap="square" lIns="0" tIns="0" rIns="0" bIns="0" rtlCol="0" anchor="ctr"/>
          <a:lstStyle/>
          <a:p>
            <a:pPr indent="0" marL="0">
              <a:buNone/>
            </a:pPr>
            <a:r>
              <a:rPr lang="en-US" sz="1800" b="1" dirty="0">
                <a:solidFill>
                  <a:srgbClr val="003566"/>
                </a:solidFill>
                <a:latin typeface="Calibri" pitchFamily="34" charset="0"/>
                <a:ea typeface="Calibri" pitchFamily="34" charset="-122"/>
                <a:cs typeface="Calibri" pitchFamily="34" charset="-120"/>
              </a:rPr>
              <a:t>Toplu olan</a:t>
            </a:r>
            <a:endParaRPr lang="en-US" sz="1800" dirty="0"/>
          </a:p>
        </p:txBody>
      </p:sp>
      <p:sp>
        <p:nvSpPr>
          <p:cNvPr id="8" name="Text 6"/>
          <p:cNvSpPr/>
          <p:nvPr/>
        </p:nvSpPr>
        <p:spPr>
          <a:xfrm>
            <a:off x="960120" y="4608576"/>
            <a:ext cx="7223760" cy="502920"/>
          </a:xfrm>
          <a:prstGeom prst="rect">
            <a:avLst/>
          </a:prstGeom>
          <a:noFill/>
          <a:ln/>
        </p:spPr>
        <p:txBody>
          <a:bodyPr wrap="square" lIns="0" tIns="0" rIns="0" bIns="0" rtlCol="0" anchor="t"/>
          <a:lstStyle/>
          <a:p>
            <a:pPr indent="0" marL="0">
              <a:lnSpc>
                <a:spcPct val="114000"/>
              </a:lnSpc>
              <a:buNone/>
            </a:pPr>
            <a:r>
              <a:rPr lang="en-US" sz="1600" dirty="0">
                <a:solidFill>
                  <a:srgbClr val="2C2F45"/>
                </a:solidFill>
                <a:latin typeface="Calibri" pitchFamily="34" charset="0"/>
                <a:ea typeface="Calibri" pitchFamily="34" charset="-122"/>
                <a:cs typeface="Calibri" pitchFamily="34" charset="-120"/>
              </a:rPr>
              <a:t>Cenaze namazı, taziye ziyareti, mevlit, helva, yedisi ve kırkı.</a:t>
            </a:r>
            <a:endParaRPr lang="en-US" sz="1600" dirty="0"/>
          </a:p>
        </p:txBody>
      </p:sp>
      <p:sp>
        <p:nvSpPr>
          <p:cNvPr id="9" name="Shape 7"/>
          <p:cNvSpPr/>
          <p:nvPr/>
        </p:nvSpPr>
        <p:spPr>
          <a:xfrm>
            <a:off x="640080" y="5340096"/>
            <a:ext cx="7863840" cy="1170432"/>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10" name="Shape 8"/>
          <p:cNvSpPr/>
          <p:nvPr/>
        </p:nvSpPr>
        <p:spPr>
          <a:xfrm>
            <a:off x="640080" y="5340096"/>
            <a:ext cx="137160" cy="1170432"/>
          </a:xfrm>
          <a:prstGeom prst="rect">
            <a:avLst/>
          </a:prstGeom>
          <a:solidFill>
            <a:srgbClr val="6B8F71"/>
          </a:solidFill>
          <a:ln w="12700">
            <a:solidFill>
              <a:srgbClr val="6B8F71"/>
            </a:solidFill>
            <a:prstDash val="solid"/>
          </a:ln>
        </p:spPr>
      </p:sp>
      <p:sp>
        <p:nvSpPr>
          <p:cNvPr id="11" name="Text 9"/>
          <p:cNvSpPr/>
          <p:nvPr/>
        </p:nvSpPr>
        <p:spPr>
          <a:xfrm>
            <a:off x="960120" y="5486400"/>
            <a:ext cx="2743200" cy="365760"/>
          </a:xfrm>
          <a:prstGeom prst="rect">
            <a:avLst/>
          </a:prstGeom>
          <a:noFill/>
          <a:ln/>
        </p:spPr>
        <p:txBody>
          <a:bodyPr wrap="square" lIns="0" tIns="0" rIns="0" bIns="0" rtlCol="0" anchor="ctr"/>
          <a:lstStyle/>
          <a:p>
            <a:pPr indent="0" marL="0">
              <a:buNone/>
            </a:pPr>
            <a:r>
              <a:rPr lang="en-US" sz="1800" b="1" dirty="0">
                <a:solidFill>
                  <a:srgbClr val="6B8F71"/>
                </a:solidFill>
                <a:latin typeface="Calibri" pitchFamily="34" charset="0"/>
                <a:ea typeface="Calibri" pitchFamily="34" charset="-122"/>
                <a:cs typeface="Calibri" pitchFamily="34" charset="-120"/>
              </a:rPr>
              <a:t>Bireysel olan</a:t>
            </a:r>
            <a:endParaRPr lang="en-US" sz="1800" dirty="0"/>
          </a:p>
        </p:txBody>
      </p:sp>
      <p:sp>
        <p:nvSpPr>
          <p:cNvPr id="12" name="Text 10"/>
          <p:cNvSpPr/>
          <p:nvPr/>
        </p:nvSpPr>
        <p:spPr>
          <a:xfrm>
            <a:off x="960120" y="5907024"/>
            <a:ext cx="7223760" cy="502920"/>
          </a:xfrm>
          <a:prstGeom prst="rect">
            <a:avLst/>
          </a:prstGeom>
          <a:noFill/>
          <a:ln/>
        </p:spPr>
        <p:txBody>
          <a:bodyPr wrap="square" lIns="0" tIns="0" rIns="0" bIns="0" rtlCol="0" anchor="t"/>
          <a:lstStyle/>
          <a:p>
            <a:pPr indent="0" marL="0">
              <a:lnSpc>
                <a:spcPct val="114000"/>
              </a:lnSpc>
              <a:buNone/>
            </a:pPr>
            <a:r>
              <a:rPr lang="en-US" sz="1600" dirty="0">
                <a:solidFill>
                  <a:srgbClr val="2C2F45"/>
                </a:solidFill>
                <a:latin typeface="Calibri" pitchFamily="34" charset="0"/>
                <a:ea typeface="Calibri" pitchFamily="34" charset="-122"/>
                <a:cs typeface="Calibri" pitchFamily="34" charset="-120"/>
              </a:rPr>
              <a:t>Mezar ziyareti, dua, eşyayı saklamak, mektup yazmak, ismini yaşatmak.</a:t>
            </a:r>
            <a:endParaRPr lang="en-US" sz="1600" dirty="0"/>
          </a:p>
        </p:txBody>
      </p:sp>
      <p:sp>
        <p:nvSpPr>
          <p:cNvPr id="13" name="Shape 11"/>
          <p:cNvSpPr/>
          <p:nvPr/>
        </p:nvSpPr>
        <p:spPr>
          <a:xfrm>
            <a:off x="640080" y="6638544"/>
            <a:ext cx="7863840" cy="1170432"/>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14" name="Shape 12"/>
          <p:cNvSpPr/>
          <p:nvPr/>
        </p:nvSpPr>
        <p:spPr>
          <a:xfrm>
            <a:off x="640080" y="6638544"/>
            <a:ext cx="137160" cy="1170432"/>
          </a:xfrm>
          <a:prstGeom prst="rect">
            <a:avLst/>
          </a:prstGeom>
          <a:solidFill>
            <a:srgbClr val="C1121F"/>
          </a:solidFill>
          <a:ln w="12700">
            <a:solidFill>
              <a:srgbClr val="C1121F"/>
            </a:solidFill>
            <a:prstDash val="solid"/>
          </a:ln>
        </p:spPr>
      </p:sp>
      <p:sp>
        <p:nvSpPr>
          <p:cNvPr id="15" name="Text 13"/>
          <p:cNvSpPr/>
          <p:nvPr/>
        </p:nvSpPr>
        <p:spPr>
          <a:xfrm>
            <a:off x="960120" y="6784848"/>
            <a:ext cx="2743200" cy="365760"/>
          </a:xfrm>
          <a:prstGeom prst="rect">
            <a:avLst/>
          </a:prstGeom>
          <a:noFill/>
          <a:ln/>
        </p:spPr>
        <p:txBody>
          <a:bodyPr wrap="square" lIns="0" tIns="0" rIns="0" bIns="0" rtlCol="0" anchor="ctr"/>
          <a:lstStyle/>
          <a:p>
            <a:pPr indent="0" marL="0">
              <a:buNone/>
            </a:pPr>
            <a:r>
              <a:rPr lang="en-US" sz="1800" b="1" dirty="0">
                <a:solidFill>
                  <a:srgbClr val="C1121F"/>
                </a:solidFill>
                <a:latin typeface="Calibri" pitchFamily="34" charset="0"/>
                <a:ea typeface="Calibri" pitchFamily="34" charset="-122"/>
                <a:cs typeface="Calibri" pitchFamily="34" charset="-120"/>
              </a:rPr>
              <a:t>Yeni türeyen</a:t>
            </a:r>
            <a:endParaRPr lang="en-US" sz="1800" dirty="0"/>
          </a:p>
        </p:txBody>
      </p:sp>
      <p:sp>
        <p:nvSpPr>
          <p:cNvPr id="16" name="Text 14"/>
          <p:cNvSpPr/>
          <p:nvPr/>
        </p:nvSpPr>
        <p:spPr>
          <a:xfrm>
            <a:off x="960120" y="7205472"/>
            <a:ext cx="7223760" cy="502920"/>
          </a:xfrm>
          <a:prstGeom prst="rect">
            <a:avLst/>
          </a:prstGeom>
          <a:noFill/>
          <a:ln/>
        </p:spPr>
        <p:txBody>
          <a:bodyPr wrap="square" lIns="0" tIns="0" rIns="0" bIns="0" rtlCol="0" anchor="t"/>
          <a:lstStyle/>
          <a:p>
            <a:pPr indent="0" marL="0">
              <a:lnSpc>
                <a:spcPct val="114000"/>
              </a:lnSpc>
              <a:buNone/>
            </a:pPr>
            <a:r>
              <a:rPr lang="en-US" sz="1600" dirty="0">
                <a:solidFill>
                  <a:srgbClr val="2C2F45"/>
                </a:solidFill>
                <a:latin typeface="Calibri" pitchFamily="34" charset="0"/>
                <a:ea typeface="Calibri" pitchFamily="34" charset="-122"/>
                <a:cs typeface="Calibri" pitchFamily="34" charset="-120"/>
              </a:rPr>
              <a:t>Anma videosu, dijital anı sayfası, bağış yapmak, ağaç dikmek.</a:t>
            </a:r>
            <a:endParaRPr lang="en-US" sz="1600" dirty="0"/>
          </a:p>
        </p:txBody>
      </p:sp>
      <p:sp>
        <p:nvSpPr>
          <p:cNvPr id="17" name="Text 15"/>
          <p:cNvSpPr/>
          <p:nvPr/>
        </p:nvSpPr>
        <p:spPr>
          <a:xfrm>
            <a:off x="640080" y="8101584"/>
            <a:ext cx="7863840" cy="292608"/>
          </a:xfrm>
          <a:prstGeom prst="rect">
            <a:avLst/>
          </a:prstGeom>
          <a:noFill/>
          <a:ln/>
        </p:spPr>
        <p:txBody>
          <a:bodyPr wrap="square" lIns="0" tIns="0" rIns="0" bIns="0" rtlCol="0" anchor="ctr"/>
          <a:lstStyle/>
          <a:p>
            <a:pPr algn="l" indent="0" marL="0">
              <a:buNone/>
            </a:pPr>
            <a:r>
              <a:rPr lang="en-US" sz="1050" i="1" dirty="0">
                <a:solidFill>
                  <a:srgbClr val="6B6E7D"/>
                </a:solidFill>
                <a:latin typeface="Calibri" pitchFamily="34" charset="0"/>
                <a:ea typeface="Calibri" pitchFamily="34" charset="-122"/>
                <a:cs typeface="Calibri" pitchFamily="34" charset="-120"/>
              </a:rPr>
              <a:t>Norton &amp; Gino, J Exp Psychol Gen (2014); Aksöz-Efe et al., Death Studies (2018).</a:t>
            </a:r>
            <a:endParaRPr lang="en-US" sz="1050" dirty="0"/>
          </a:p>
        </p:txBody>
      </p:sp>
      <p:sp>
        <p:nvSpPr>
          <p:cNvPr id="18" name="Shape 16"/>
          <p:cNvSpPr/>
          <p:nvPr/>
        </p:nvSpPr>
        <p:spPr>
          <a:xfrm>
            <a:off x="640080" y="8449056"/>
            <a:ext cx="7863840" cy="10973"/>
          </a:xfrm>
          <a:prstGeom prst="rect">
            <a:avLst/>
          </a:prstGeom>
          <a:solidFill>
            <a:srgbClr val="D6D0BF"/>
          </a:solidFill>
          <a:ln w="12700">
            <a:solidFill>
              <a:srgbClr val="D6D0BF"/>
            </a:solidFill>
            <a:prstDash val="solid"/>
          </a:ln>
        </p:spPr>
      </p:sp>
      <p:sp>
        <p:nvSpPr>
          <p:cNvPr id="19" name="Text 17"/>
          <p:cNvSpPr/>
          <p:nvPr/>
        </p:nvSpPr>
        <p:spPr>
          <a:xfrm>
            <a:off x="640080" y="8558784"/>
            <a:ext cx="1463040" cy="274320"/>
          </a:xfrm>
          <a:prstGeom prst="rect">
            <a:avLst/>
          </a:prstGeom>
          <a:noFill/>
          <a:ln/>
        </p:spPr>
        <p:txBody>
          <a:bodyPr wrap="square" lIns="0" tIns="0" rIns="0" bIns="0"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3 / 13</a:t>
            </a:r>
            <a:endParaRPr lang="en-US" sz="1100" dirty="0"/>
          </a:p>
        </p:txBody>
      </p:sp>
      <p:sp>
        <p:nvSpPr>
          <p:cNvPr id="20" name="Text 18"/>
          <p:cNvSpPr/>
          <p:nvPr/>
        </p:nvSpPr>
        <p:spPr>
          <a:xfrm>
            <a:off x="2103120" y="8558784"/>
            <a:ext cx="4937760" cy="274320"/>
          </a:xfrm>
          <a:prstGeom prst="rect">
            <a:avLst/>
          </a:prstGeom>
          <a:noFill/>
          <a:ln/>
        </p:spPr>
        <p:txBody>
          <a:bodyPr wrap="square" lIns="0" tIns="0" rIns="0" bIns="0"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21" name="Text 19"/>
          <p:cNvSpPr/>
          <p:nvPr/>
        </p:nvSpPr>
        <p:spPr>
          <a:xfrm>
            <a:off x="7040880" y="8558784"/>
            <a:ext cx="1463040" cy="274320"/>
          </a:xfrm>
          <a:prstGeom prst="rect">
            <a:avLst/>
          </a:prstGeom>
          <a:noFill/>
          <a:ln/>
        </p:spPr>
        <p:txBody>
          <a:bodyPr wrap="square" lIns="0" tIns="0" rIns="0" bIns="0" rtlCol="0" anchor="ctr"/>
          <a:lstStyle/>
          <a:p>
            <a:pPr algn="r" indent="0" marL="0">
              <a:buNone/>
            </a:pPr>
            <a:r>
              <a:rPr lang="en-US" sz="1100" b="1" dirty="0">
                <a:solidFill>
                  <a:srgbClr val="003566"/>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66928"/>
            <a:ext cx="7863840" cy="310896"/>
          </a:xfrm>
          <a:prstGeom prst="rect">
            <a:avLst/>
          </a:prstGeom>
          <a:noFill/>
          <a:ln/>
        </p:spPr>
        <p:txBody>
          <a:bodyPr wrap="square" lIns="0" tIns="0" rIns="0" bIns="0" rtlCol="0" anchor="ctr"/>
          <a:lstStyle/>
          <a:p>
            <a:pPr indent="0" marL="0">
              <a:buNone/>
            </a:pPr>
            <a:r>
              <a:rPr lang="en-US" sz="1300" b="1" spc="600" kern="0" dirty="0">
                <a:solidFill>
                  <a:srgbClr val="6B8F71"/>
                </a:solidFill>
                <a:latin typeface="Calibri" pitchFamily="34" charset="0"/>
                <a:ea typeface="Calibri" pitchFamily="34" charset="-122"/>
                <a:cs typeface="Calibri" pitchFamily="34" charset="-120"/>
              </a:rPr>
              <a:t>KANIT | RANDOMİZE DENEY</a:t>
            </a:r>
            <a:endParaRPr lang="en-US" sz="1300" dirty="0"/>
          </a:p>
        </p:txBody>
      </p:sp>
      <p:sp>
        <p:nvSpPr>
          <p:cNvPr id="3" name="Text 1"/>
          <p:cNvSpPr/>
          <p:nvPr/>
        </p:nvSpPr>
        <p:spPr>
          <a:xfrm>
            <a:off x="640080" y="1024128"/>
            <a:ext cx="7863840" cy="1554480"/>
          </a:xfrm>
          <a:prstGeom prst="rect">
            <a:avLst/>
          </a:prstGeom>
          <a:noFill/>
          <a:ln/>
        </p:spPr>
        <p:txBody>
          <a:bodyPr wrap="square" lIns="0" tIns="0" rIns="0" bIns="0" rtlCol="0" anchor="t"/>
          <a:lstStyle/>
          <a:p>
            <a:pPr indent="0" marL="0">
              <a:lnSpc>
                <a:spcPct val="104000"/>
              </a:lnSpc>
              <a:buNone/>
            </a:pPr>
            <a:r>
              <a:rPr lang="en-US" sz="4200" b="1" dirty="0">
                <a:solidFill>
                  <a:srgbClr val="141626"/>
                </a:solidFill>
                <a:latin typeface="Georgia" pitchFamily="34" charset="0"/>
                <a:ea typeface="Georgia" pitchFamily="34" charset="-122"/>
                <a:cs typeface="Georgia" pitchFamily="34" charset="-120"/>
              </a:rPr>
              <a:t>Ritüel yapanlar</a:t>
            </a:r>
            <a:endParaRPr lang="en-US" sz="4200" dirty="0"/>
          </a:p>
          <a:p>
            <a:pPr indent="0" marL="0">
              <a:lnSpc>
                <a:spcPct val="104000"/>
              </a:lnSpc>
              <a:buNone/>
            </a:pPr>
            <a:r>
              <a:rPr lang="en-US" sz="4200" b="1" dirty="0">
                <a:solidFill>
                  <a:srgbClr val="141626"/>
                </a:solidFill>
                <a:latin typeface="Georgia" pitchFamily="34" charset="0"/>
                <a:ea typeface="Georgia" pitchFamily="34" charset="-122"/>
                <a:cs typeface="Georgia" pitchFamily="34" charset="-120"/>
              </a:rPr>
              <a:t>daha az yas bildirdi</a:t>
            </a:r>
            <a:endParaRPr lang="en-US" sz="4200" dirty="0"/>
          </a:p>
        </p:txBody>
      </p:sp>
      <p:sp>
        <p:nvSpPr>
          <p:cNvPr id="4" name="Text 2"/>
          <p:cNvSpPr/>
          <p:nvPr/>
        </p:nvSpPr>
        <p:spPr>
          <a:xfrm>
            <a:off x="640080" y="2743200"/>
            <a:ext cx="7863840" cy="457200"/>
          </a:xfrm>
          <a:prstGeom prst="rect">
            <a:avLst/>
          </a:prstGeom>
          <a:noFill/>
          <a:ln/>
        </p:spPr>
        <p:txBody>
          <a:bodyPr wrap="square" lIns="0" tIns="0" rIns="0" bIns="0" rtlCol="0" anchor="ctr"/>
          <a:lstStyle/>
          <a:p>
            <a:pPr indent="0" marL="0">
              <a:lnSpc>
                <a:spcPct val="106000"/>
              </a:lnSpc>
              <a:buNone/>
            </a:pPr>
            <a:r>
              <a:rPr lang="en-US" sz="2100" i="1" dirty="0">
                <a:solidFill>
                  <a:srgbClr val="2C2F45"/>
                </a:solidFill>
                <a:latin typeface="Georgia" pitchFamily="34" charset="0"/>
                <a:ea typeface="Georgia" pitchFamily="34" charset="-122"/>
                <a:cs typeface="Georgia" pitchFamily="34" charset="-120"/>
              </a:rPr>
              <a:t>Üç ayrı deney: ölüm, ayrılık ve para kaybı sonrasında.</a:t>
            </a:r>
            <a:endParaRPr lang="en-US" sz="2100" dirty="0"/>
          </a:p>
        </p:txBody>
      </p:sp>
      <p:sp>
        <p:nvSpPr>
          <p:cNvPr id="5" name="Shape 3"/>
          <p:cNvSpPr/>
          <p:nvPr/>
        </p:nvSpPr>
        <p:spPr>
          <a:xfrm>
            <a:off x="640080" y="3310128"/>
            <a:ext cx="7863840" cy="1481328"/>
          </a:xfrm>
          <a:prstGeom prst="rect">
            <a:avLst/>
          </a:prstGeom>
          <a:solidFill>
            <a:srgbClr val="EDF1EC"/>
          </a:solidFill>
          <a:ln w="9525">
            <a:solidFill>
              <a:srgbClr val="C9D6C6"/>
            </a:solidFill>
            <a:prstDash val="solid"/>
          </a:ln>
          <a:effectLst>
            <a:outerShdw sx="100000" sy="100000" kx="0" ky="0" algn="bl" rotWithShape="0" blurRad="76200" dist="12700" dir="5400000">
              <a:srgbClr val="B9B0A0">
                <a:alpha val="25000"/>
              </a:srgbClr>
            </a:outerShdw>
          </a:effectLst>
        </p:spPr>
      </p:sp>
      <p:sp>
        <p:nvSpPr>
          <p:cNvPr id="6" name="Shape 4"/>
          <p:cNvSpPr/>
          <p:nvPr/>
        </p:nvSpPr>
        <p:spPr>
          <a:xfrm>
            <a:off x="640080" y="3310128"/>
            <a:ext cx="137160" cy="1481328"/>
          </a:xfrm>
          <a:prstGeom prst="rect">
            <a:avLst/>
          </a:prstGeom>
          <a:solidFill>
            <a:srgbClr val="6B8F71"/>
          </a:solidFill>
          <a:ln w="12700">
            <a:solidFill>
              <a:srgbClr val="6B8F71"/>
            </a:solidFill>
            <a:prstDash val="solid"/>
          </a:ln>
        </p:spPr>
      </p:sp>
      <p:sp>
        <p:nvSpPr>
          <p:cNvPr id="7" name="Text 5"/>
          <p:cNvSpPr/>
          <p:nvPr/>
        </p:nvSpPr>
        <p:spPr>
          <a:xfrm>
            <a:off x="960120" y="3493008"/>
            <a:ext cx="7223760" cy="411480"/>
          </a:xfrm>
          <a:prstGeom prst="rect">
            <a:avLst/>
          </a:prstGeom>
          <a:noFill/>
          <a:ln/>
        </p:spPr>
        <p:txBody>
          <a:bodyPr wrap="square" lIns="0" tIns="0" rIns="0" bIns="0" rtlCol="0" anchor="ctr"/>
          <a:lstStyle/>
          <a:p>
            <a:pPr indent="0" marL="0">
              <a:buNone/>
            </a:pPr>
            <a:r>
              <a:rPr lang="en-US" sz="2400" b="1" dirty="0">
                <a:solidFill>
                  <a:srgbClr val="3D5C43"/>
                </a:solidFill>
                <a:latin typeface="Georgia" pitchFamily="34" charset="0"/>
                <a:ea typeface="Georgia" pitchFamily="34" charset="-122"/>
                <a:cs typeface="Georgia" pitchFamily="34" charset="-120"/>
              </a:rPr>
              <a:t>Aracı mekanizma: kontrol duygusu</a:t>
            </a:r>
            <a:endParaRPr lang="en-US" sz="2400" dirty="0"/>
          </a:p>
        </p:txBody>
      </p:sp>
      <p:sp>
        <p:nvSpPr>
          <p:cNvPr id="8" name="Text 6"/>
          <p:cNvSpPr/>
          <p:nvPr/>
        </p:nvSpPr>
        <p:spPr>
          <a:xfrm>
            <a:off x="960120" y="3995928"/>
            <a:ext cx="7223760" cy="685800"/>
          </a:xfrm>
          <a:prstGeom prst="rect">
            <a:avLst/>
          </a:prstGeom>
          <a:noFill/>
          <a:ln/>
        </p:spPr>
        <p:txBody>
          <a:bodyPr wrap="square" lIns="0" tIns="0" rIns="0" bIns="0" rtlCol="0" anchor="ctr"/>
          <a:lstStyle/>
          <a:p>
            <a:pPr indent="0" marL="0">
              <a:lnSpc>
                <a:spcPct val="112000"/>
              </a:lnSpc>
              <a:buNone/>
            </a:pPr>
            <a:r>
              <a:rPr lang="en-US" sz="1700" dirty="0">
                <a:solidFill>
                  <a:srgbClr val="141626"/>
                </a:solidFill>
                <a:latin typeface="Calibri" pitchFamily="34" charset="0"/>
                <a:ea typeface="Calibri" pitchFamily="34" charset="-122"/>
                <a:cs typeface="Calibri" pitchFamily="34" charset="-120"/>
              </a:rPr>
              <a:t>Kayıp, kontrol hissini yıkıyor. Ritüel onu kısmen geri veriyor ve yas şiddeti bu yolla düşüyor.</a:t>
            </a:r>
            <a:endParaRPr lang="en-US" sz="1700" dirty="0"/>
          </a:p>
        </p:txBody>
      </p:sp>
      <p:sp>
        <p:nvSpPr>
          <p:cNvPr id="9" name="Shape 7"/>
          <p:cNvSpPr/>
          <p:nvPr/>
        </p:nvSpPr>
        <p:spPr>
          <a:xfrm>
            <a:off x="640080" y="4983480"/>
            <a:ext cx="7863840" cy="914400"/>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10" name="Shape 8"/>
          <p:cNvSpPr/>
          <p:nvPr/>
        </p:nvSpPr>
        <p:spPr>
          <a:xfrm>
            <a:off x="640080" y="4983480"/>
            <a:ext cx="137160" cy="914400"/>
          </a:xfrm>
          <a:prstGeom prst="rect">
            <a:avLst/>
          </a:prstGeom>
          <a:solidFill>
            <a:srgbClr val="003566"/>
          </a:solidFill>
          <a:ln w="12700">
            <a:solidFill>
              <a:srgbClr val="003566"/>
            </a:solidFill>
            <a:prstDash val="solid"/>
          </a:ln>
        </p:spPr>
      </p:sp>
      <p:sp>
        <p:nvSpPr>
          <p:cNvPr id="11" name="Text 9"/>
          <p:cNvSpPr/>
          <p:nvPr/>
        </p:nvSpPr>
        <p:spPr>
          <a:xfrm>
            <a:off x="960120" y="5093208"/>
            <a:ext cx="7223760" cy="694944"/>
          </a:xfrm>
          <a:prstGeom prst="rect">
            <a:avLst/>
          </a:prstGeom>
          <a:noFill/>
          <a:ln/>
        </p:spPr>
        <p:txBody>
          <a:bodyPr wrap="square" lIns="0" tIns="0" rIns="0" bIns="0" rtlCol="0" anchor="ctr"/>
          <a:lstStyle/>
          <a:p>
            <a:pPr indent="0" marL="0">
              <a:lnSpc>
                <a:spcPct val="112000"/>
              </a:lnSpc>
              <a:buNone/>
            </a:pPr>
            <a:r>
              <a:rPr lang="en-US" sz="1650" b="1" dirty="0">
                <a:solidFill>
                  <a:srgbClr val="003566"/>
                </a:solidFill>
                <a:latin typeface="Calibri" pitchFamily="34" charset="0"/>
                <a:ea typeface="Calibri" pitchFamily="34" charset="-122"/>
                <a:cs typeface="Calibri" pitchFamily="34" charset="-120"/>
              </a:rPr>
              <a:t>Etki inanca bağlı değil  </a:t>
            </a:r>
            <a:pPr indent="0" marL="0">
              <a:lnSpc>
                <a:spcPct val="112000"/>
              </a:lnSpc>
              <a:buNone/>
            </a:pPr>
            <a:r>
              <a:rPr lang="en-US" sz="1600" dirty="0">
                <a:solidFill>
                  <a:srgbClr val="2C2F45"/>
                </a:solidFill>
                <a:latin typeface="Calibri" pitchFamily="34" charset="0"/>
                <a:ea typeface="Calibri" pitchFamily="34" charset="-122"/>
                <a:cs typeface="Calibri" pitchFamily="34" charset="-120"/>
              </a:rPr>
              <a:t>Ritüellerin işe yaradığına inanmayan katılımcılarda da yas puanı düştü.</a:t>
            </a:r>
            <a:endParaRPr lang="en-US" sz="1650" dirty="0"/>
          </a:p>
        </p:txBody>
      </p:sp>
      <p:sp>
        <p:nvSpPr>
          <p:cNvPr id="12" name="Shape 10"/>
          <p:cNvSpPr/>
          <p:nvPr/>
        </p:nvSpPr>
        <p:spPr>
          <a:xfrm>
            <a:off x="640080" y="5971032"/>
            <a:ext cx="7863840" cy="914400"/>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13" name="Shape 11"/>
          <p:cNvSpPr/>
          <p:nvPr/>
        </p:nvSpPr>
        <p:spPr>
          <a:xfrm>
            <a:off x="640080" y="5971032"/>
            <a:ext cx="137160" cy="914400"/>
          </a:xfrm>
          <a:prstGeom prst="rect">
            <a:avLst/>
          </a:prstGeom>
          <a:solidFill>
            <a:srgbClr val="003566"/>
          </a:solidFill>
          <a:ln w="12700">
            <a:solidFill>
              <a:srgbClr val="003566"/>
            </a:solidFill>
            <a:prstDash val="solid"/>
          </a:ln>
        </p:spPr>
      </p:sp>
      <p:sp>
        <p:nvSpPr>
          <p:cNvPr id="14" name="Text 12"/>
          <p:cNvSpPr/>
          <p:nvPr/>
        </p:nvSpPr>
        <p:spPr>
          <a:xfrm>
            <a:off x="960120" y="6080760"/>
            <a:ext cx="7223760" cy="694944"/>
          </a:xfrm>
          <a:prstGeom prst="rect">
            <a:avLst/>
          </a:prstGeom>
          <a:noFill/>
          <a:ln/>
        </p:spPr>
        <p:txBody>
          <a:bodyPr wrap="square" lIns="0" tIns="0" rIns="0" bIns="0" rtlCol="0" anchor="ctr"/>
          <a:lstStyle/>
          <a:p>
            <a:pPr indent="0" marL="0">
              <a:lnSpc>
                <a:spcPct val="112000"/>
              </a:lnSpc>
              <a:buNone/>
            </a:pPr>
            <a:r>
              <a:rPr lang="en-US" sz="1650" b="1" dirty="0">
                <a:solidFill>
                  <a:srgbClr val="003566"/>
                </a:solidFill>
                <a:latin typeface="Calibri" pitchFamily="34" charset="0"/>
                <a:ea typeface="Calibri" pitchFamily="34" charset="-122"/>
                <a:cs typeface="Calibri" pitchFamily="34" charset="-120"/>
              </a:rPr>
              <a:t>Sadece yazmak yetmiyor  </a:t>
            </a:r>
            <a:pPr indent="0" marL="0">
              <a:lnSpc>
                <a:spcPct val="112000"/>
              </a:lnSpc>
              <a:buNone/>
            </a:pPr>
            <a:r>
              <a:rPr lang="en-US" sz="1600" dirty="0">
                <a:solidFill>
                  <a:srgbClr val="2C2F45"/>
                </a:solidFill>
                <a:latin typeface="Calibri" pitchFamily="34" charset="0"/>
                <a:ea typeface="Calibri" pitchFamily="34" charset="-122"/>
                <a:cs typeface="Calibri" pitchFamily="34" charset="-120"/>
              </a:rPr>
              <a:t>Kaybı yazmak da faydalıydı, ama ritüeli anlatmak bunun üstüne ek fayda sağladı.</a:t>
            </a:r>
            <a:endParaRPr lang="en-US" sz="1650" dirty="0"/>
          </a:p>
        </p:txBody>
      </p:sp>
      <p:sp>
        <p:nvSpPr>
          <p:cNvPr id="15" name="Shape 13"/>
          <p:cNvSpPr/>
          <p:nvPr/>
        </p:nvSpPr>
        <p:spPr>
          <a:xfrm>
            <a:off x="640080" y="6958584"/>
            <a:ext cx="7863840" cy="914400"/>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16" name="Shape 14"/>
          <p:cNvSpPr/>
          <p:nvPr/>
        </p:nvSpPr>
        <p:spPr>
          <a:xfrm>
            <a:off x="640080" y="6958584"/>
            <a:ext cx="137160" cy="914400"/>
          </a:xfrm>
          <a:prstGeom prst="rect">
            <a:avLst/>
          </a:prstGeom>
          <a:solidFill>
            <a:srgbClr val="003566"/>
          </a:solidFill>
          <a:ln w="12700">
            <a:solidFill>
              <a:srgbClr val="003566"/>
            </a:solidFill>
            <a:prstDash val="solid"/>
          </a:ln>
        </p:spPr>
      </p:sp>
      <p:sp>
        <p:nvSpPr>
          <p:cNvPr id="17" name="Text 15"/>
          <p:cNvSpPr/>
          <p:nvPr/>
        </p:nvSpPr>
        <p:spPr>
          <a:xfrm>
            <a:off x="960120" y="7068312"/>
            <a:ext cx="7223760" cy="694944"/>
          </a:xfrm>
          <a:prstGeom prst="rect">
            <a:avLst/>
          </a:prstGeom>
          <a:noFill/>
          <a:ln/>
        </p:spPr>
        <p:txBody>
          <a:bodyPr wrap="square" lIns="0" tIns="0" rIns="0" bIns="0" rtlCol="0" anchor="ctr"/>
          <a:lstStyle/>
          <a:p>
            <a:pPr indent="0" marL="0">
              <a:lnSpc>
                <a:spcPct val="112000"/>
              </a:lnSpc>
              <a:buNone/>
            </a:pPr>
            <a:r>
              <a:rPr lang="en-US" sz="1650" b="1" dirty="0">
                <a:solidFill>
                  <a:srgbClr val="003566"/>
                </a:solidFill>
                <a:latin typeface="Calibri" pitchFamily="34" charset="0"/>
                <a:ea typeface="Calibri" pitchFamily="34" charset="-122"/>
                <a:cs typeface="Calibri" pitchFamily="34" charset="-120"/>
              </a:rPr>
              <a:t>Küçük ve kişisel olabilir  </a:t>
            </a:r>
            <a:pPr indent="0" marL="0">
              <a:lnSpc>
                <a:spcPct val="112000"/>
              </a:lnSpc>
              <a:buNone/>
            </a:pPr>
            <a:r>
              <a:rPr lang="en-US" sz="1600" dirty="0">
                <a:solidFill>
                  <a:srgbClr val="2C2F45"/>
                </a:solidFill>
                <a:latin typeface="Calibri" pitchFamily="34" charset="0"/>
                <a:ea typeface="Calibri" pitchFamily="34" charset="-122"/>
                <a:cs typeface="Calibri" pitchFamily="34" charset="-120"/>
              </a:rPr>
              <a:t>Katılımcıların çoğu kurumsal bir tören değil, kendi icat ettikleri gündelik ritüelleri anlattı.</a:t>
            </a:r>
            <a:endParaRPr lang="en-US" sz="1650" dirty="0"/>
          </a:p>
        </p:txBody>
      </p:sp>
      <p:sp>
        <p:nvSpPr>
          <p:cNvPr id="18" name="Text 16"/>
          <p:cNvSpPr/>
          <p:nvPr/>
        </p:nvSpPr>
        <p:spPr>
          <a:xfrm>
            <a:off x="640080" y="8101584"/>
            <a:ext cx="7863840" cy="292608"/>
          </a:xfrm>
          <a:prstGeom prst="rect">
            <a:avLst/>
          </a:prstGeom>
          <a:noFill/>
          <a:ln/>
        </p:spPr>
        <p:txBody>
          <a:bodyPr wrap="square" lIns="0" tIns="0" rIns="0" bIns="0" rtlCol="0" anchor="ctr"/>
          <a:lstStyle/>
          <a:p>
            <a:pPr algn="l" indent="0" marL="0">
              <a:buNone/>
            </a:pPr>
            <a:r>
              <a:rPr lang="en-US" sz="1050" i="1" dirty="0">
                <a:solidFill>
                  <a:srgbClr val="6B6E7D"/>
                </a:solidFill>
                <a:latin typeface="Calibri" pitchFamily="34" charset="0"/>
                <a:ea typeface="Calibri" pitchFamily="34" charset="-122"/>
                <a:cs typeface="Calibri" pitchFamily="34" charset="-120"/>
              </a:rPr>
              <a:t>Norton MI &amp; Gino F. J Exp Psychol Gen. 2014;143(1):266–272.</a:t>
            </a:r>
            <a:endParaRPr lang="en-US" sz="1050" dirty="0"/>
          </a:p>
        </p:txBody>
      </p:sp>
      <p:sp>
        <p:nvSpPr>
          <p:cNvPr id="19" name="Shape 17"/>
          <p:cNvSpPr/>
          <p:nvPr/>
        </p:nvSpPr>
        <p:spPr>
          <a:xfrm>
            <a:off x="640080" y="8449056"/>
            <a:ext cx="7863840" cy="10973"/>
          </a:xfrm>
          <a:prstGeom prst="rect">
            <a:avLst/>
          </a:prstGeom>
          <a:solidFill>
            <a:srgbClr val="D6D0BF"/>
          </a:solidFill>
          <a:ln w="12700">
            <a:solidFill>
              <a:srgbClr val="D6D0BF"/>
            </a:solidFill>
            <a:prstDash val="solid"/>
          </a:ln>
        </p:spPr>
      </p:sp>
      <p:sp>
        <p:nvSpPr>
          <p:cNvPr id="20" name="Text 18"/>
          <p:cNvSpPr/>
          <p:nvPr/>
        </p:nvSpPr>
        <p:spPr>
          <a:xfrm>
            <a:off x="640080" y="8558784"/>
            <a:ext cx="1463040" cy="274320"/>
          </a:xfrm>
          <a:prstGeom prst="rect">
            <a:avLst/>
          </a:prstGeom>
          <a:noFill/>
          <a:ln/>
        </p:spPr>
        <p:txBody>
          <a:bodyPr wrap="square" lIns="0" tIns="0" rIns="0" bIns="0"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4 / 13</a:t>
            </a:r>
            <a:endParaRPr lang="en-US" sz="1100" dirty="0"/>
          </a:p>
        </p:txBody>
      </p:sp>
      <p:sp>
        <p:nvSpPr>
          <p:cNvPr id="21" name="Text 19"/>
          <p:cNvSpPr/>
          <p:nvPr/>
        </p:nvSpPr>
        <p:spPr>
          <a:xfrm>
            <a:off x="2103120" y="8558784"/>
            <a:ext cx="4937760" cy="274320"/>
          </a:xfrm>
          <a:prstGeom prst="rect">
            <a:avLst/>
          </a:prstGeom>
          <a:noFill/>
          <a:ln/>
        </p:spPr>
        <p:txBody>
          <a:bodyPr wrap="square" lIns="0" tIns="0" rIns="0" bIns="0"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22" name="Text 20"/>
          <p:cNvSpPr/>
          <p:nvPr/>
        </p:nvSpPr>
        <p:spPr>
          <a:xfrm>
            <a:off x="7040880" y="8558784"/>
            <a:ext cx="1463040" cy="274320"/>
          </a:xfrm>
          <a:prstGeom prst="rect">
            <a:avLst/>
          </a:prstGeom>
          <a:noFill/>
          <a:ln/>
        </p:spPr>
        <p:txBody>
          <a:bodyPr wrap="square" lIns="0" tIns="0" rIns="0" bIns="0" rtlCol="0" anchor="ctr"/>
          <a:lstStyle/>
          <a:p>
            <a:pPr algn="r" indent="0" marL="0">
              <a:buNone/>
            </a:pPr>
            <a:r>
              <a:rPr lang="en-US" sz="1100" b="1" dirty="0">
                <a:solidFill>
                  <a:srgbClr val="003566"/>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66928"/>
            <a:ext cx="7863840" cy="310896"/>
          </a:xfrm>
          <a:prstGeom prst="rect">
            <a:avLst/>
          </a:prstGeom>
          <a:noFill/>
          <a:ln/>
        </p:spPr>
        <p:txBody>
          <a:bodyPr wrap="square" lIns="0" tIns="0" rIns="0" bIns="0" rtlCol="0" anchor="ctr"/>
          <a:lstStyle/>
          <a:p>
            <a:pPr indent="0" marL="0">
              <a:buNone/>
            </a:pPr>
            <a:r>
              <a:rPr lang="en-US" sz="1300" b="1" spc="600" kern="0" dirty="0">
                <a:solidFill>
                  <a:srgbClr val="003566"/>
                </a:solidFill>
                <a:latin typeface="Calibri" pitchFamily="34" charset="0"/>
                <a:ea typeface="Calibri" pitchFamily="34" charset="-122"/>
                <a:cs typeface="Calibri" pitchFamily="34" charset="-120"/>
              </a:rPr>
              <a:t>MEKANİZMA | RİTÜEL NEYİ TAŞIYOR?</a:t>
            </a:r>
            <a:endParaRPr lang="en-US" sz="1300" dirty="0"/>
          </a:p>
        </p:txBody>
      </p:sp>
      <p:sp>
        <p:nvSpPr>
          <p:cNvPr id="3" name="Text 1"/>
          <p:cNvSpPr/>
          <p:nvPr/>
        </p:nvSpPr>
        <p:spPr>
          <a:xfrm>
            <a:off x="640080" y="1024128"/>
            <a:ext cx="7863840" cy="914400"/>
          </a:xfrm>
          <a:prstGeom prst="rect">
            <a:avLst/>
          </a:prstGeom>
          <a:noFill/>
          <a:ln/>
        </p:spPr>
        <p:txBody>
          <a:bodyPr wrap="square" lIns="0" tIns="0" rIns="0" bIns="0" rtlCol="0" anchor="t"/>
          <a:lstStyle/>
          <a:p>
            <a:pPr indent="0" marL="0">
              <a:lnSpc>
                <a:spcPct val="104000"/>
              </a:lnSpc>
              <a:buNone/>
            </a:pPr>
            <a:r>
              <a:rPr lang="en-US" sz="4400" b="1" dirty="0">
                <a:solidFill>
                  <a:srgbClr val="141626"/>
                </a:solidFill>
                <a:latin typeface="Georgia" pitchFamily="34" charset="0"/>
                <a:ea typeface="Georgia" pitchFamily="34" charset="-122"/>
                <a:cs typeface="Georgia" pitchFamily="34" charset="-120"/>
              </a:rPr>
              <a:t>Üç işlev, tek amaç</a:t>
            </a:r>
            <a:endParaRPr lang="en-US" sz="4400" dirty="0"/>
          </a:p>
        </p:txBody>
      </p:sp>
      <p:sp>
        <p:nvSpPr>
          <p:cNvPr id="4" name="Text 2"/>
          <p:cNvSpPr/>
          <p:nvPr/>
        </p:nvSpPr>
        <p:spPr>
          <a:xfrm>
            <a:off x="640080" y="2286000"/>
            <a:ext cx="7863840" cy="457200"/>
          </a:xfrm>
          <a:prstGeom prst="rect">
            <a:avLst/>
          </a:prstGeom>
          <a:noFill/>
          <a:ln/>
        </p:spPr>
        <p:txBody>
          <a:bodyPr wrap="square" lIns="0" tIns="0" rIns="0" bIns="0" rtlCol="0" anchor="ctr"/>
          <a:lstStyle/>
          <a:p>
            <a:pPr indent="0" marL="0">
              <a:lnSpc>
                <a:spcPct val="106000"/>
              </a:lnSpc>
              <a:buNone/>
            </a:pPr>
            <a:r>
              <a:rPr lang="en-US" sz="2100" i="1" dirty="0">
                <a:solidFill>
                  <a:srgbClr val="2C2F45"/>
                </a:solidFill>
                <a:latin typeface="Georgia" pitchFamily="34" charset="0"/>
                <a:ea typeface="Georgia" pitchFamily="34" charset="-122"/>
                <a:cs typeface="Georgia" pitchFamily="34" charset="-120"/>
              </a:rPr>
              <a:t>Ritüelin kendisi sihirli değil. Taşıdığı üç şey işe yarıyor.</a:t>
            </a:r>
            <a:endParaRPr lang="en-US" sz="2100" dirty="0"/>
          </a:p>
        </p:txBody>
      </p:sp>
      <p:sp>
        <p:nvSpPr>
          <p:cNvPr id="5" name="Shape 3"/>
          <p:cNvSpPr/>
          <p:nvPr/>
        </p:nvSpPr>
        <p:spPr>
          <a:xfrm>
            <a:off x="640080" y="2907792"/>
            <a:ext cx="7863840" cy="1572768"/>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6" name="Shape 4"/>
          <p:cNvSpPr/>
          <p:nvPr/>
        </p:nvSpPr>
        <p:spPr>
          <a:xfrm>
            <a:off x="640080" y="2907792"/>
            <a:ext cx="137160" cy="1572768"/>
          </a:xfrm>
          <a:prstGeom prst="rect">
            <a:avLst/>
          </a:prstGeom>
          <a:solidFill>
            <a:srgbClr val="003566"/>
          </a:solidFill>
          <a:ln w="12700">
            <a:solidFill>
              <a:srgbClr val="003566"/>
            </a:solidFill>
            <a:prstDash val="solid"/>
          </a:ln>
        </p:spPr>
      </p:sp>
      <p:sp>
        <p:nvSpPr>
          <p:cNvPr id="7" name="Text 5"/>
          <p:cNvSpPr/>
          <p:nvPr/>
        </p:nvSpPr>
        <p:spPr>
          <a:xfrm>
            <a:off x="960120" y="3035808"/>
            <a:ext cx="2377440" cy="292608"/>
          </a:xfrm>
          <a:prstGeom prst="rect">
            <a:avLst/>
          </a:prstGeom>
          <a:noFill/>
          <a:ln/>
        </p:spPr>
        <p:txBody>
          <a:bodyPr wrap="square" lIns="0" tIns="0" rIns="0" bIns="0" rtlCol="0" anchor="ctr"/>
          <a:lstStyle/>
          <a:p>
            <a:pPr indent="0" marL="0">
              <a:buNone/>
            </a:pPr>
            <a:r>
              <a:rPr lang="en-US" sz="1300" b="1" spc="500" kern="0" dirty="0">
                <a:solidFill>
                  <a:srgbClr val="003566"/>
                </a:solidFill>
                <a:latin typeface="Calibri" pitchFamily="34" charset="0"/>
                <a:ea typeface="Calibri" pitchFamily="34" charset="-122"/>
                <a:cs typeface="Calibri" pitchFamily="34" charset="-120"/>
              </a:rPr>
              <a:t>KONTROL</a:t>
            </a:r>
            <a:endParaRPr lang="en-US" sz="1300" dirty="0"/>
          </a:p>
        </p:txBody>
      </p:sp>
      <p:sp>
        <p:nvSpPr>
          <p:cNvPr id="8" name="Text 6"/>
          <p:cNvSpPr/>
          <p:nvPr/>
        </p:nvSpPr>
        <p:spPr>
          <a:xfrm>
            <a:off x="960120" y="3346704"/>
            <a:ext cx="7223760" cy="365760"/>
          </a:xfrm>
          <a:prstGeom prst="rect">
            <a:avLst/>
          </a:prstGeom>
          <a:noFill/>
          <a:ln/>
        </p:spPr>
        <p:txBody>
          <a:bodyPr wrap="square" lIns="0" tIns="0" rIns="0" bIns="0" rtlCol="0" anchor="ctr"/>
          <a:lstStyle/>
          <a:p>
            <a:pPr indent="0" marL="0">
              <a:buNone/>
            </a:pPr>
            <a:r>
              <a:rPr lang="en-US" sz="2100" b="1" dirty="0">
                <a:solidFill>
                  <a:srgbClr val="141626"/>
                </a:solidFill>
                <a:latin typeface="Georgia" pitchFamily="34" charset="0"/>
                <a:ea typeface="Georgia" pitchFamily="34" charset="-122"/>
                <a:cs typeface="Georgia" pitchFamily="34" charset="-120"/>
              </a:rPr>
              <a:t>Yapacak bir şeyin olması</a:t>
            </a:r>
            <a:endParaRPr lang="en-US" sz="2100" dirty="0"/>
          </a:p>
        </p:txBody>
      </p:sp>
      <p:sp>
        <p:nvSpPr>
          <p:cNvPr id="9" name="Text 7"/>
          <p:cNvSpPr/>
          <p:nvPr/>
        </p:nvSpPr>
        <p:spPr>
          <a:xfrm>
            <a:off x="960120" y="3776472"/>
            <a:ext cx="7223760" cy="594360"/>
          </a:xfrm>
          <a:prstGeom prst="rect">
            <a:avLst/>
          </a:prstGeom>
          <a:noFill/>
          <a:ln/>
        </p:spPr>
        <p:txBody>
          <a:bodyPr wrap="square" lIns="0" tIns="0" rIns="0" bIns="0" rtlCol="0" anchor="t"/>
          <a:lstStyle/>
          <a:p>
            <a:pPr indent="0" marL="0">
              <a:lnSpc>
                <a:spcPct val="114000"/>
              </a:lnSpc>
              <a:buNone/>
            </a:pPr>
            <a:r>
              <a:rPr lang="en-US" sz="1550" dirty="0">
                <a:solidFill>
                  <a:srgbClr val="2C2F45"/>
                </a:solidFill>
                <a:latin typeface="Calibri" pitchFamily="34" charset="0"/>
                <a:ea typeface="Calibri" pitchFamily="34" charset="-122"/>
                <a:cs typeface="Calibri" pitchFamily="34" charset="-120"/>
              </a:rPr>
              <a:t>Ölüm karşısında hiçbir şey yapamama hissi, tanımlı bir görevle yer değiştiriyor: yıkamak, taşımak, karşılamak, okutmak.</a:t>
            </a:r>
            <a:endParaRPr lang="en-US" sz="1550" dirty="0"/>
          </a:p>
        </p:txBody>
      </p:sp>
      <p:sp>
        <p:nvSpPr>
          <p:cNvPr id="10" name="Shape 8"/>
          <p:cNvSpPr/>
          <p:nvPr/>
        </p:nvSpPr>
        <p:spPr>
          <a:xfrm>
            <a:off x="640080" y="4608576"/>
            <a:ext cx="7863840" cy="1572768"/>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11" name="Shape 9"/>
          <p:cNvSpPr/>
          <p:nvPr/>
        </p:nvSpPr>
        <p:spPr>
          <a:xfrm>
            <a:off x="640080" y="4608576"/>
            <a:ext cx="137160" cy="1572768"/>
          </a:xfrm>
          <a:prstGeom prst="rect">
            <a:avLst/>
          </a:prstGeom>
          <a:solidFill>
            <a:srgbClr val="6B8F71"/>
          </a:solidFill>
          <a:ln w="12700">
            <a:solidFill>
              <a:srgbClr val="6B8F71"/>
            </a:solidFill>
            <a:prstDash val="solid"/>
          </a:ln>
        </p:spPr>
      </p:sp>
      <p:sp>
        <p:nvSpPr>
          <p:cNvPr id="12" name="Text 10"/>
          <p:cNvSpPr/>
          <p:nvPr/>
        </p:nvSpPr>
        <p:spPr>
          <a:xfrm>
            <a:off x="960120" y="4736592"/>
            <a:ext cx="2377440" cy="292608"/>
          </a:xfrm>
          <a:prstGeom prst="rect">
            <a:avLst/>
          </a:prstGeom>
          <a:noFill/>
          <a:ln/>
        </p:spPr>
        <p:txBody>
          <a:bodyPr wrap="square" lIns="0" tIns="0" rIns="0" bIns="0" rtlCol="0" anchor="ctr"/>
          <a:lstStyle/>
          <a:p>
            <a:pPr indent="0" marL="0">
              <a:buNone/>
            </a:pPr>
            <a:r>
              <a:rPr lang="en-US" sz="1300" b="1" spc="500" kern="0" dirty="0">
                <a:solidFill>
                  <a:srgbClr val="6B8F71"/>
                </a:solidFill>
                <a:latin typeface="Calibri" pitchFamily="34" charset="0"/>
                <a:ea typeface="Calibri" pitchFamily="34" charset="-122"/>
                <a:cs typeface="Calibri" pitchFamily="34" charset="-120"/>
              </a:rPr>
              <a:t>ANLAM</a:t>
            </a:r>
            <a:endParaRPr lang="en-US" sz="1300" dirty="0"/>
          </a:p>
        </p:txBody>
      </p:sp>
      <p:sp>
        <p:nvSpPr>
          <p:cNvPr id="13" name="Text 11"/>
          <p:cNvSpPr/>
          <p:nvPr/>
        </p:nvSpPr>
        <p:spPr>
          <a:xfrm>
            <a:off x="960120" y="5047488"/>
            <a:ext cx="7223760" cy="365760"/>
          </a:xfrm>
          <a:prstGeom prst="rect">
            <a:avLst/>
          </a:prstGeom>
          <a:noFill/>
          <a:ln/>
        </p:spPr>
        <p:txBody>
          <a:bodyPr wrap="square" lIns="0" tIns="0" rIns="0" bIns="0" rtlCol="0" anchor="ctr"/>
          <a:lstStyle/>
          <a:p>
            <a:pPr indent="0" marL="0">
              <a:buNone/>
            </a:pPr>
            <a:r>
              <a:rPr lang="en-US" sz="2100" b="1" dirty="0">
                <a:solidFill>
                  <a:srgbClr val="141626"/>
                </a:solidFill>
                <a:latin typeface="Georgia" pitchFamily="34" charset="0"/>
                <a:ea typeface="Georgia" pitchFamily="34" charset="-122"/>
                <a:cs typeface="Georgia" pitchFamily="34" charset="-120"/>
              </a:rPr>
              <a:t>Kaybın bir yere oturması</a:t>
            </a:r>
            <a:endParaRPr lang="en-US" sz="2100" dirty="0"/>
          </a:p>
        </p:txBody>
      </p:sp>
      <p:sp>
        <p:nvSpPr>
          <p:cNvPr id="14" name="Text 12"/>
          <p:cNvSpPr/>
          <p:nvPr/>
        </p:nvSpPr>
        <p:spPr>
          <a:xfrm>
            <a:off x="960120" y="5477256"/>
            <a:ext cx="7223760" cy="594360"/>
          </a:xfrm>
          <a:prstGeom prst="rect">
            <a:avLst/>
          </a:prstGeom>
          <a:noFill/>
          <a:ln/>
        </p:spPr>
        <p:txBody>
          <a:bodyPr wrap="square" lIns="0" tIns="0" rIns="0" bIns="0" rtlCol="0" anchor="t"/>
          <a:lstStyle/>
          <a:p>
            <a:pPr indent="0" marL="0">
              <a:lnSpc>
                <a:spcPct val="114000"/>
              </a:lnSpc>
              <a:buNone/>
            </a:pPr>
            <a:r>
              <a:rPr lang="en-US" sz="1550" dirty="0">
                <a:solidFill>
                  <a:srgbClr val="2C2F45"/>
                </a:solidFill>
                <a:latin typeface="Calibri" pitchFamily="34" charset="0"/>
                <a:ea typeface="Calibri" pitchFamily="34" charset="-122"/>
                <a:cs typeface="Calibri" pitchFamily="34" charset="-120"/>
              </a:rPr>
              <a:t>Ritüel, olanı bir hikâyeye ve bir inanç çerçevesine bağlıyor. Anlamsız kalan kayıp daha ağır seyrediyor.</a:t>
            </a:r>
            <a:endParaRPr lang="en-US" sz="1550" dirty="0"/>
          </a:p>
        </p:txBody>
      </p:sp>
      <p:sp>
        <p:nvSpPr>
          <p:cNvPr id="15" name="Shape 13"/>
          <p:cNvSpPr/>
          <p:nvPr/>
        </p:nvSpPr>
        <p:spPr>
          <a:xfrm>
            <a:off x="640080" y="6309360"/>
            <a:ext cx="7863840" cy="1572768"/>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16" name="Shape 14"/>
          <p:cNvSpPr/>
          <p:nvPr/>
        </p:nvSpPr>
        <p:spPr>
          <a:xfrm>
            <a:off x="640080" y="6309360"/>
            <a:ext cx="137160" cy="1572768"/>
          </a:xfrm>
          <a:prstGeom prst="rect">
            <a:avLst/>
          </a:prstGeom>
          <a:solidFill>
            <a:srgbClr val="C1121F"/>
          </a:solidFill>
          <a:ln w="12700">
            <a:solidFill>
              <a:srgbClr val="C1121F"/>
            </a:solidFill>
            <a:prstDash val="solid"/>
          </a:ln>
        </p:spPr>
      </p:sp>
      <p:sp>
        <p:nvSpPr>
          <p:cNvPr id="17" name="Text 15"/>
          <p:cNvSpPr/>
          <p:nvPr/>
        </p:nvSpPr>
        <p:spPr>
          <a:xfrm>
            <a:off x="960120" y="6437376"/>
            <a:ext cx="2377440" cy="292608"/>
          </a:xfrm>
          <a:prstGeom prst="rect">
            <a:avLst/>
          </a:prstGeom>
          <a:noFill/>
          <a:ln/>
        </p:spPr>
        <p:txBody>
          <a:bodyPr wrap="square" lIns="0" tIns="0" rIns="0" bIns="0" rtlCol="0" anchor="ctr"/>
          <a:lstStyle/>
          <a:p>
            <a:pPr indent="0" marL="0">
              <a:buNone/>
            </a:pPr>
            <a:r>
              <a:rPr lang="en-US" sz="1300" b="1" spc="500" kern="0" dirty="0">
                <a:solidFill>
                  <a:srgbClr val="C1121F"/>
                </a:solidFill>
                <a:latin typeface="Calibri" pitchFamily="34" charset="0"/>
                <a:ea typeface="Calibri" pitchFamily="34" charset="-122"/>
                <a:cs typeface="Calibri" pitchFamily="34" charset="-120"/>
              </a:rPr>
              <a:t>TANIKLIK</a:t>
            </a:r>
            <a:endParaRPr lang="en-US" sz="1300" dirty="0"/>
          </a:p>
        </p:txBody>
      </p:sp>
      <p:sp>
        <p:nvSpPr>
          <p:cNvPr id="18" name="Text 16"/>
          <p:cNvSpPr/>
          <p:nvPr/>
        </p:nvSpPr>
        <p:spPr>
          <a:xfrm>
            <a:off x="960120" y="6748272"/>
            <a:ext cx="7223760" cy="365760"/>
          </a:xfrm>
          <a:prstGeom prst="rect">
            <a:avLst/>
          </a:prstGeom>
          <a:noFill/>
          <a:ln/>
        </p:spPr>
        <p:txBody>
          <a:bodyPr wrap="square" lIns="0" tIns="0" rIns="0" bIns="0" rtlCol="0" anchor="ctr"/>
          <a:lstStyle/>
          <a:p>
            <a:pPr indent="0" marL="0">
              <a:buNone/>
            </a:pPr>
            <a:r>
              <a:rPr lang="en-US" sz="2100" b="1" dirty="0">
                <a:solidFill>
                  <a:srgbClr val="141626"/>
                </a:solidFill>
                <a:latin typeface="Georgia" pitchFamily="34" charset="0"/>
                <a:ea typeface="Georgia" pitchFamily="34" charset="-122"/>
                <a:cs typeface="Georgia" pitchFamily="34" charset="-120"/>
              </a:rPr>
              <a:t>Yalnız olmadığını görmek</a:t>
            </a:r>
            <a:endParaRPr lang="en-US" sz="2100" dirty="0"/>
          </a:p>
        </p:txBody>
      </p:sp>
      <p:sp>
        <p:nvSpPr>
          <p:cNvPr id="19" name="Text 17"/>
          <p:cNvSpPr/>
          <p:nvPr/>
        </p:nvSpPr>
        <p:spPr>
          <a:xfrm>
            <a:off x="960120" y="7178040"/>
            <a:ext cx="7223760" cy="594360"/>
          </a:xfrm>
          <a:prstGeom prst="rect">
            <a:avLst/>
          </a:prstGeom>
          <a:noFill/>
          <a:ln/>
        </p:spPr>
        <p:txBody>
          <a:bodyPr wrap="square" lIns="0" tIns="0" rIns="0" bIns="0" rtlCol="0" anchor="t"/>
          <a:lstStyle/>
          <a:p>
            <a:pPr indent="0" marL="0">
              <a:lnSpc>
                <a:spcPct val="114000"/>
              </a:lnSpc>
              <a:buNone/>
            </a:pPr>
            <a:r>
              <a:rPr lang="en-US" sz="1550" dirty="0">
                <a:solidFill>
                  <a:srgbClr val="2C2F45"/>
                </a:solidFill>
                <a:latin typeface="Calibri" pitchFamily="34" charset="0"/>
                <a:ea typeface="Calibri" pitchFamily="34" charset="-122"/>
                <a:cs typeface="Calibri" pitchFamily="34" charset="-120"/>
              </a:rPr>
              <a:t>Taziye, kaybı toplumun da kayıt altına aldığını gösteriyor. Görülmeyen yas daha zor taşınıyor.</a:t>
            </a:r>
            <a:endParaRPr lang="en-US" sz="1550" dirty="0"/>
          </a:p>
        </p:txBody>
      </p:sp>
      <p:sp>
        <p:nvSpPr>
          <p:cNvPr id="20" name="Text 18"/>
          <p:cNvSpPr/>
          <p:nvPr/>
        </p:nvSpPr>
        <p:spPr>
          <a:xfrm>
            <a:off x="640080" y="8101584"/>
            <a:ext cx="7863840" cy="292608"/>
          </a:xfrm>
          <a:prstGeom prst="rect">
            <a:avLst/>
          </a:prstGeom>
          <a:noFill/>
          <a:ln/>
        </p:spPr>
        <p:txBody>
          <a:bodyPr wrap="square" lIns="0" tIns="0" rIns="0" bIns="0" rtlCol="0" anchor="ctr"/>
          <a:lstStyle/>
          <a:p>
            <a:pPr algn="l" indent="0" marL="0">
              <a:buNone/>
            </a:pPr>
            <a:r>
              <a:rPr lang="en-US" sz="1050" i="1" dirty="0">
                <a:solidFill>
                  <a:srgbClr val="6B6E7D"/>
                </a:solidFill>
                <a:latin typeface="Calibri" pitchFamily="34" charset="0"/>
                <a:ea typeface="Calibri" pitchFamily="34" charset="-122"/>
                <a:cs typeface="Calibri" pitchFamily="34" charset="-120"/>
              </a:rPr>
              <a:t>Norton &amp; Gino (2014); Burrell &amp; Selman, OMEGA (2020); Gabay &amp; Tarabeih, OMEGA (2022).</a:t>
            </a:r>
            <a:endParaRPr lang="en-US" sz="1050" dirty="0"/>
          </a:p>
        </p:txBody>
      </p:sp>
      <p:sp>
        <p:nvSpPr>
          <p:cNvPr id="21" name="Shape 19"/>
          <p:cNvSpPr/>
          <p:nvPr/>
        </p:nvSpPr>
        <p:spPr>
          <a:xfrm>
            <a:off x="640080" y="8449056"/>
            <a:ext cx="7863840" cy="10973"/>
          </a:xfrm>
          <a:prstGeom prst="rect">
            <a:avLst/>
          </a:prstGeom>
          <a:solidFill>
            <a:srgbClr val="D6D0BF"/>
          </a:solidFill>
          <a:ln w="12700">
            <a:solidFill>
              <a:srgbClr val="D6D0BF"/>
            </a:solidFill>
            <a:prstDash val="solid"/>
          </a:ln>
        </p:spPr>
      </p:sp>
      <p:sp>
        <p:nvSpPr>
          <p:cNvPr id="22" name="Text 20"/>
          <p:cNvSpPr/>
          <p:nvPr/>
        </p:nvSpPr>
        <p:spPr>
          <a:xfrm>
            <a:off x="640080" y="8558784"/>
            <a:ext cx="1463040" cy="274320"/>
          </a:xfrm>
          <a:prstGeom prst="rect">
            <a:avLst/>
          </a:prstGeom>
          <a:noFill/>
          <a:ln/>
        </p:spPr>
        <p:txBody>
          <a:bodyPr wrap="square" lIns="0" tIns="0" rIns="0" bIns="0"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5 / 13</a:t>
            </a:r>
            <a:endParaRPr lang="en-US" sz="1100" dirty="0"/>
          </a:p>
        </p:txBody>
      </p:sp>
      <p:sp>
        <p:nvSpPr>
          <p:cNvPr id="23" name="Text 21"/>
          <p:cNvSpPr/>
          <p:nvPr/>
        </p:nvSpPr>
        <p:spPr>
          <a:xfrm>
            <a:off x="2103120" y="8558784"/>
            <a:ext cx="4937760" cy="274320"/>
          </a:xfrm>
          <a:prstGeom prst="rect">
            <a:avLst/>
          </a:prstGeom>
          <a:noFill/>
          <a:ln/>
        </p:spPr>
        <p:txBody>
          <a:bodyPr wrap="square" lIns="0" tIns="0" rIns="0" bIns="0"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24" name="Text 22"/>
          <p:cNvSpPr/>
          <p:nvPr/>
        </p:nvSpPr>
        <p:spPr>
          <a:xfrm>
            <a:off x="7040880" y="8558784"/>
            <a:ext cx="1463040" cy="274320"/>
          </a:xfrm>
          <a:prstGeom prst="rect">
            <a:avLst/>
          </a:prstGeom>
          <a:noFill/>
          <a:ln/>
        </p:spPr>
        <p:txBody>
          <a:bodyPr wrap="square" lIns="0" tIns="0" rIns="0" bIns="0" rtlCol="0" anchor="ctr"/>
          <a:lstStyle/>
          <a:p>
            <a:pPr algn="r" indent="0" marL="0">
              <a:buNone/>
            </a:pPr>
            <a:r>
              <a:rPr lang="en-US" sz="1100" b="1" dirty="0">
                <a:solidFill>
                  <a:srgbClr val="003566"/>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66928"/>
            <a:ext cx="7863840" cy="310896"/>
          </a:xfrm>
          <a:prstGeom prst="rect">
            <a:avLst/>
          </a:prstGeom>
          <a:noFill/>
          <a:ln/>
        </p:spPr>
        <p:txBody>
          <a:bodyPr wrap="square" lIns="0" tIns="0" rIns="0" bIns="0" rtlCol="0" anchor="ctr"/>
          <a:lstStyle/>
          <a:p>
            <a:pPr indent="0" marL="0">
              <a:buNone/>
            </a:pPr>
            <a:r>
              <a:rPr lang="en-US" sz="1300" b="1" spc="600" kern="0" dirty="0">
                <a:solidFill>
                  <a:srgbClr val="C1121F"/>
                </a:solidFill>
                <a:latin typeface="Calibri" pitchFamily="34" charset="0"/>
                <a:ea typeface="Calibri" pitchFamily="34" charset="-122"/>
                <a:cs typeface="Calibri" pitchFamily="34" charset="-120"/>
              </a:rPr>
              <a:t>DÜRÜST ÇERÇEVE | ÇELİŞEN KANIT</a:t>
            </a:r>
            <a:endParaRPr lang="en-US" sz="1300" dirty="0"/>
          </a:p>
        </p:txBody>
      </p:sp>
      <p:sp>
        <p:nvSpPr>
          <p:cNvPr id="3" name="Text 1"/>
          <p:cNvSpPr/>
          <p:nvPr/>
        </p:nvSpPr>
        <p:spPr>
          <a:xfrm>
            <a:off x="640080" y="1024128"/>
            <a:ext cx="7863840" cy="1645920"/>
          </a:xfrm>
          <a:prstGeom prst="rect">
            <a:avLst/>
          </a:prstGeom>
          <a:noFill/>
          <a:ln/>
        </p:spPr>
        <p:txBody>
          <a:bodyPr wrap="square" lIns="0" tIns="0" rIns="0" bIns="0" rtlCol="0" anchor="t"/>
          <a:lstStyle/>
          <a:p>
            <a:pPr indent="0" marL="0">
              <a:lnSpc>
                <a:spcPct val="104000"/>
              </a:lnSpc>
              <a:buNone/>
            </a:pPr>
            <a:r>
              <a:rPr lang="en-US" sz="4000" b="1" dirty="0">
                <a:solidFill>
                  <a:srgbClr val="141626"/>
                </a:solidFill>
                <a:latin typeface="Georgia" pitchFamily="34" charset="0"/>
                <a:ea typeface="Georgia" pitchFamily="34" charset="-122"/>
                <a:cs typeface="Georgia" pitchFamily="34" charset="-120"/>
              </a:rPr>
              <a:t>Ama saha verisi</a:t>
            </a:r>
            <a:endParaRPr lang="en-US" sz="4000" dirty="0"/>
          </a:p>
          <a:p>
            <a:pPr indent="0" marL="0">
              <a:lnSpc>
                <a:spcPct val="104000"/>
              </a:lnSpc>
              <a:buNone/>
            </a:pPr>
            <a:r>
              <a:rPr lang="en-US" sz="4000" b="1" dirty="0">
                <a:solidFill>
                  <a:srgbClr val="141626"/>
                </a:solidFill>
                <a:latin typeface="Georgia" pitchFamily="34" charset="0"/>
                <a:ea typeface="Georgia" pitchFamily="34" charset="-122"/>
                <a:cs typeface="Georgia" pitchFamily="34" charset="-120"/>
              </a:rPr>
              <a:t>aynı şeyi söylemiyor</a:t>
            </a:r>
            <a:endParaRPr lang="en-US" sz="4000" dirty="0"/>
          </a:p>
        </p:txBody>
      </p:sp>
      <p:sp>
        <p:nvSpPr>
          <p:cNvPr id="4" name="Text 2"/>
          <p:cNvSpPr/>
          <p:nvPr/>
        </p:nvSpPr>
        <p:spPr>
          <a:xfrm>
            <a:off x="640080" y="2788920"/>
            <a:ext cx="7863840" cy="685800"/>
          </a:xfrm>
          <a:prstGeom prst="rect">
            <a:avLst/>
          </a:prstGeom>
          <a:noFill/>
          <a:ln/>
        </p:spPr>
        <p:txBody>
          <a:bodyPr wrap="square" lIns="0" tIns="0" rIns="0" bIns="0" rtlCol="0" anchor="ctr"/>
          <a:lstStyle/>
          <a:p>
            <a:pPr indent="0" marL="0">
              <a:lnSpc>
                <a:spcPct val="106000"/>
              </a:lnSpc>
              <a:buNone/>
            </a:pPr>
            <a:r>
              <a:rPr lang="en-US" sz="2100" i="1" dirty="0">
                <a:solidFill>
                  <a:srgbClr val="2C2F45"/>
                </a:solidFill>
                <a:latin typeface="Georgia" pitchFamily="34" charset="0"/>
                <a:ea typeface="Georgia" pitchFamily="34" charset="-122"/>
                <a:cs typeface="Georgia" pitchFamily="34" charset="-120"/>
              </a:rPr>
              <a:t>Gerçek yaslılarla yapılan çalışmalarda ritüel yapmak, tek başına yas belirtilerini düşürmüyor.</a:t>
            </a:r>
            <a:endParaRPr lang="en-US" sz="2100" dirty="0"/>
          </a:p>
        </p:txBody>
      </p:sp>
      <p:sp>
        <p:nvSpPr>
          <p:cNvPr id="5" name="Shape 3"/>
          <p:cNvSpPr/>
          <p:nvPr/>
        </p:nvSpPr>
        <p:spPr>
          <a:xfrm>
            <a:off x="640080" y="3794760"/>
            <a:ext cx="7863840" cy="1261872"/>
          </a:xfrm>
          <a:prstGeom prst="rect">
            <a:avLst/>
          </a:prstGeom>
          <a:solidFill>
            <a:srgbClr val="FBF1F0"/>
          </a:solidFill>
          <a:ln w="9525">
            <a:solidFill>
              <a:srgbClr val="E5C9C6"/>
            </a:solidFill>
            <a:prstDash val="solid"/>
          </a:ln>
          <a:effectLst>
            <a:outerShdw sx="100000" sy="100000" kx="0" ky="0" algn="bl" rotWithShape="0" blurRad="76200" dist="12700" dir="5400000">
              <a:srgbClr val="B9B0A0">
                <a:alpha val="25000"/>
              </a:srgbClr>
            </a:outerShdw>
          </a:effectLst>
        </p:spPr>
      </p:sp>
      <p:sp>
        <p:nvSpPr>
          <p:cNvPr id="6" name="Shape 4"/>
          <p:cNvSpPr/>
          <p:nvPr/>
        </p:nvSpPr>
        <p:spPr>
          <a:xfrm>
            <a:off x="640080" y="3794760"/>
            <a:ext cx="137160" cy="1261872"/>
          </a:xfrm>
          <a:prstGeom prst="rect">
            <a:avLst/>
          </a:prstGeom>
          <a:solidFill>
            <a:srgbClr val="C1121F"/>
          </a:solidFill>
          <a:ln w="12700">
            <a:solidFill>
              <a:srgbClr val="C1121F"/>
            </a:solidFill>
            <a:prstDash val="solid"/>
          </a:ln>
        </p:spPr>
      </p:sp>
      <p:sp>
        <p:nvSpPr>
          <p:cNvPr id="7" name="Text 5"/>
          <p:cNvSpPr/>
          <p:nvPr/>
        </p:nvSpPr>
        <p:spPr>
          <a:xfrm>
            <a:off x="960120" y="3922776"/>
            <a:ext cx="7223760" cy="365760"/>
          </a:xfrm>
          <a:prstGeom prst="rect">
            <a:avLst/>
          </a:prstGeom>
          <a:noFill/>
          <a:ln/>
        </p:spPr>
        <p:txBody>
          <a:bodyPr wrap="square" lIns="0" tIns="0" rIns="0" bIns="0" rtlCol="0" anchor="ctr"/>
          <a:lstStyle/>
          <a:p>
            <a:pPr indent="0" marL="0">
              <a:buNone/>
            </a:pPr>
            <a:r>
              <a:rPr lang="en-US" sz="1800" b="1" dirty="0">
                <a:solidFill>
                  <a:srgbClr val="C1121F"/>
                </a:solidFill>
                <a:latin typeface="Calibri" pitchFamily="34" charset="0"/>
                <a:ea typeface="Calibri" pitchFamily="34" charset="-122"/>
                <a:cs typeface="Calibri" pitchFamily="34" charset="-120"/>
              </a:rPr>
              <a:t>Hollanda, n=552 ve n=289</a:t>
            </a:r>
            <a:endParaRPr lang="en-US" sz="1800" dirty="0"/>
          </a:p>
        </p:txBody>
      </p:sp>
      <p:sp>
        <p:nvSpPr>
          <p:cNvPr id="8" name="Text 6"/>
          <p:cNvSpPr/>
          <p:nvPr/>
        </p:nvSpPr>
        <p:spPr>
          <a:xfrm>
            <a:off x="960120" y="4343400"/>
            <a:ext cx="7223760" cy="621792"/>
          </a:xfrm>
          <a:prstGeom prst="rect">
            <a:avLst/>
          </a:prstGeom>
          <a:noFill/>
          <a:ln/>
        </p:spPr>
        <p:txBody>
          <a:bodyPr wrap="square" lIns="0" tIns="0" rIns="0" bIns="0" rtlCol="0" anchor="t"/>
          <a:lstStyle/>
          <a:p>
            <a:pPr indent="0" marL="0">
              <a:lnSpc>
                <a:spcPct val="114000"/>
              </a:lnSpc>
              <a:buNone/>
            </a:pPr>
            <a:r>
              <a:rPr lang="en-US" sz="1550" dirty="0">
                <a:solidFill>
                  <a:srgbClr val="2C2F45"/>
                </a:solidFill>
                <a:latin typeface="Calibri" pitchFamily="34" charset="0"/>
                <a:ea typeface="Calibri" pitchFamily="34" charset="-122"/>
                <a:cs typeface="Calibri" pitchFamily="34" charset="-120"/>
              </a:rPr>
              <a:t>Cenaze ve ritüeller yardımcı bulundu. Yine de ritüel kullanımı ile yas belirtileri arasında anlamlı ilişki çıkmadı. Üç yıllık izlem.</a:t>
            </a:r>
            <a:endParaRPr lang="en-US" sz="1550" dirty="0"/>
          </a:p>
        </p:txBody>
      </p:sp>
      <p:sp>
        <p:nvSpPr>
          <p:cNvPr id="9" name="Shape 7"/>
          <p:cNvSpPr/>
          <p:nvPr/>
        </p:nvSpPr>
        <p:spPr>
          <a:xfrm>
            <a:off x="640080" y="5166360"/>
            <a:ext cx="7863840" cy="1261872"/>
          </a:xfrm>
          <a:prstGeom prst="rect">
            <a:avLst/>
          </a:prstGeom>
          <a:solidFill>
            <a:srgbClr val="FBF1F0"/>
          </a:solidFill>
          <a:ln w="9525">
            <a:solidFill>
              <a:srgbClr val="E5C9C6"/>
            </a:solidFill>
            <a:prstDash val="solid"/>
          </a:ln>
          <a:effectLst>
            <a:outerShdw sx="100000" sy="100000" kx="0" ky="0" algn="bl" rotWithShape="0" blurRad="76200" dist="12700" dir="5400000">
              <a:srgbClr val="B9B0A0">
                <a:alpha val="25000"/>
              </a:srgbClr>
            </a:outerShdw>
          </a:effectLst>
        </p:spPr>
      </p:sp>
      <p:sp>
        <p:nvSpPr>
          <p:cNvPr id="10" name="Shape 8"/>
          <p:cNvSpPr/>
          <p:nvPr/>
        </p:nvSpPr>
        <p:spPr>
          <a:xfrm>
            <a:off x="640080" y="5166360"/>
            <a:ext cx="137160" cy="1261872"/>
          </a:xfrm>
          <a:prstGeom prst="rect">
            <a:avLst/>
          </a:prstGeom>
          <a:solidFill>
            <a:srgbClr val="C1121F"/>
          </a:solidFill>
          <a:ln w="12700">
            <a:solidFill>
              <a:srgbClr val="C1121F"/>
            </a:solidFill>
            <a:prstDash val="solid"/>
          </a:ln>
        </p:spPr>
      </p:sp>
      <p:sp>
        <p:nvSpPr>
          <p:cNvPr id="11" name="Text 9"/>
          <p:cNvSpPr/>
          <p:nvPr/>
        </p:nvSpPr>
        <p:spPr>
          <a:xfrm>
            <a:off x="960120" y="5294376"/>
            <a:ext cx="7223760" cy="365760"/>
          </a:xfrm>
          <a:prstGeom prst="rect">
            <a:avLst/>
          </a:prstGeom>
          <a:noFill/>
          <a:ln/>
        </p:spPr>
        <p:txBody>
          <a:bodyPr wrap="square" lIns="0" tIns="0" rIns="0" bIns="0" rtlCol="0" anchor="ctr"/>
          <a:lstStyle/>
          <a:p>
            <a:pPr indent="0" marL="0">
              <a:buNone/>
            </a:pPr>
            <a:r>
              <a:rPr lang="en-US" sz="1800" b="1" dirty="0">
                <a:solidFill>
                  <a:srgbClr val="C1121F"/>
                </a:solidFill>
                <a:latin typeface="Calibri" pitchFamily="34" charset="0"/>
                <a:ea typeface="Calibri" pitchFamily="34" charset="-122"/>
                <a:cs typeface="Calibri" pitchFamily="34" charset="-120"/>
              </a:rPr>
              <a:t>Türkiye, n=114</a:t>
            </a:r>
            <a:endParaRPr lang="en-US" sz="1800" dirty="0"/>
          </a:p>
        </p:txBody>
      </p:sp>
      <p:sp>
        <p:nvSpPr>
          <p:cNvPr id="12" name="Text 10"/>
          <p:cNvSpPr/>
          <p:nvPr/>
        </p:nvSpPr>
        <p:spPr>
          <a:xfrm>
            <a:off x="960120" y="5715000"/>
            <a:ext cx="7223760" cy="621792"/>
          </a:xfrm>
          <a:prstGeom prst="rect">
            <a:avLst/>
          </a:prstGeom>
          <a:noFill/>
          <a:ln/>
        </p:spPr>
        <p:txBody>
          <a:bodyPr wrap="square" lIns="0" tIns="0" rIns="0" bIns="0" rtlCol="0" anchor="t"/>
          <a:lstStyle/>
          <a:p>
            <a:pPr indent="0" marL="0">
              <a:lnSpc>
                <a:spcPct val="114000"/>
              </a:lnSpc>
              <a:buNone/>
            </a:pPr>
            <a:r>
              <a:rPr lang="en-US" sz="1550" dirty="0">
                <a:solidFill>
                  <a:srgbClr val="2C2F45"/>
                </a:solidFill>
                <a:latin typeface="Calibri" pitchFamily="34" charset="0"/>
                <a:ea typeface="Calibri" pitchFamily="34" charset="-122"/>
                <a:cs typeface="Calibri" pitchFamily="34" charset="-120"/>
              </a:rPr>
              <a:t>Pandemide kayıp yaşayanların %81,6'sı sürecin etkilendiğini söyledi. Ritüellerin uygulanması yas tepkilerini değiştirmedi (p&gt;0,05).</a:t>
            </a:r>
            <a:endParaRPr lang="en-US" sz="1550" dirty="0"/>
          </a:p>
        </p:txBody>
      </p:sp>
      <p:sp>
        <p:nvSpPr>
          <p:cNvPr id="13" name="Shape 11"/>
          <p:cNvSpPr/>
          <p:nvPr/>
        </p:nvSpPr>
        <p:spPr>
          <a:xfrm>
            <a:off x="640080" y="6537960"/>
            <a:ext cx="7863840" cy="1261872"/>
          </a:xfrm>
          <a:prstGeom prst="rect">
            <a:avLst/>
          </a:prstGeom>
          <a:solidFill>
            <a:srgbClr val="FBF1F0"/>
          </a:solidFill>
          <a:ln w="9525">
            <a:solidFill>
              <a:srgbClr val="E5C9C6"/>
            </a:solidFill>
            <a:prstDash val="solid"/>
          </a:ln>
          <a:effectLst>
            <a:outerShdw sx="100000" sy="100000" kx="0" ky="0" algn="bl" rotWithShape="0" blurRad="76200" dist="12700" dir="5400000">
              <a:srgbClr val="B9B0A0">
                <a:alpha val="25000"/>
              </a:srgbClr>
            </a:outerShdw>
          </a:effectLst>
        </p:spPr>
      </p:sp>
      <p:sp>
        <p:nvSpPr>
          <p:cNvPr id="14" name="Shape 12"/>
          <p:cNvSpPr/>
          <p:nvPr/>
        </p:nvSpPr>
        <p:spPr>
          <a:xfrm>
            <a:off x="640080" y="6537960"/>
            <a:ext cx="137160" cy="1261872"/>
          </a:xfrm>
          <a:prstGeom prst="rect">
            <a:avLst/>
          </a:prstGeom>
          <a:solidFill>
            <a:srgbClr val="C1121F"/>
          </a:solidFill>
          <a:ln w="12700">
            <a:solidFill>
              <a:srgbClr val="C1121F"/>
            </a:solidFill>
            <a:prstDash val="solid"/>
          </a:ln>
        </p:spPr>
      </p:sp>
      <p:sp>
        <p:nvSpPr>
          <p:cNvPr id="15" name="Text 13"/>
          <p:cNvSpPr/>
          <p:nvPr/>
        </p:nvSpPr>
        <p:spPr>
          <a:xfrm>
            <a:off x="960120" y="6665976"/>
            <a:ext cx="7223760" cy="365760"/>
          </a:xfrm>
          <a:prstGeom prst="rect">
            <a:avLst/>
          </a:prstGeom>
          <a:noFill/>
          <a:ln/>
        </p:spPr>
        <p:txBody>
          <a:bodyPr wrap="square" lIns="0" tIns="0" rIns="0" bIns="0" rtlCol="0" anchor="ctr"/>
          <a:lstStyle/>
          <a:p>
            <a:pPr indent="0" marL="0">
              <a:buNone/>
            </a:pPr>
            <a:r>
              <a:rPr lang="en-US" sz="1800" b="1" dirty="0">
                <a:solidFill>
                  <a:srgbClr val="C1121F"/>
                </a:solidFill>
                <a:latin typeface="Calibri" pitchFamily="34" charset="0"/>
                <a:ea typeface="Calibri" pitchFamily="34" charset="-122"/>
                <a:cs typeface="Calibri" pitchFamily="34" charset="-120"/>
              </a:rPr>
              <a:t>Sistematik derleme, 17 çalışma</a:t>
            </a:r>
            <a:endParaRPr lang="en-US" sz="1800" dirty="0"/>
          </a:p>
        </p:txBody>
      </p:sp>
      <p:sp>
        <p:nvSpPr>
          <p:cNvPr id="16" name="Text 14"/>
          <p:cNvSpPr/>
          <p:nvPr/>
        </p:nvSpPr>
        <p:spPr>
          <a:xfrm>
            <a:off x="960120" y="7086600"/>
            <a:ext cx="7223760" cy="621792"/>
          </a:xfrm>
          <a:prstGeom prst="rect">
            <a:avLst/>
          </a:prstGeom>
          <a:noFill/>
          <a:ln/>
        </p:spPr>
        <p:txBody>
          <a:bodyPr wrap="square" lIns="0" tIns="0" rIns="0" bIns="0" rtlCol="0" anchor="t"/>
          <a:lstStyle/>
          <a:p>
            <a:pPr indent="0" marL="0">
              <a:lnSpc>
                <a:spcPct val="114000"/>
              </a:lnSpc>
              <a:buNone/>
            </a:pPr>
            <a:r>
              <a:rPr lang="en-US" sz="1550" dirty="0">
                <a:solidFill>
                  <a:srgbClr val="2C2F45"/>
                </a:solidFill>
                <a:latin typeface="Calibri" pitchFamily="34" charset="0"/>
                <a:ea typeface="Calibri" pitchFamily="34" charset="-122"/>
                <a:cs typeface="Calibri" pitchFamily="34" charset="-120"/>
              </a:rPr>
              <a:t>Cenazeye katılımın yararını 5 çalışma gösterdi, 6 çalışma gösteremedi. Tablo tek sesli değil.</a:t>
            </a:r>
            <a:endParaRPr lang="en-US" sz="1550" dirty="0"/>
          </a:p>
        </p:txBody>
      </p:sp>
      <p:sp>
        <p:nvSpPr>
          <p:cNvPr id="17" name="Text 15"/>
          <p:cNvSpPr/>
          <p:nvPr/>
        </p:nvSpPr>
        <p:spPr>
          <a:xfrm>
            <a:off x="640080" y="8101584"/>
            <a:ext cx="7863840" cy="292608"/>
          </a:xfrm>
          <a:prstGeom prst="rect">
            <a:avLst/>
          </a:prstGeom>
          <a:noFill/>
          <a:ln/>
        </p:spPr>
        <p:txBody>
          <a:bodyPr wrap="square" lIns="0" tIns="0" rIns="0" bIns="0" rtlCol="0" anchor="ctr"/>
          <a:lstStyle/>
          <a:p>
            <a:pPr algn="l" indent="0" marL="0">
              <a:buNone/>
            </a:pPr>
            <a:r>
              <a:rPr lang="en-US" sz="1050" i="1" dirty="0">
                <a:solidFill>
                  <a:srgbClr val="6B6E7D"/>
                </a:solidFill>
                <a:latin typeface="Calibri" pitchFamily="34" charset="0"/>
                <a:ea typeface="Calibri" pitchFamily="34" charset="-122"/>
                <a:cs typeface="Calibri" pitchFamily="34" charset="-120"/>
              </a:rPr>
              <a:t>Mitima-Verloop et al., Death Studies (2019); Şimşek Arslan &amp; Buldukoğlu, OMEGA (2021); Burrell &amp; Selman, OMEGA (2020).</a:t>
            </a:r>
            <a:endParaRPr lang="en-US" sz="1050" dirty="0"/>
          </a:p>
        </p:txBody>
      </p:sp>
      <p:sp>
        <p:nvSpPr>
          <p:cNvPr id="18" name="Shape 16"/>
          <p:cNvSpPr/>
          <p:nvPr/>
        </p:nvSpPr>
        <p:spPr>
          <a:xfrm>
            <a:off x="640080" y="8449056"/>
            <a:ext cx="7863840" cy="10973"/>
          </a:xfrm>
          <a:prstGeom prst="rect">
            <a:avLst/>
          </a:prstGeom>
          <a:solidFill>
            <a:srgbClr val="D6D0BF"/>
          </a:solidFill>
          <a:ln w="12700">
            <a:solidFill>
              <a:srgbClr val="D6D0BF"/>
            </a:solidFill>
            <a:prstDash val="solid"/>
          </a:ln>
        </p:spPr>
      </p:sp>
      <p:sp>
        <p:nvSpPr>
          <p:cNvPr id="19" name="Text 17"/>
          <p:cNvSpPr/>
          <p:nvPr/>
        </p:nvSpPr>
        <p:spPr>
          <a:xfrm>
            <a:off x="640080" y="8558784"/>
            <a:ext cx="1463040" cy="274320"/>
          </a:xfrm>
          <a:prstGeom prst="rect">
            <a:avLst/>
          </a:prstGeom>
          <a:noFill/>
          <a:ln/>
        </p:spPr>
        <p:txBody>
          <a:bodyPr wrap="square" lIns="0" tIns="0" rIns="0" bIns="0"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6 / 13</a:t>
            </a:r>
            <a:endParaRPr lang="en-US" sz="1100" dirty="0"/>
          </a:p>
        </p:txBody>
      </p:sp>
      <p:sp>
        <p:nvSpPr>
          <p:cNvPr id="20" name="Text 18"/>
          <p:cNvSpPr/>
          <p:nvPr/>
        </p:nvSpPr>
        <p:spPr>
          <a:xfrm>
            <a:off x="2103120" y="8558784"/>
            <a:ext cx="4937760" cy="274320"/>
          </a:xfrm>
          <a:prstGeom prst="rect">
            <a:avLst/>
          </a:prstGeom>
          <a:noFill/>
          <a:ln/>
        </p:spPr>
        <p:txBody>
          <a:bodyPr wrap="square" lIns="0" tIns="0" rIns="0" bIns="0"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21" name="Text 19"/>
          <p:cNvSpPr/>
          <p:nvPr/>
        </p:nvSpPr>
        <p:spPr>
          <a:xfrm>
            <a:off x="7040880" y="8558784"/>
            <a:ext cx="1463040" cy="274320"/>
          </a:xfrm>
          <a:prstGeom prst="rect">
            <a:avLst/>
          </a:prstGeom>
          <a:noFill/>
          <a:ln/>
        </p:spPr>
        <p:txBody>
          <a:bodyPr wrap="square" lIns="0" tIns="0" rIns="0" bIns="0" rtlCol="0" anchor="ctr"/>
          <a:lstStyle/>
          <a:p>
            <a:pPr algn="r" indent="0" marL="0">
              <a:buNone/>
            </a:pPr>
            <a:r>
              <a:rPr lang="en-US" sz="1100" b="1" dirty="0">
                <a:solidFill>
                  <a:srgbClr val="003566"/>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66928"/>
            <a:ext cx="7863840" cy="310896"/>
          </a:xfrm>
          <a:prstGeom prst="rect">
            <a:avLst/>
          </a:prstGeom>
          <a:noFill/>
          <a:ln/>
        </p:spPr>
        <p:txBody>
          <a:bodyPr wrap="square" lIns="0" tIns="0" rIns="0" bIns="0" rtlCol="0" anchor="ctr"/>
          <a:lstStyle/>
          <a:p>
            <a:pPr indent="0" marL="0">
              <a:buNone/>
            </a:pPr>
            <a:r>
              <a:rPr lang="en-US" sz="1300" b="1" spc="600" kern="0" dirty="0">
                <a:solidFill>
                  <a:srgbClr val="6B8F71"/>
                </a:solidFill>
                <a:latin typeface="Calibri" pitchFamily="34" charset="0"/>
                <a:ea typeface="Calibri" pitchFamily="34" charset="-122"/>
                <a:cs typeface="Calibri" pitchFamily="34" charset="-120"/>
              </a:rPr>
              <a:t>SENTEZ | O HALDE NE BELİRLİYOR?</a:t>
            </a:r>
            <a:endParaRPr lang="en-US" sz="1300" dirty="0"/>
          </a:p>
        </p:txBody>
      </p:sp>
      <p:sp>
        <p:nvSpPr>
          <p:cNvPr id="3" name="Text 1"/>
          <p:cNvSpPr/>
          <p:nvPr/>
        </p:nvSpPr>
        <p:spPr>
          <a:xfrm>
            <a:off x="640080" y="1024128"/>
            <a:ext cx="7863840" cy="1691640"/>
          </a:xfrm>
          <a:prstGeom prst="rect">
            <a:avLst/>
          </a:prstGeom>
          <a:noFill/>
          <a:ln/>
        </p:spPr>
        <p:txBody>
          <a:bodyPr wrap="square" lIns="0" tIns="0" rIns="0" bIns="0" rtlCol="0" anchor="t"/>
          <a:lstStyle/>
          <a:p>
            <a:pPr indent="0" marL="0">
              <a:lnSpc>
                <a:spcPct val="104000"/>
              </a:lnSpc>
              <a:buNone/>
            </a:pPr>
            <a:r>
              <a:rPr lang="en-US" sz="3800" b="1" dirty="0">
                <a:solidFill>
                  <a:srgbClr val="141626"/>
                </a:solidFill>
                <a:latin typeface="Georgia" pitchFamily="34" charset="0"/>
                <a:ea typeface="Georgia" pitchFamily="34" charset="-122"/>
                <a:cs typeface="Georgia" pitchFamily="34" charset="-120"/>
              </a:rPr>
              <a:t>Ritüelin biçimi değil,</a:t>
            </a:r>
            <a:endParaRPr lang="en-US" sz="3800" dirty="0"/>
          </a:p>
          <a:p>
            <a:pPr indent="0" marL="0">
              <a:lnSpc>
                <a:spcPct val="104000"/>
              </a:lnSpc>
              <a:buNone/>
            </a:pPr>
            <a:r>
              <a:rPr lang="en-US" sz="3800" b="1" dirty="0">
                <a:solidFill>
                  <a:srgbClr val="141626"/>
                </a:solidFill>
                <a:latin typeface="Georgia" pitchFamily="34" charset="0"/>
                <a:ea typeface="Georgia" pitchFamily="34" charset="-122"/>
                <a:cs typeface="Georgia" pitchFamily="34" charset="-120"/>
              </a:rPr>
              <a:t>üzerindeki söz hakkı</a:t>
            </a:r>
            <a:endParaRPr lang="en-US" sz="3800" dirty="0"/>
          </a:p>
        </p:txBody>
      </p:sp>
      <p:sp>
        <p:nvSpPr>
          <p:cNvPr id="4" name="Text 2"/>
          <p:cNvSpPr/>
          <p:nvPr/>
        </p:nvSpPr>
        <p:spPr>
          <a:xfrm>
            <a:off x="640080" y="2816352"/>
            <a:ext cx="7863840" cy="457200"/>
          </a:xfrm>
          <a:prstGeom prst="rect">
            <a:avLst/>
          </a:prstGeom>
          <a:noFill/>
          <a:ln/>
        </p:spPr>
        <p:txBody>
          <a:bodyPr wrap="square" lIns="0" tIns="0" rIns="0" bIns="0" rtlCol="0" anchor="ctr"/>
          <a:lstStyle/>
          <a:p>
            <a:pPr indent="0" marL="0">
              <a:lnSpc>
                <a:spcPct val="106000"/>
              </a:lnSpc>
              <a:buNone/>
            </a:pPr>
            <a:r>
              <a:rPr lang="en-US" sz="2100" i="1" dirty="0">
                <a:solidFill>
                  <a:srgbClr val="2C2F45"/>
                </a:solidFill>
                <a:latin typeface="Georgia" pitchFamily="34" charset="0"/>
                <a:ea typeface="Georgia" pitchFamily="34" charset="-122"/>
                <a:cs typeface="Georgia" pitchFamily="34" charset="-120"/>
              </a:rPr>
              <a:t>Aynı ritüel, kontrol hissi olana destek; olmayana yük oluyor.</a:t>
            </a:r>
            <a:endParaRPr lang="en-US" sz="2100" dirty="0"/>
          </a:p>
        </p:txBody>
      </p:sp>
      <p:sp>
        <p:nvSpPr>
          <p:cNvPr id="5" name="Shape 3"/>
          <p:cNvSpPr/>
          <p:nvPr/>
        </p:nvSpPr>
        <p:spPr>
          <a:xfrm>
            <a:off x="640080" y="3401568"/>
            <a:ext cx="7863840" cy="1828800"/>
          </a:xfrm>
          <a:prstGeom prst="rect">
            <a:avLst/>
          </a:prstGeom>
          <a:solidFill>
            <a:srgbClr val="EDF1EC"/>
          </a:solidFill>
          <a:ln w="9525">
            <a:solidFill>
              <a:srgbClr val="C9D6C6"/>
            </a:solidFill>
            <a:prstDash val="solid"/>
          </a:ln>
          <a:effectLst>
            <a:outerShdw sx="100000" sy="100000" kx="0" ky="0" algn="bl" rotWithShape="0" blurRad="76200" dist="12700" dir="5400000">
              <a:srgbClr val="B9B0A0">
                <a:alpha val="25000"/>
              </a:srgbClr>
            </a:outerShdw>
          </a:effectLst>
        </p:spPr>
      </p:sp>
      <p:sp>
        <p:nvSpPr>
          <p:cNvPr id="6" name="Shape 4"/>
          <p:cNvSpPr/>
          <p:nvPr/>
        </p:nvSpPr>
        <p:spPr>
          <a:xfrm>
            <a:off x="640080" y="3401568"/>
            <a:ext cx="137160" cy="1828800"/>
          </a:xfrm>
          <a:prstGeom prst="rect">
            <a:avLst/>
          </a:prstGeom>
          <a:solidFill>
            <a:srgbClr val="6B8F71"/>
          </a:solidFill>
          <a:ln w="12700">
            <a:solidFill>
              <a:srgbClr val="6B8F71"/>
            </a:solidFill>
            <a:prstDash val="solid"/>
          </a:ln>
        </p:spPr>
      </p:sp>
      <p:sp>
        <p:nvSpPr>
          <p:cNvPr id="7" name="Text 5"/>
          <p:cNvSpPr/>
          <p:nvPr/>
        </p:nvSpPr>
        <p:spPr>
          <a:xfrm>
            <a:off x="960120" y="3566160"/>
            <a:ext cx="7223760" cy="411480"/>
          </a:xfrm>
          <a:prstGeom prst="rect">
            <a:avLst/>
          </a:prstGeom>
          <a:noFill/>
          <a:ln/>
        </p:spPr>
        <p:txBody>
          <a:bodyPr wrap="square" lIns="0" tIns="0" rIns="0" bIns="0" rtlCol="0" anchor="ctr"/>
          <a:lstStyle/>
          <a:p>
            <a:pPr indent="0" marL="0">
              <a:buNone/>
            </a:pPr>
            <a:r>
              <a:rPr lang="en-US" sz="2300" b="1" dirty="0">
                <a:solidFill>
                  <a:srgbClr val="3D5C43"/>
                </a:solidFill>
                <a:latin typeface="Georgia" pitchFamily="34" charset="0"/>
                <a:ea typeface="Georgia" pitchFamily="34" charset="-122"/>
                <a:cs typeface="Georgia" pitchFamily="34" charset="-120"/>
              </a:rPr>
              <a:t>Türkiye örneği: yalnız bırakmama geleneği</a:t>
            </a:r>
            <a:endParaRPr lang="en-US" sz="2300" dirty="0"/>
          </a:p>
        </p:txBody>
      </p:sp>
      <p:sp>
        <p:nvSpPr>
          <p:cNvPr id="8" name="Text 6"/>
          <p:cNvSpPr/>
          <p:nvPr/>
        </p:nvSpPr>
        <p:spPr>
          <a:xfrm>
            <a:off x="960120" y="4041648"/>
            <a:ext cx="7223760" cy="1097280"/>
          </a:xfrm>
          <a:prstGeom prst="rect">
            <a:avLst/>
          </a:prstGeom>
          <a:noFill/>
          <a:ln/>
        </p:spPr>
        <p:txBody>
          <a:bodyPr wrap="square" lIns="0" tIns="0" rIns="0" bIns="0" rtlCol="0" anchor="ctr"/>
          <a:lstStyle/>
          <a:p>
            <a:pPr indent="0" marL="0">
              <a:lnSpc>
                <a:spcPct val="114000"/>
              </a:lnSpc>
              <a:buNone/>
            </a:pPr>
            <a:r>
              <a:rPr lang="en-US" sz="1650" dirty="0">
                <a:solidFill>
                  <a:srgbClr val="141626"/>
                </a:solidFill>
                <a:latin typeface="Calibri" pitchFamily="34" charset="0"/>
                <a:ea typeface="Calibri" pitchFamily="34" charset="-122"/>
                <a:cs typeface="Calibri" pitchFamily="34" charset="-120"/>
              </a:rPr>
              <a:t>Sekiz yaslı kadınla yapılan görüşmelerde aynı gelenek iki ayrı deneyim üretti. Kendi alanını koruyabilenler için taşıyıcı bir destekti. Süreç üzerinde söz hakkı olmayanlar, özellikle yaşlı ve ekonomik olarak bağımlı olanlar, aynı ritüeli zorlayıcı buldu.</a:t>
            </a:r>
            <a:endParaRPr lang="en-US" sz="1650" dirty="0"/>
          </a:p>
        </p:txBody>
      </p:sp>
      <p:sp>
        <p:nvSpPr>
          <p:cNvPr id="9" name="Shape 7"/>
          <p:cNvSpPr/>
          <p:nvPr/>
        </p:nvSpPr>
        <p:spPr>
          <a:xfrm>
            <a:off x="640080" y="5468112"/>
            <a:ext cx="7863840" cy="768096"/>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10" name="Shape 8"/>
          <p:cNvSpPr/>
          <p:nvPr/>
        </p:nvSpPr>
        <p:spPr>
          <a:xfrm>
            <a:off x="640080" y="5468112"/>
            <a:ext cx="137160" cy="768096"/>
          </a:xfrm>
          <a:prstGeom prst="rect">
            <a:avLst/>
          </a:prstGeom>
          <a:solidFill>
            <a:srgbClr val="003566"/>
          </a:solidFill>
          <a:ln w="12700">
            <a:solidFill>
              <a:srgbClr val="003566"/>
            </a:solidFill>
            <a:prstDash val="solid"/>
          </a:ln>
        </p:spPr>
      </p:sp>
      <p:sp>
        <p:nvSpPr>
          <p:cNvPr id="11" name="Text 9"/>
          <p:cNvSpPr/>
          <p:nvPr/>
        </p:nvSpPr>
        <p:spPr>
          <a:xfrm>
            <a:off x="960120" y="5550408"/>
            <a:ext cx="7223760" cy="603504"/>
          </a:xfrm>
          <a:prstGeom prst="rect">
            <a:avLst/>
          </a:prstGeom>
          <a:noFill/>
          <a:ln/>
        </p:spPr>
        <p:txBody>
          <a:bodyPr wrap="square" lIns="0" tIns="0" rIns="0" bIns="0" rtlCol="0" anchor="ctr"/>
          <a:lstStyle/>
          <a:p>
            <a:pPr indent="0" marL="0">
              <a:lnSpc>
                <a:spcPct val="110000"/>
              </a:lnSpc>
              <a:buNone/>
            </a:pPr>
            <a:r>
              <a:rPr lang="en-US" sz="1650" b="1" dirty="0">
                <a:solidFill>
                  <a:srgbClr val="003566"/>
                </a:solidFill>
                <a:latin typeface="Calibri" pitchFamily="34" charset="0"/>
                <a:ea typeface="Calibri" pitchFamily="34" charset="-122"/>
                <a:cs typeface="Calibri" pitchFamily="34" charset="-120"/>
              </a:rPr>
              <a:t>Şekillendirebilmek  </a:t>
            </a:r>
            <a:pPr indent="0" marL="0">
              <a:lnSpc>
                <a:spcPct val="110000"/>
              </a:lnSpc>
              <a:buNone/>
            </a:pPr>
            <a:r>
              <a:rPr lang="en-US" sz="1550" dirty="0">
                <a:solidFill>
                  <a:srgbClr val="2C2F45"/>
                </a:solidFill>
                <a:latin typeface="Calibri" pitchFamily="34" charset="0"/>
                <a:ea typeface="Calibri" pitchFamily="34" charset="-122"/>
                <a:cs typeface="Calibri" pitchFamily="34" charset="-120"/>
              </a:rPr>
              <a:t>Ritüeli kendine göre kurabilmek, yararın en tutarlı yordayıcısı.</a:t>
            </a:r>
            <a:endParaRPr lang="en-US" sz="1650" dirty="0"/>
          </a:p>
        </p:txBody>
      </p:sp>
      <p:sp>
        <p:nvSpPr>
          <p:cNvPr id="12" name="Shape 10"/>
          <p:cNvSpPr/>
          <p:nvPr/>
        </p:nvSpPr>
        <p:spPr>
          <a:xfrm>
            <a:off x="640080" y="6309360"/>
            <a:ext cx="7863840" cy="768096"/>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13" name="Shape 11"/>
          <p:cNvSpPr/>
          <p:nvPr/>
        </p:nvSpPr>
        <p:spPr>
          <a:xfrm>
            <a:off x="640080" y="6309360"/>
            <a:ext cx="137160" cy="768096"/>
          </a:xfrm>
          <a:prstGeom prst="rect">
            <a:avLst/>
          </a:prstGeom>
          <a:solidFill>
            <a:srgbClr val="003566"/>
          </a:solidFill>
          <a:ln w="12700">
            <a:solidFill>
              <a:srgbClr val="003566"/>
            </a:solidFill>
            <a:prstDash val="solid"/>
          </a:ln>
        </p:spPr>
      </p:sp>
      <p:sp>
        <p:nvSpPr>
          <p:cNvPr id="14" name="Text 12"/>
          <p:cNvSpPr/>
          <p:nvPr/>
        </p:nvSpPr>
        <p:spPr>
          <a:xfrm>
            <a:off x="960120" y="6391656"/>
            <a:ext cx="7223760" cy="603504"/>
          </a:xfrm>
          <a:prstGeom prst="rect">
            <a:avLst/>
          </a:prstGeom>
          <a:noFill/>
          <a:ln/>
        </p:spPr>
        <p:txBody>
          <a:bodyPr wrap="square" lIns="0" tIns="0" rIns="0" bIns="0" rtlCol="0" anchor="ctr"/>
          <a:lstStyle/>
          <a:p>
            <a:pPr indent="0" marL="0">
              <a:lnSpc>
                <a:spcPct val="110000"/>
              </a:lnSpc>
              <a:buNone/>
            </a:pPr>
            <a:r>
              <a:rPr lang="en-US" sz="1650" b="1" dirty="0">
                <a:solidFill>
                  <a:srgbClr val="003566"/>
                </a:solidFill>
                <a:latin typeface="Calibri" pitchFamily="34" charset="0"/>
                <a:ea typeface="Calibri" pitchFamily="34" charset="-122"/>
                <a:cs typeface="Calibri" pitchFamily="34" charset="-120"/>
              </a:rPr>
              <a:t>Rol almak  </a:t>
            </a:r>
            <a:pPr indent="0" marL="0">
              <a:lnSpc>
                <a:spcPct val="110000"/>
              </a:lnSpc>
              <a:buNone/>
            </a:pPr>
            <a:r>
              <a:rPr lang="en-US" sz="1550" dirty="0">
                <a:solidFill>
                  <a:srgbClr val="2C2F45"/>
                </a:solidFill>
                <a:latin typeface="Calibri" pitchFamily="34" charset="0"/>
                <a:ea typeface="Calibri" pitchFamily="34" charset="-122"/>
                <a:cs typeface="Calibri" pitchFamily="34" charset="-120"/>
              </a:rPr>
              <a:t>Cenaze düzenlemesine katılanlarda yabancılaşma ve yalıtım daha düşük.</a:t>
            </a:r>
            <a:endParaRPr lang="en-US" sz="1650" dirty="0"/>
          </a:p>
        </p:txBody>
      </p:sp>
      <p:sp>
        <p:nvSpPr>
          <p:cNvPr id="15" name="Shape 13"/>
          <p:cNvSpPr/>
          <p:nvPr/>
        </p:nvSpPr>
        <p:spPr>
          <a:xfrm>
            <a:off x="640080" y="7150608"/>
            <a:ext cx="7863840" cy="768096"/>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16" name="Shape 14"/>
          <p:cNvSpPr/>
          <p:nvPr/>
        </p:nvSpPr>
        <p:spPr>
          <a:xfrm>
            <a:off x="640080" y="7150608"/>
            <a:ext cx="137160" cy="768096"/>
          </a:xfrm>
          <a:prstGeom prst="rect">
            <a:avLst/>
          </a:prstGeom>
          <a:solidFill>
            <a:srgbClr val="003566"/>
          </a:solidFill>
          <a:ln w="12700">
            <a:solidFill>
              <a:srgbClr val="003566"/>
            </a:solidFill>
            <a:prstDash val="solid"/>
          </a:ln>
        </p:spPr>
      </p:sp>
      <p:sp>
        <p:nvSpPr>
          <p:cNvPr id="17" name="Text 15"/>
          <p:cNvSpPr/>
          <p:nvPr/>
        </p:nvSpPr>
        <p:spPr>
          <a:xfrm>
            <a:off x="960120" y="7232904"/>
            <a:ext cx="7223760" cy="603504"/>
          </a:xfrm>
          <a:prstGeom prst="rect">
            <a:avLst/>
          </a:prstGeom>
          <a:noFill/>
          <a:ln/>
        </p:spPr>
        <p:txBody>
          <a:bodyPr wrap="square" lIns="0" tIns="0" rIns="0" bIns="0" rtlCol="0" anchor="ctr"/>
          <a:lstStyle/>
          <a:p>
            <a:pPr indent="0" marL="0">
              <a:lnSpc>
                <a:spcPct val="110000"/>
              </a:lnSpc>
              <a:buNone/>
            </a:pPr>
            <a:r>
              <a:rPr lang="en-US" sz="1650" b="1" dirty="0">
                <a:solidFill>
                  <a:srgbClr val="003566"/>
                </a:solidFill>
                <a:latin typeface="Calibri" pitchFamily="34" charset="0"/>
                <a:ea typeface="Calibri" pitchFamily="34" charset="-122"/>
                <a:cs typeface="Calibri" pitchFamily="34" charset="-120"/>
              </a:rPr>
              <a:t>Çatışmasız geçmek  </a:t>
            </a:r>
            <a:pPr indent="0" marL="0">
              <a:lnSpc>
                <a:spcPct val="110000"/>
              </a:lnSpc>
              <a:buNone/>
            </a:pPr>
            <a:r>
              <a:rPr lang="en-US" sz="1550" dirty="0">
                <a:solidFill>
                  <a:srgbClr val="2C2F45"/>
                </a:solidFill>
                <a:latin typeface="Calibri" pitchFamily="34" charset="0"/>
                <a:ea typeface="Calibri" pitchFamily="34" charset="-122"/>
                <a:cs typeface="Calibri" pitchFamily="34" charset="-120"/>
              </a:rPr>
              <a:t>Tören sırasındaki aile çatışmaları daha ağır yasla ilişkili.</a:t>
            </a:r>
            <a:endParaRPr lang="en-US" sz="1650" dirty="0"/>
          </a:p>
        </p:txBody>
      </p:sp>
      <p:sp>
        <p:nvSpPr>
          <p:cNvPr id="18" name="Text 16"/>
          <p:cNvSpPr/>
          <p:nvPr/>
        </p:nvSpPr>
        <p:spPr>
          <a:xfrm>
            <a:off x="640080" y="8101584"/>
            <a:ext cx="7863840" cy="292608"/>
          </a:xfrm>
          <a:prstGeom prst="rect">
            <a:avLst/>
          </a:prstGeom>
          <a:noFill/>
          <a:ln/>
        </p:spPr>
        <p:txBody>
          <a:bodyPr wrap="square" lIns="0" tIns="0" rIns="0" bIns="0" rtlCol="0" anchor="ctr"/>
          <a:lstStyle/>
          <a:p>
            <a:pPr algn="l" indent="0" marL="0">
              <a:buNone/>
            </a:pPr>
            <a:r>
              <a:rPr lang="en-US" sz="1050" i="1" dirty="0">
                <a:solidFill>
                  <a:srgbClr val="6B6E7D"/>
                </a:solidFill>
                <a:latin typeface="Calibri" pitchFamily="34" charset="0"/>
                <a:ea typeface="Calibri" pitchFamily="34" charset="-122"/>
                <a:cs typeface="Calibri" pitchFamily="34" charset="-120"/>
              </a:rPr>
              <a:t>Aksöz-Efe et al., Death Studies (2018); Burrell &amp; Selman, OMEGA (2020); Gamino et al. (2000), derleme içinde.</a:t>
            </a:r>
            <a:endParaRPr lang="en-US" sz="1050" dirty="0"/>
          </a:p>
        </p:txBody>
      </p:sp>
      <p:sp>
        <p:nvSpPr>
          <p:cNvPr id="19" name="Shape 17"/>
          <p:cNvSpPr/>
          <p:nvPr/>
        </p:nvSpPr>
        <p:spPr>
          <a:xfrm>
            <a:off x="640080" y="8449056"/>
            <a:ext cx="7863840" cy="10973"/>
          </a:xfrm>
          <a:prstGeom prst="rect">
            <a:avLst/>
          </a:prstGeom>
          <a:solidFill>
            <a:srgbClr val="D6D0BF"/>
          </a:solidFill>
          <a:ln w="12700">
            <a:solidFill>
              <a:srgbClr val="D6D0BF"/>
            </a:solidFill>
            <a:prstDash val="solid"/>
          </a:ln>
        </p:spPr>
      </p:sp>
      <p:sp>
        <p:nvSpPr>
          <p:cNvPr id="20" name="Text 18"/>
          <p:cNvSpPr/>
          <p:nvPr/>
        </p:nvSpPr>
        <p:spPr>
          <a:xfrm>
            <a:off x="640080" y="8558784"/>
            <a:ext cx="1463040" cy="274320"/>
          </a:xfrm>
          <a:prstGeom prst="rect">
            <a:avLst/>
          </a:prstGeom>
          <a:noFill/>
          <a:ln/>
        </p:spPr>
        <p:txBody>
          <a:bodyPr wrap="square" lIns="0" tIns="0" rIns="0" bIns="0"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7 / 13</a:t>
            </a:r>
            <a:endParaRPr lang="en-US" sz="1100" dirty="0"/>
          </a:p>
        </p:txBody>
      </p:sp>
      <p:sp>
        <p:nvSpPr>
          <p:cNvPr id="21" name="Text 19"/>
          <p:cNvSpPr/>
          <p:nvPr/>
        </p:nvSpPr>
        <p:spPr>
          <a:xfrm>
            <a:off x="2103120" y="8558784"/>
            <a:ext cx="4937760" cy="274320"/>
          </a:xfrm>
          <a:prstGeom prst="rect">
            <a:avLst/>
          </a:prstGeom>
          <a:noFill/>
          <a:ln/>
        </p:spPr>
        <p:txBody>
          <a:bodyPr wrap="square" lIns="0" tIns="0" rIns="0" bIns="0"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22" name="Text 20"/>
          <p:cNvSpPr/>
          <p:nvPr/>
        </p:nvSpPr>
        <p:spPr>
          <a:xfrm>
            <a:off x="7040880" y="8558784"/>
            <a:ext cx="1463040" cy="274320"/>
          </a:xfrm>
          <a:prstGeom prst="rect">
            <a:avLst/>
          </a:prstGeom>
          <a:noFill/>
          <a:ln/>
        </p:spPr>
        <p:txBody>
          <a:bodyPr wrap="square" lIns="0" tIns="0" rIns="0" bIns="0" rtlCol="0" anchor="ctr"/>
          <a:lstStyle/>
          <a:p>
            <a:pPr algn="r" indent="0" marL="0">
              <a:buNone/>
            </a:pPr>
            <a:r>
              <a:rPr lang="en-US" sz="1100" b="1" dirty="0">
                <a:solidFill>
                  <a:srgbClr val="003566"/>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66928"/>
            <a:ext cx="7863840" cy="310896"/>
          </a:xfrm>
          <a:prstGeom prst="rect">
            <a:avLst/>
          </a:prstGeom>
          <a:noFill/>
          <a:ln/>
        </p:spPr>
        <p:txBody>
          <a:bodyPr wrap="square" lIns="0" tIns="0" rIns="0" bIns="0" rtlCol="0" anchor="ctr"/>
          <a:lstStyle/>
          <a:p>
            <a:pPr indent="0" marL="0">
              <a:buNone/>
            </a:pPr>
            <a:r>
              <a:rPr lang="en-US" sz="1300" b="1" spc="600" kern="0" dirty="0">
                <a:solidFill>
                  <a:srgbClr val="003566"/>
                </a:solidFill>
                <a:latin typeface="Calibri" pitchFamily="34" charset="0"/>
                <a:ea typeface="Calibri" pitchFamily="34" charset="-122"/>
                <a:cs typeface="Calibri" pitchFamily="34" charset="-120"/>
              </a:rPr>
              <a:t>KAVRAM | SÜREKLİLİK BAĞLARI (CONTINUING BONDS)</a:t>
            </a:r>
            <a:endParaRPr lang="en-US" sz="1300" dirty="0"/>
          </a:p>
        </p:txBody>
      </p:sp>
      <p:sp>
        <p:nvSpPr>
          <p:cNvPr id="3" name="Text 1"/>
          <p:cNvSpPr/>
          <p:nvPr/>
        </p:nvSpPr>
        <p:spPr>
          <a:xfrm>
            <a:off x="640080" y="1024128"/>
            <a:ext cx="7863840" cy="1645920"/>
          </a:xfrm>
          <a:prstGeom prst="rect">
            <a:avLst/>
          </a:prstGeom>
          <a:noFill/>
          <a:ln/>
        </p:spPr>
        <p:txBody>
          <a:bodyPr wrap="square" lIns="0" tIns="0" rIns="0" bIns="0" rtlCol="0" anchor="t"/>
          <a:lstStyle/>
          <a:p>
            <a:pPr indent="0" marL="0">
              <a:lnSpc>
                <a:spcPct val="104000"/>
              </a:lnSpc>
              <a:buNone/>
            </a:pPr>
            <a:r>
              <a:rPr lang="en-US" sz="4000" b="1" dirty="0">
                <a:solidFill>
                  <a:srgbClr val="141626"/>
                </a:solidFill>
                <a:latin typeface="Georgia" pitchFamily="34" charset="0"/>
                <a:ea typeface="Georgia" pitchFamily="34" charset="-122"/>
                <a:cs typeface="Georgia" pitchFamily="34" charset="-120"/>
              </a:rPr>
              <a:t>Mezar ziyareti</a:t>
            </a:r>
            <a:endParaRPr lang="en-US" sz="4000" dirty="0"/>
          </a:p>
          <a:p>
            <a:pPr indent="0" marL="0">
              <a:lnSpc>
                <a:spcPct val="104000"/>
              </a:lnSpc>
              <a:buNone/>
            </a:pPr>
            <a:r>
              <a:rPr lang="en-US" sz="4000" b="1" dirty="0">
                <a:solidFill>
                  <a:srgbClr val="141626"/>
                </a:solidFill>
                <a:latin typeface="Georgia" pitchFamily="34" charset="0"/>
                <a:ea typeface="Georgia" pitchFamily="34" charset="-122"/>
                <a:cs typeface="Georgia" pitchFamily="34" charset="-120"/>
              </a:rPr>
              <a:t>ne işe yarıyorsa o</a:t>
            </a:r>
            <a:endParaRPr lang="en-US" sz="4000" dirty="0"/>
          </a:p>
        </p:txBody>
      </p:sp>
      <p:sp>
        <p:nvSpPr>
          <p:cNvPr id="4" name="Text 2"/>
          <p:cNvSpPr/>
          <p:nvPr/>
        </p:nvSpPr>
        <p:spPr>
          <a:xfrm>
            <a:off x="640080" y="2834640"/>
            <a:ext cx="7863840" cy="502920"/>
          </a:xfrm>
          <a:prstGeom prst="rect">
            <a:avLst/>
          </a:prstGeom>
          <a:noFill/>
          <a:ln/>
        </p:spPr>
        <p:txBody>
          <a:bodyPr wrap="square" lIns="0" tIns="0" rIns="0" bIns="0" rtlCol="0" anchor="ctr"/>
          <a:lstStyle/>
          <a:p>
            <a:pPr indent="0" marL="0">
              <a:lnSpc>
                <a:spcPct val="106000"/>
              </a:lnSpc>
              <a:buNone/>
            </a:pPr>
            <a:r>
              <a:rPr lang="en-US" sz="2100" i="1" dirty="0">
                <a:solidFill>
                  <a:srgbClr val="2C2F45"/>
                </a:solidFill>
                <a:latin typeface="Georgia" pitchFamily="34" charset="0"/>
                <a:ea typeface="Georgia" pitchFamily="34" charset="-122"/>
                <a:cs typeface="Georgia" pitchFamily="34" charset="-120"/>
              </a:rPr>
              <a:t>Bağı sürdürmek tek başına iyi ya da kötü değil. Nasıl sürdürüldüğü fark yaratıyor.</a:t>
            </a:r>
            <a:endParaRPr lang="en-US" sz="2100" dirty="0"/>
          </a:p>
        </p:txBody>
      </p:sp>
      <p:sp>
        <p:nvSpPr>
          <p:cNvPr id="5" name="Shape 3"/>
          <p:cNvSpPr/>
          <p:nvPr/>
        </p:nvSpPr>
        <p:spPr>
          <a:xfrm>
            <a:off x="640080" y="3566160"/>
            <a:ext cx="3749040" cy="2834640"/>
          </a:xfrm>
          <a:prstGeom prst="rect">
            <a:avLst/>
          </a:prstGeom>
          <a:solidFill>
            <a:srgbClr val="EDF1EC"/>
          </a:solidFill>
          <a:ln w="9525">
            <a:solidFill>
              <a:srgbClr val="C9D6C6"/>
            </a:solidFill>
            <a:prstDash val="solid"/>
          </a:ln>
        </p:spPr>
      </p:sp>
      <p:sp>
        <p:nvSpPr>
          <p:cNvPr id="6" name="Shape 4"/>
          <p:cNvSpPr/>
          <p:nvPr/>
        </p:nvSpPr>
        <p:spPr>
          <a:xfrm>
            <a:off x="640080" y="3566160"/>
            <a:ext cx="137160" cy="2834640"/>
          </a:xfrm>
          <a:prstGeom prst="rect">
            <a:avLst/>
          </a:prstGeom>
          <a:solidFill>
            <a:srgbClr val="6B8F71"/>
          </a:solidFill>
          <a:ln w="12700">
            <a:solidFill>
              <a:srgbClr val="6B8F71"/>
            </a:solidFill>
            <a:prstDash val="solid"/>
          </a:ln>
        </p:spPr>
      </p:sp>
      <p:sp>
        <p:nvSpPr>
          <p:cNvPr id="7" name="Text 5"/>
          <p:cNvSpPr/>
          <p:nvPr/>
        </p:nvSpPr>
        <p:spPr>
          <a:xfrm>
            <a:off x="932688" y="3730752"/>
            <a:ext cx="3200400" cy="310896"/>
          </a:xfrm>
          <a:prstGeom prst="rect">
            <a:avLst/>
          </a:prstGeom>
          <a:noFill/>
          <a:ln/>
        </p:spPr>
        <p:txBody>
          <a:bodyPr wrap="square" lIns="0" tIns="0" rIns="0" bIns="0" rtlCol="0" anchor="ctr"/>
          <a:lstStyle/>
          <a:p>
            <a:pPr indent="0" marL="0">
              <a:buNone/>
            </a:pPr>
            <a:r>
              <a:rPr lang="en-US" sz="1300" b="1" spc="400" kern="0" dirty="0">
                <a:solidFill>
                  <a:srgbClr val="3D5C43"/>
                </a:solidFill>
                <a:latin typeface="Calibri" pitchFamily="34" charset="0"/>
                <a:ea typeface="Calibri" pitchFamily="34" charset="-122"/>
                <a:cs typeface="Calibri" pitchFamily="34" charset="-120"/>
              </a:rPr>
              <a:t>İÇSELLEŞTİRİLMİŞ BAĞ</a:t>
            </a:r>
            <a:endParaRPr lang="en-US" sz="1300" dirty="0"/>
          </a:p>
        </p:txBody>
      </p:sp>
      <p:sp>
        <p:nvSpPr>
          <p:cNvPr id="8" name="Text 6"/>
          <p:cNvSpPr/>
          <p:nvPr/>
        </p:nvSpPr>
        <p:spPr>
          <a:xfrm>
            <a:off x="932688" y="4078224"/>
            <a:ext cx="3200400" cy="384048"/>
          </a:xfrm>
          <a:prstGeom prst="rect">
            <a:avLst/>
          </a:prstGeom>
          <a:noFill/>
          <a:ln/>
        </p:spPr>
        <p:txBody>
          <a:bodyPr wrap="square" lIns="0" tIns="0" rIns="0" bIns="0" rtlCol="0" anchor="ctr"/>
          <a:lstStyle/>
          <a:p>
            <a:pPr indent="0" marL="0">
              <a:buNone/>
            </a:pPr>
            <a:r>
              <a:rPr lang="en-US" sz="2100" b="1" dirty="0">
                <a:solidFill>
                  <a:srgbClr val="141626"/>
                </a:solidFill>
                <a:latin typeface="Georgia" pitchFamily="34" charset="0"/>
                <a:ea typeface="Georgia" pitchFamily="34" charset="-122"/>
                <a:cs typeface="Georgia" pitchFamily="34" charset="-120"/>
              </a:rPr>
              <a:t>Onu içeride taşımak</a:t>
            </a:r>
            <a:endParaRPr lang="en-US" sz="2100" dirty="0"/>
          </a:p>
        </p:txBody>
      </p:sp>
      <p:sp>
        <p:nvSpPr>
          <p:cNvPr id="9" name="Text 7"/>
          <p:cNvSpPr/>
          <p:nvPr/>
        </p:nvSpPr>
        <p:spPr>
          <a:xfrm>
            <a:off x="932688" y="4572000"/>
            <a:ext cx="3200400" cy="1691640"/>
          </a:xfrm>
          <a:prstGeom prst="rect">
            <a:avLst/>
          </a:prstGeom>
          <a:noFill/>
          <a:ln/>
        </p:spPr>
        <p:txBody>
          <a:bodyPr wrap="square" lIns="0" tIns="0" rIns="0" bIns="0" rtlCol="0" anchor="ctr"/>
          <a:lstStyle/>
          <a:p>
            <a:pPr indent="0" marL="0">
              <a:lnSpc>
                <a:spcPct val="112000"/>
              </a:lnSpc>
              <a:buNone/>
            </a:pPr>
            <a:r>
              <a:rPr lang="en-US" sz="1550" dirty="0">
                <a:solidFill>
                  <a:srgbClr val="2C2F45"/>
                </a:solidFill>
                <a:latin typeface="Calibri" pitchFamily="34" charset="0"/>
                <a:ea typeface="Calibri" pitchFamily="34" charset="-122"/>
                <a:cs typeface="Calibri" pitchFamily="34" charset="-120"/>
              </a:rPr>
              <a:t>Anılarını hatırlamak, değerlerini sürdürmek, zor bir kararda ne derdi diye düşünmek, ismini bir işte yaşatmak.</a:t>
            </a:r>
            <a:endParaRPr lang="en-US" sz="1550" dirty="0"/>
          </a:p>
          <a:p>
            <a:pPr indent="0" marL="0">
              <a:lnSpc>
                <a:spcPct val="112000"/>
              </a:lnSpc>
              <a:buNone/>
            </a:pPr>
            <a:endParaRPr lang="en-US" sz="1550" dirty="0"/>
          </a:p>
          <a:p>
            <a:pPr indent="0" marL="0">
              <a:lnSpc>
                <a:spcPct val="112000"/>
              </a:lnSpc>
              <a:buNone/>
            </a:pPr>
            <a:r>
              <a:rPr lang="en-US" sz="1550" dirty="0">
                <a:solidFill>
                  <a:srgbClr val="2C2F45"/>
                </a:solidFill>
                <a:latin typeface="Calibri" pitchFamily="34" charset="0"/>
                <a:ea typeface="Calibri" pitchFamily="34" charset="-122"/>
                <a:cs typeface="Calibri" pitchFamily="34" charset="-120"/>
              </a:rPr>
              <a:t>Travma sonrası büyüme ile olumlu ilişkili.</a:t>
            </a:r>
            <a:endParaRPr lang="en-US" sz="1550" dirty="0"/>
          </a:p>
        </p:txBody>
      </p:sp>
      <p:sp>
        <p:nvSpPr>
          <p:cNvPr id="10" name="Shape 8"/>
          <p:cNvSpPr/>
          <p:nvPr/>
        </p:nvSpPr>
        <p:spPr>
          <a:xfrm>
            <a:off x="4754880" y="3566160"/>
            <a:ext cx="3749040" cy="2834640"/>
          </a:xfrm>
          <a:prstGeom prst="rect">
            <a:avLst/>
          </a:prstGeom>
          <a:solidFill>
            <a:srgbClr val="FBF1F0"/>
          </a:solidFill>
          <a:ln w="9525">
            <a:solidFill>
              <a:srgbClr val="E5C9C6"/>
            </a:solidFill>
            <a:prstDash val="solid"/>
          </a:ln>
        </p:spPr>
      </p:sp>
      <p:sp>
        <p:nvSpPr>
          <p:cNvPr id="11" name="Shape 9"/>
          <p:cNvSpPr/>
          <p:nvPr/>
        </p:nvSpPr>
        <p:spPr>
          <a:xfrm>
            <a:off x="4754880" y="3566160"/>
            <a:ext cx="137160" cy="2834640"/>
          </a:xfrm>
          <a:prstGeom prst="rect">
            <a:avLst/>
          </a:prstGeom>
          <a:solidFill>
            <a:srgbClr val="C1121F"/>
          </a:solidFill>
          <a:ln w="12700">
            <a:solidFill>
              <a:srgbClr val="C1121F"/>
            </a:solidFill>
            <a:prstDash val="solid"/>
          </a:ln>
        </p:spPr>
      </p:sp>
      <p:sp>
        <p:nvSpPr>
          <p:cNvPr id="12" name="Text 10"/>
          <p:cNvSpPr/>
          <p:nvPr/>
        </p:nvSpPr>
        <p:spPr>
          <a:xfrm>
            <a:off x="5047488" y="3730752"/>
            <a:ext cx="3200400" cy="310896"/>
          </a:xfrm>
          <a:prstGeom prst="rect">
            <a:avLst/>
          </a:prstGeom>
          <a:noFill/>
          <a:ln/>
        </p:spPr>
        <p:txBody>
          <a:bodyPr wrap="square" lIns="0" tIns="0" rIns="0" bIns="0" rtlCol="0" anchor="ctr"/>
          <a:lstStyle/>
          <a:p>
            <a:pPr indent="0" marL="0">
              <a:buNone/>
            </a:pPr>
            <a:r>
              <a:rPr lang="en-US" sz="1300" b="1" spc="400" kern="0" dirty="0">
                <a:solidFill>
                  <a:srgbClr val="C1121F"/>
                </a:solidFill>
                <a:latin typeface="Calibri" pitchFamily="34" charset="0"/>
                <a:ea typeface="Calibri" pitchFamily="34" charset="-122"/>
                <a:cs typeface="Calibri" pitchFamily="34" charset="-120"/>
              </a:rPr>
              <a:t>DIŞSALLAŞTIRILMIŞ BAĞ</a:t>
            </a:r>
            <a:endParaRPr lang="en-US" sz="1300" dirty="0"/>
          </a:p>
        </p:txBody>
      </p:sp>
      <p:sp>
        <p:nvSpPr>
          <p:cNvPr id="13" name="Text 11"/>
          <p:cNvSpPr/>
          <p:nvPr/>
        </p:nvSpPr>
        <p:spPr>
          <a:xfrm>
            <a:off x="5047488" y="4078224"/>
            <a:ext cx="3200400" cy="384048"/>
          </a:xfrm>
          <a:prstGeom prst="rect">
            <a:avLst/>
          </a:prstGeom>
          <a:noFill/>
          <a:ln/>
        </p:spPr>
        <p:txBody>
          <a:bodyPr wrap="square" lIns="0" tIns="0" rIns="0" bIns="0" rtlCol="0" anchor="ctr"/>
          <a:lstStyle/>
          <a:p>
            <a:pPr indent="0" marL="0">
              <a:buNone/>
            </a:pPr>
            <a:r>
              <a:rPr lang="en-US" sz="2100" b="1" dirty="0">
                <a:solidFill>
                  <a:srgbClr val="141626"/>
                </a:solidFill>
                <a:latin typeface="Georgia" pitchFamily="34" charset="0"/>
                <a:ea typeface="Georgia" pitchFamily="34" charset="-122"/>
                <a:cs typeface="Georgia" pitchFamily="34" charset="-120"/>
              </a:rPr>
              <a:t>Onu dışarıda aramak</a:t>
            </a:r>
            <a:endParaRPr lang="en-US" sz="2100" dirty="0"/>
          </a:p>
        </p:txBody>
      </p:sp>
      <p:sp>
        <p:nvSpPr>
          <p:cNvPr id="14" name="Text 12"/>
          <p:cNvSpPr/>
          <p:nvPr/>
        </p:nvSpPr>
        <p:spPr>
          <a:xfrm>
            <a:off x="5047488" y="4572000"/>
            <a:ext cx="3200400" cy="1691640"/>
          </a:xfrm>
          <a:prstGeom prst="rect">
            <a:avLst/>
          </a:prstGeom>
          <a:noFill/>
          <a:ln/>
        </p:spPr>
        <p:txBody>
          <a:bodyPr wrap="square" lIns="0" tIns="0" rIns="0" bIns="0" rtlCol="0" anchor="ctr"/>
          <a:lstStyle/>
          <a:p>
            <a:pPr indent="0" marL="0">
              <a:lnSpc>
                <a:spcPct val="112000"/>
              </a:lnSpc>
              <a:buNone/>
            </a:pPr>
            <a:r>
              <a:rPr lang="en-US" sz="1550" dirty="0">
                <a:solidFill>
                  <a:srgbClr val="2C2F45"/>
                </a:solidFill>
                <a:latin typeface="Calibri" pitchFamily="34" charset="0"/>
                <a:ea typeface="Calibri" pitchFamily="34" charset="-122"/>
                <a:cs typeface="Calibri" pitchFamily="34" charset="-120"/>
              </a:rPr>
              <a:t>Sesini duymak, odada varlığını hissetmek, eşyalarını dokunulmaz kılmak, hâlâ dönecekmiş gibi yaşamak.</a:t>
            </a:r>
            <a:endParaRPr lang="en-US" sz="1550" dirty="0"/>
          </a:p>
          <a:p>
            <a:pPr indent="0" marL="0">
              <a:lnSpc>
                <a:spcPct val="112000"/>
              </a:lnSpc>
              <a:buNone/>
            </a:pPr>
            <a:endParaRPr lang="en-US" sz="1550" dirty="0"/>
          </a:p>
          <a:p>
            <a:pPr indent="0" marL="0">
              <a:lnSpc>
                <a:spcPct val="112000"/>
              </a:lnSpc>
              <a:buNone/>
            </a:pPr>
            <a:r>
              <a:rPr lang="en-US" sz="1550" dirty="0">
                <a:solidFill>
                  <a:srgbClr val="2C2F45"/>
                </a:solidFill>
                <a:latin typeface="Calibri" pitchFamily="34" charset="0"/>
                <a:ea typeface="Calibri" pitchFamily="34" charset="-122"/>
                <a:cs typeface="Calibri" pitchFamily="34" charset="-120"/>
              </a:rPr>
              <a:t>Daha ağır yas belirtileriyle ilişkili.</a:t>
            </a:r>
            <a:endParaRPr lang="en-US" sz="1550" dirty="0"/>
          </a:p>
        </p:txBody>
      </p:sp>
      <p:sp>
        <p:nvSpPr>
          <p:cNvPr id="15" name="Shape 13"/>
          <p:cNvSpPr/>
          <p:nvPr/>
        </p:nvSpPr>
        <p:spPr>
          <a:xfrm>
            <a:off x="640080" y="6656832"/>
            <a:ext cx="7863840" cy="1133856"/>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16" name="Shape 14"/>
          <p:cNvSpPr/>
          <p:nvPr/>
        </p:nvSpPr>
        <p:spPr>
          <a:xfrm>
            <a:off x="640080" y="6656832"/>
            <a:ext cx="137160" cy="1133856"/>
          </a:xfrm>
          <a:prstGeom prst="rect">
            <a:avLst/>
          </a:prstGeom>
          <a:solidFill>
            <a:srgbClr val="003566"/>
          </a:solidFill>
          <a:ln w="12700">
            <a:solidFill>
              <a:srgbClr val="003566"/>
            </a:solidFill>
            <a:prstDash val="solid"/>
          </a:ln>
        </p:spPr>
      </p:sp>
      <p:sp>
        <p:nvSpPr>
          <p:cNvPr id="17" name="Text 15"/>
          <p:cNvSpPr/>
          <p:nvPr/>
        </p:nvSpPr>
        <p:spPr>
          <a:xfrm>
            <a:off x="960120" y="6821424"/>
            <a:ext cx="7223760" cy="868680"/>
          </a:xfrm>
          <a:prstGeom prst="rect">
            <a:avLst/>
          </a:prstGeom>
          <a:noFill/>
          <a:ln/>
        </p:spPr>
        <p:txBody>
          <a:bodyPr wrap="square" lIns="0" tIns="0" rIns="0" bIns="0" rtlCol="0" anchor="ctr"/>
          <a:lstStyle/>
          <a:p>
            <a:pPr indent="0" marL="0">
              <a:lnSpc>
                <a:spcPct val="112000"/>
              </a:lnSpc>
              <a:buNone/>
            </a:pPr>
            <a:r>
              <a:rPr lang="en-US" sz="1600" dirty="0">
                <a:solidFill>
                  <a:srgbClr val="141626"/>
                </a:solidFill>
                <a:latin typeface="Calibri" pitchFamily="34" charset="0"/>
                <a:ea typeface="Calibri" pitchFamily="34" charset="-122"/>
                <a:cs typeface="Calibri" pitchFamily="34" charset="-120"/>
              </a:rPr>
              <a:t>Bu ilişkiler kesitsel, yani nedensellik kurulamıyor. Yine de klinikte işe yarar bir soru veriyor: mezar ziyareti sizi hayata döndürüyor mu, yoksa oradan ayrılmayı mı imkânsız kılıyor?</a:t>
            </a:r>
            <a:endParaRPr lang="en-US" sz="1600" dirty="0"/>
          </a:p>
        </p:txBody>
      </p:sp>
      <p:sp>
        <p:nvSpPr>
          <p:cNvPr id="18" name="Text 16"/>
          <p:cNvSpPr/>
          <p:nvPr/>
        </p:nvSpPr>
        <p:spPr>
          <a:xfrm>
            <a:off x="640080" y="8101584"/>
            <a:ext cx="7863840" cy="292608"/>
          </a:xfrm>
          <a:prstGeom prst="rect">
            <a:avLst/>
          </a:prstGeom>
          <a:noFill/>
          <a:ln/>
        </p:spPr>
        <p:txBody>
          <a:bodyPr wrap="square" lIns="0" tIns="0" rIns="0" bIns="0" rtlCol="0" anchor="ctr"/>
          <a:lstStyle/>
          <a:p>
            <a:pPr algn="l" indent="0" marL="0">
              <a:buNone/>
            </a:pPr>
            <a:r>
              <a:rPr lang="en-US" sz="1050" i="1" dirty="0">
                <a:solidFill>
                  <a:srgbClr val="6B6E7D"/>
                </a:solidFill>
                <a:latin typeface="Calibri" pitchFamily="34" charset="0"/>
                <a:ea typeface="Calibri" pitchFamily="34" charset="-122"/>
                <a:cs typeface="Calibri" pitchFamily="34" charset="-120"/>
              </a:rPr>
              <a:t>Yu W et al., J Nerv Ment Dis (2016), n=273; Field NP, Death Studies (2006).</a:t>
            </a:r>
            <a:endParaRPr lang="en-US" sz="1050" dirty="0"/>
          </a:p>
        </p:txBody>
      </p:sp>
      <p:sp>
        <p:nvSpPr>
          <p:cNvPr id="19" name="Shape 17"/>
          <p:cNvSpPr/>
          <p:nvPr/>
        </p:nvSpPr>
        <p:spPr>
          <a:xfrm>
            <a:off x="640080" y="8449056"/>
            <a:ext cx="7863840" cy="10973"/>
          </a:xfrm>
          <a:prstGeom prst="rect">
            <a:avLst/>
          </a:prstGeom>
          <a:solidFill>
            <a:srgbClr val="D6D0BF"/>
          </a:solidFill>
          <a:ln w="12700">
            <a:solidFill>
              <a:srgbClr val="D6D0BF"/>
            </a:solidFill>
            <a:prstDash val="solid"/>
          </a:ln>
        </p:spPr>
      </p:sp>
      <p:sp>
        <p:nvSpPr>
          <p:cNvPr id="20" name="Text 18"/>
          <p:cNvSpPr/>
          <p:nvPr/>
        </p:nvSpPr>
        <p:spPr>
          <a:xfrm>
            <a:off x="640080" y="8558784"/>
            <a:ext cx="1463040" cy="274320"/>
          </a:xfrm>
          <a:prstGeom prst="rect">
            <a:avLst/>
          </a:prstGeom>
          <a:noFill/>
          <a:ln/>
        </p:spPr>
        <p:txBody>
          <a:bodyPr wrap="square" lIns="0" tIns="0" rIns="0" bIns="0"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8 / 13</a:t>
            </a:r>
            <a:endParaRPr lang="en-US" sz="1100" dirty="0"/>
          </a:p>
        </p:txBody>
      </p:sp>
      <p:sp>
        <p:nvSpPr>
          <p:cNvPr id="21" name="Text 19"/>
          <p:cNvSpPr/>
          <p:nvPr/>
        </p:nvSpPr>
        <p:spPr>
          <a:xfrm>
            <a:off x="2103120" y="8558784"/>
            <a:ext cx="4937760" cy="274320"/>
          </a:xfrm>
          <a:prstGeom prst="rect">
            <a:avLst/>
          </a:prstGeom>
          <a:noFill/>
          <a:ln/>
        </p:spPr>
        <p:txBody>
          <a:bodyPr wrap="square" lIns="0" tIns="0" rIns="0" bIns="0"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22" name="Text 20"/>
          <p:cNvSpPr/>
          <p:nvPr/>
        </p:nvSpPr>
        <p:spPr>
          <a:xfrm>
            <a:off x="7040880" y="8558784"/>
            <a:ext cx="1463040" cy="274320"/>
          </a:xfrm>
          <a:prstGeom prst="rect">
            <a:avLst/>
          </a:prstGeom>
          <a:noFill/>
          <a:ln/>
        </p:spPr>
        <p:txBody>
          <a:bodyPr wrap="square" lIns="0" tIns="0" rIns="0" bIns="0" rtlCol="0" anchor="ctr"/>
          <a:lstStyle/>
          <a:p>
            <a:pPr algn="r" indent="0" marL="0">
              <a:buNone/>
            </a:pPr>
            <a:r>
              <a:rPr lang="en-US" sz="1100" b="1" dirty="0">
                <a:solidFill>
                  <a:srgbClr val="003566"/>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1E8"/>
        </a:solidFill>
      </p:bgPr>
    </p:bg>
    <p:spTree>
      <p:nvGrpSpPr>
        <p:cNvPr id="1" name=""/>
        <p:cNvGrpSpPr/>
        <p:nvPr/>
      </p:nvGrpSpPr>
      <p:grpSpPr>
        <a:xfrm>
          <a:off x="0" y="0"/>
          <a:ext cx="0" cy="0"/>
          <a:chOff x="0" y="0"/>
          <a:chExt cx="0" cy="0"/>
        </a:xfrm>
      </p:grpSpPr>
      <p:sp>
        <p:nvSpPr>
          <p:cNvPr id="2" name="Text 0"/>
          <p:cNvSpPr/>
          <p:nvPr/>
        </p:nvSpPr>
        <p:spPr>
          <a:xfrm>
            <a:off x="640080" y="566928"/>
            <a:ext cx="7863840" cy="310896"/>
          </a:xfrm>
          <a:prstGeom prst="rect">
            <a:avLst/>
          </a:prstGeom>
          <a:noFill/>
          <a:ln/>
        </p:spPr>
        <p:txBody>
          <a:bodyPr wrap="square" lIns="0" tIns="0" rIns="0" bIns="0" rtlCol="0" anchor="ctr"/>
          <a:lstStyle/>
          <a:p>
            <a:pPr indent="0" marL="0">
              <a:buNone/>
            </a:pPr>
            <a:r>
              <a:rPr lang="en-US" sz="1300" b="1" spc="600" kern="0" dirty="0">
                <a:solidFill>
                  <a:srgbClr val="C1121F"/>
                </a:solidFill>
                <a:latin typeface="Calibri" pitchFamily="34" charset="0"/>
                <a:ea typeface="Calibri" pitchFamily="34" charset="-122"/>
                <a:cs typeface="Calibri" pitchFamily="34" charset="-120"/>
              </a:rPr>
              <a:t>DOĞAL DENEY | RİTÜEL ELİNDEN ALINDIĞINDA</a:t>
            </a:r>
            <a:endParaRPr lang="en-US" sz="1300" dirty="0"/>
          </a:p>
        </p:txBody>
      </p:sp>
      <p:sp>
        <p:nvSpPr>
          <p:cNvPr id="3" name="Text 1"/>
          <p:cNvSpPr/>
          <p:nvPr/>
        </p:nvSpPr>
        <p:spPr>
          <a:xfrm>
            <a:off x="640080" y="1024128"/>
            <a:ext cx="7863840" cy="1600200"/>
          </a:xfrm>
          <a:prstGeom prst="rect">
            <a:avLst/>
          </a:prstGeom>
          <a:noFill/>
          <a:ln/>
        </p:spPr>
        <p:txBody>
          <a:bodyPr wrap="square" lIns="0" tIns="0" rIns="0" bIns="0" rtlCol="0" anchor="t"/>
          <a:lstStyle/>
          <a:p>
            <a:pPr indent="0" marL="0">
              <a:lnSpc>
                <a:spcPct val="104000"/>
              </a:lnSpc>
              <a:buNone/>
            </a:pPr>
            <a:r>
              <a:rPr lang="en-US" sz="4200" b="1" dirty="0">
                <a:solidFill>
                  <a:srgbClr val="141626"/>
                </a:solidFill>
                <a:latin typeface="Georgia" pitchFamily="34" charset="0"/>
                <a:ea typeface="Georgia" pitchFamily="34" charset="-122"/>
                <a:cs typeface="Georgia" pitchFamily="34" charset="-120"/>
              </a:rPr>
              <a:t>Pandemi bize</a:t>
            </a:r>
            <a:endParaRPr lang="en-US" sz="4200" dirty="0"/>
          </a:p>
          <a:p>
            <a:pPr indent="0" marL="0">
              <a:lnSpc>
                <a:spcPct val="104000"/>
              </a:lnSpc>
              <a:buNone/>
            </a:pPr>
            <a:r>
              <a:rPr lang="en-US" sz="4200" b="1" dirty="0">
                <a:solidFill>
                  <a:srgbClr val="141626"/>
                </a:solidFill>
                <a:latin typeface="Georgia" pitchFamily="34" charset="0"/>
                <a:ea typeface="Georgia" pitchFamily="34" charset="-122"/>
                <a:cs typeface="Georgia" pitchFamily="34" charset="-120"/>
              </a:rPr>
              <a:t>ne öğretti?</a:t>
            </a:r>
            <a:endParaRPr lang="en-US" sz="4200" dirty="0"/>
          </a:p>
        </p:txBody>
      </p:sp>
      <p:sp>
        <p:nvSpPr>
          <p:cNvPr id="4" name="Text 2"/>
          <p:cNvSpPr/>
          <p:nvPr/>
        </p:nvSpPr>
        <p:spPr>
          <a:xfrm>
            <a:off x="640080" y="2788920"/>
            <a:ext cx="7863840" cy="502920"/>
          </a:xfrm>
          <a:prstGeom prst="rect">
            <a:avLst/>
          </a:prstGeom>
          <a:noFill/>
          <a:ln/>
        </p:spPr>
        <p:txBody>
          <a:bodyPr wrap="square" lIns="0" tIns="0" rIns="0" bIns="0" rtlCol="0" anchor="ctr"/>
          <a:lstStyle/>
          <a:p>
            <a:pPr indent="0" marL="0">
              <a:lnSpc>
                <a:spcPct val="106000"/>
              </a:lnSpc>
              <a:buNone/>
            </a:pPr>
            <a:r>
              <a:rPr lang="en-US" sz="2100" i="1" dirty="0">
                <a:solidFill>
                  <a:srgbClr val="2C2F45"/>
                </a:solidFill>
                <a:latin typeface="Georgia" pitchFamily="34" charset="0"/>
                <a:ea typeface="Georgia" pitchFamily="34" charset="-122"/>
                <a:cs typeface="Georgia" pitchFamily="34" charset="-120"/>
              </a:rPr>
              <a:t>Cenazeler kısıtlandı, taziye kapandı, veda edilemedi. Sonuçlar beklenenden karmaşık.</a:t>
            </a:r>
            <a:endParaRPr lang="en-US" sz="2100" dirty="0"/>
          </a:p>
        </p:txBody>
      </p:sp>
      <p:sp>
        <p:nvSpPr>
          <p:cNvPr id="5" name="Shape 3"/>
          <p:cNvSpPr/>
          <p:nvPr/>
        </p:nvSpPr>
        <p:spPr>
          <a:xfrm>
            <a:off x="640080" y="3611880"/>
            <a:ext cx="7863840" cy="1325880"/>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6" name="Shape 4"/>
          <p:cNvSpPr/>
          <p:nvPr/>
        </p:nvSpPr>
        <p:spPr>
          <a:xfrm>
            <a:off x="640080" y="3611880"/>
            <a:ext cx="137160" cy="1325880"/>
          </a:xfrm>
          <a:prstGeom prst="rect">
            <a:avLst/>
          </a:prstGeom>
          <a:solidFill>
            <a:srgbClr val="003566"/>
          </a:solidFill>
          <a:ln w="12700">
            <a:solidFill>
              <a:srgbClr val="003566"/>
            </a:solidFill>
            <a:prstDash val="solid"/>
          </a:ln>
        </p:spPr>
      </p:sp>
      <p:sp>
        <p:nvSpPr>
          <p:cNvPr id="7" name="Text 5"/>
          <p:cNvSpPr/>
          <p:nvPr/>
        </p:nvSpPr>
        <p:spPr>
          <a:xfrm>
            <a:off x="960120" y="3749040"/>
            <a:ext cx="7223760" cy="365760"/>
          </a:xfrm>
          <a:prstGeom prst="rect">
            <a:avLst/>
          </a:prstGeom>
          <a:noFill/>
          <a:ln/>
        </p:spPr>
        <p:txBody>
          <a:bodyPr wrap="square" lIns="0" tIns="0" rIns="0" bIns="0" rtlCol="0" anchor="ctr"/>
          <a:lstStyle/>
          <a:p>
            <a:pPr indent="0" marL="0">
              <a:buNone/>
            </a:pPr>
            <a:r>
              <a:rPr lang="en-US" sz="1800" b="1" dirty="0">
                <a:solidFill>
                  <a:srgbClr val="003566"/>
                </a:solidFill>
                <a:latin typeface="Calibri" pitchFamily="34" charset="0"/>
                <a:ea typeface="Calibri" pitchFamily="34" charset="-122"/>
                <a:cs typeface="Calibri" pitchFamily="34" charset="-120"/>
              </a:rPr>
              <a:t>Asıl yordayıcı yalnızlıktı</a:t>
            </a:r>
            <a:endParaRPr lang="en-US" sz="1800" dirty="0"/>
          </a:p>
        </p:txBody>
      </p:sp>
      <p:sp>
        <p:nvSpPr>
          <p:cNvPr id="8" name="Text 6"/>
          <p:cNvSpPr/>
          <p:nvPr/>
        </p:nvSpPr>
        <p:spPr>
          <a:xfrm>
            <a:off x="960120" y="4178808"/>
            <a:ext cx="7223760" cy="658368"/>
          </a:xfrm>
          <a:prstGeom prst="rect">
            <a:avLst/>
          </a:prstGeom>
          <a:noFill/>
          <a:ln/>
        </p:spPr>
        <p:txBody>
          <a:bodyPr wrap="square" lIns="0" tIns="0" rIns="0" bIns="0" rtlCol="0" anchor="t"/>
          <a:lstStyle/>
          <a:p>
            <a:pPr indent="0" marL="0">
              <a:lnSpc>
                <a:spcPct val="114000"/>
              </a:lnSpc>
              <a:buNone/>
            </a:pPr>
            <a:r>
              <a:rPr lang="en-US" sz="1550" dirty="0">
                <a:solidFill>
                  <a:srgbClr val="2C2F45"/>
                </a:solidFill>
                <a:latin typeface="Calibri" pitchFamily="34" charset="0"/>
                <a:ea typeface="Calibri" pitchFamily="34" charset="-122"/>
                <a:cs typeface="Calibri" pitchFamily="34" charset="-120"/>
              </a:rPr>
              <a:t>319 yaslı yetişkinde ritüel yapıp yapmamak değil, yalnızlık akut yas şiddetini yordadı. Aradaki yolu kaçınma davranışları taşıdı.</a:t>
            </a:r>
            <a:endParaRPr lang="en-US" sz="1550" dirty="0"/>
          </a:p>
        </p:txBody>
      </p:sp>
      <p:sp>
        <p:nvSpPr>
          <p:cNvPr id="9" name="Shape 7"/>
          <p:cNvSpPr/>
          <p:nvPr/>
        </p:nvSpPr>
        <p:spPr>
          <a:xfrm>
            <a:off x="640080" y="5056632"/>
            <a:ext cx="7863840" cy="1325880"/>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10" name="Shape 8"/>
          <p:cNvSpPr/>
          <p:nvPr/>
        </p:nvSpPr>
        <p:spPr>
          <a:xfrm>
            <a:off x="640080" y="5056632"/>
            <a:ext cx="137160" cy="1325880"/>
          </a:xfrm>
          <a:prstGeom prst="rect">
            <a:avLst/>
          </a:prstGeom>
          <a:solidFill>
            <a:srgbClr val="C1121F"/>
          </a:solidFill>
          <a:ln w="12700">
            <a:solidFill>
              <a:srgbClr val="C1121F"/>
            </a:solidFill>
            <a:prstDash val="solid"/>
          </a:ln>
        </p:spPr>
      </p:sp>
      <p:sp>
        <p:nvSpPr>
          <p:cNvPr id="11" name="Text 9"/>
          <p:cNvSpPr/>
          <p:nvPr/>
        </p:nvSpPr>
        <p:spPr>
          <a:xfrm>
            <a:off x="960120" y="5193792"/>
            <a:ext cx="7223760" cy="365760"/>
          </a:xfrm>
          <a:prstGeom prst="rect">
            <a:avLst/>
          </a:prstGeom>
          <a:noFill/>
          <a:ln/>
        </p:spPr>
        <p:txBody>
          <a:bodyPr wrap="square" lIns="0" tIns="0" rIns="0" bIns="0" rtlCol="0" anchor="ctr"/>
          <a:lstStyle/>
          <a:p>
            <a:pPr indent="0" marL="0">
              <a:buNone/>
            </a:pPr>
            <a:r>
              <a:rPr lang="en-US" sz="1800" b="1" dirty="0">
                <a:solidFill>
                  <a:srgbClr val="C1121F"/>
                </a:solidFill>
                <a:latin typeface="Calibri" pitchFamily="34" charset="0"/>
                <a:ea typeface="Calibri" pitchFamily="34" charset="-122"/>
                <a:cs typeface="Calibri" pitchFamily="34" charset="-120"/>
              </a:rPr>
              <a:t>Tanınmayan yas</a:t>
            </a:r>
            <a:endParaRPr lang="en-US" sz="1800" dirty="0"/>
          </a:p>
        </p:txBody>
      </p:sp>
      <p:sp>
        <p:nvSpPr>
          <p:cNvPr id="12" name="Text 10"/>
          <p:cNvSpPr/>
          <p:nvPr/>
        </p:nvSpPr>
        <p:spPr>
          <a:xfrm>
            <a:off x="960120" y="5623560"/>
            <a:ext cx="7223760" cy="658368"/>
          </a:xfrm>
          <a:prstGeom prst="rect">
            <a:avLst/>
          </a:prstGeom>
          <a:noFill/>
          <a:ln/>
        </p:spPr>
        <p:txBody>
          <a:bodyPr wrap="square" lIns="0" tIns="0" rIns="0" bIns="0" rtlCol="0" anchor="t"/>
          <a:lstStyle/>
          <a:p>
            <a:pPr indent="0" marL="0">
              <a:lnSpc>
                <a:spcPct val="114000"/>
              </a:lnSpc>
              <a:buNone/>
            </a:pPr>
            <a:r>
              <a:rPr lang="en-US" sz="1550" dirty="0">
                <a:solidFill>
                  <a:srgbClr val="2C2F45"/>
                </a:solidFill>
                <a:latin typeface="Calibri" pitchFamily="34" charset="0"/>
                <a:ea typeface="Calibri" pitchFamily="34" charset="-122"/>
                <a:cs typeface="Calibri" pitchFamily="34" charset="-120"/>
              </a:rPr>
              <a:t>Yıkama, kefenleme ve taziyenin yapılamaması, kaybın toplumca kayıt altına alınmadığı hissini doğurdu.</a:t>
            </a:r>
            <a:endParaRPr lang="en-US" sz="1550" dirty="0"/>
          </a:p>
        </p:txBody>
      </p:sp>
      <p:sp>
        <p:nvSpPr>
          <p:cNvPr id="13" name="Shape 11"/>
          <p:cNvSpPr/>
          <p:nvPr/>
        </p:nvSpPr>
        <p:spPr>
          <a:xfrm>
            <a:off x="640080" y="6501384"/>
            <a:ext cx="7863840" cy="1325880"/>
          </a:xfrm>
          <a:prstGeom prst="rect">
            <a:avLst/>
          </a:prstGeom>
          <a:solidFill>
            <a:srgbClr val="FFFFFF"/>
          </a:solidFill>
          <a:ln w="9525">
            <a:solidFill>
              <a:srgbClr val="D6D0BF"/>
            </a:solidFill>
            <a:prstDash val="solid"/>
          </a:ln>
          <a:effectLst>
            <a:outerShdw sx="100000" sy="100000" kx="0" ky="0" algn="bl" rotWithShape="0" blurRad="76200" dist="12700" dir="5400000">
              <a:srgbClr val="B9B0A0">
                <a:alpha val="25000"/>
              </a:srgbClr>
            </a:outerShdw>
          </a:effectLst>
        </p:spPr>
      </p:sp>
      <p:sp>
        <p:nvSpPr>
          <p:cNvPr id="14" name="Shape 12"/>
          <p:cNvSpPr/>
          <p:nvPr/>
        </p:nvSpPr>
        <p:spPr>
          <a:xfrm>
            <a:off x="640080" y="6501384"/>
            <a:ext cx="137160" cy="1325880"/>
          </a:xfrm>
          <a:prstGeom prst="rect">
            <a:avLst/>
          </a:prstGeom>
          <a:solidFill>
            <a:srgbClr val="6B8F71"/>
          </a:solidFill>
          <a:ln w="12700">
            <a:solidFill>
              <a:srgbClr val="6B8F71"/>
            </a:solidFill>
            <a:prstDash val="solid"/>
          </a:ln>
        </p:spPr>
      </p:sp>
      <p:sp>
        <p:nvSpPr>
          <p:cNvPr id="15" name="Text 13"/>
          <p:cNvSpPr/>
          <p:nvPr/>
        </p:nvSpPr>
        <p:spPr>
          <a:xfrm>
            <a:off x="960120" y="6638544"/>
            <a:ext cx="7223760" cy="365760"/>
          </a:xfrm>
          <a:prstGeom prst="rect">
            <a:avLst/>
          </a:prstGeom>
          <a:noFill/>
          <a:ln/>
        </p:spPr>
        <p:txBody>
          <a:bodyPr wrap="square" lIns="0" tIns="0" rIns="0" bIns="0" rtlCol="0" anchor="ctr"/>
          <a:lstStyle/>
          <a:p>
            <a:pPr indent="0" marL="0">
              <a:buNone/>
            </a:pPr>
            <a:r>
              <a:rPr lang="en-US" sz="1800" b="1" dirty="0">
                <a:solidFill>
                  <a:srgbClr val="6B8F71"/>
                </a:solidFill>
                <a:latin typeface="Calibri" pitchFamily="34" charset="0"/>
                <a:ea typeface="Calibri" pitchFamily="34" charset="-122"/>
                <a:cs typeface="Calibri" pitchFamily="34" charset="-120"/>
              </a:rPr>
              <a:t>Ama insanlar uyarlandı</a:t>
            </a:r>
            <a:endParaRPr lang="en-US" sz="1800" dirty="0"/>
          </a:p>
        </p:txBody>
      </p:sp>
      <p:sp>
        <p:nvSpPr>
          <p:cNvPr id="16" name="Text 14"/>
          <p:cNvSpPr/>
          <p:nvPr/>
        </p:nvSpPr>
        <p:spPr>
          <a:xfrm>
            <a:off x="960120" y="7068312"/>
            <a:ext cx="7223760" cy="658368"/>
          </a:xfrm>
          <a:prstGeom prst="rect">
            <a:avLst/>
          </a:prstGeom>
          <a:noFill/>
          <a:ln/>
        </p:spPr>
        <p:txBody>
          <a:bodyPr wrap="square" lIns="0" tIns="0" rIns="0" bIns="0" rtlCol="0" anchor="t"/>
          <a:lstStyle/>
          <a:p>
            <a:pPr indent="0" marL="0">
              <a:lnSpc>
                <a:spcPct val="114000"/>
              </a:lnSpc>
              <a:buNone/>
            </a:pPr>
            <a:r>
              <a:rPr lang="en-US" sz="1550" dirty="0">
                <a:solidFill>
                  <a:srgbClr val="2C2F45"/>
                </a:solidFill>
                <a:latin typeface="Calibri" pitchFamily="34" charset="0"/>
                <a:ea typeface="Calibri" pitchFamily="34" charset="-122"/>
                <a:cs typeface="Calibri" pitchFamily="34" charset="-120"/>
              </a:rPr>
              <a:t>Kısıtlama döneminde yas tutanların yaklaşık yarısı kendi alternatif ritüellerini kurdu ve bunları yardımcı buldu.</a:t>
            </a:r>
            <a:endParaRPr lang="en-US" sz="1550" dirty="0"/>
          </a:p>
        </p:txBody>
      </p:sp>
      <p:sp>
        <p:nvSpPr>
          <p:cNvPr id="17" name="Text 15"/>
          <p:cNvSpPr/>
          <p:nvPr/>
        </p:nvSpPr>
        <p:spPr>
          <a:xfrm>
            <a:off x="640080" y="8101584"/>
            <a:ext cx="7863840" cy="292608"/>
          </a:xfrm>
          <a:prstGeom prst="rect">
            <a:avLst/>
          </a:prstGeom>
          <a:noFill/>
          <a:ln/>
        </p:spPr>
        <p:txBody>
          <a:bodyPr wrap="square" lIns="0" tIns="0" rIns="0" bIns="0" rtlCol="0" anchor="ctr"/>
          <a:lstStyle/>
          <a:p>
            <a:pPr algn="l" indent="0" marL="0">
              <a:buNone/>
            </a:pPr>
            <a:r>
              <a:rPr lang="en-US" sz="1050" i="1" dirty="0">
                <a:solidFill>
                  <a:srgbClr val="6B6E7D"/>
                </a:solidFill>
                <a:latin typeface="Calibri" pitchFamily="34" charset="0"/>
                <a:ea typeface="Calibri" pitchFamily="34" charset="-122"/>
                <a:cs typeface="Calibri" pitchFamily="34" charset="-120"/>
              </a:rPr>
              <a:t>Zou X et al., Clin Psychol Psychother (2022); Mitima-Verloop et al., Front Psychiatry (2022); Bibi R, SAGE Open (2025).</a:t>
            </a:r>
            <a:endParaRPr lang="en-US" sz="1050" dirty="0"/>
          </a:p>
        </p:txBody>
      </p:sp>
      <p:sp>
        <p:nvSpPr>
          <p:cNvPr id="18" name="Shape 16"/>
          <p:cNvSpPr/>
          <p:nvPr/>
        </p:nvSpPr>
        <p:spPr>
          <a:xfrm>
            <a:off x="640080" y="8449056"/>
            <a:ext cx="7863840" cy="10973"/>
          </a:xfrm>
          <a:prstGeom prst="rect">
            <a:avLst/>
          </a:prstGeom>
          <a:solidFill>
            <a:srgbClr val="D6D0BF"/>
          </a:solidFill>
          <a:ln w="12700">
            <a:solidFill>
              <a:srgbClr val="D6D0BF"/>
            </a:solidFill>
            <a:prstDash val="solid"/>
          </a:ln>
        </p:spPr>
      </p:sp>
      <p:sp>
        <p:nvSpPr>
          <p:cNvPr id="19" name="Text 17"/>
          <p:cNvSpPr/>
          <p:nvPr/>
        </p:nvSpPr>
        <p:spPr>
          <a:xfrm>
            <a:off x="640080" y="8558784"/>
            <a:ext cx="1463040" cy="274320"/>
          </a:xfrm>
          <a:prstGeom prst="rect">
            <a:avLst/>
          </a:prstGeom>
          <a:noFill/>
          <a:ln/>
        </p:spPr>
        <p:txBody>
          <a:bodyPr wrap="square" lIns="0" tIns="0" rIns="0" bIns="0" rtlCol="0" anchor="ctr"/>
          <a:lstStyle/>
          <a:p>
            <a:pPr algn="l" indent="0" marL="0">
              <a:buNone/>
            </a:pPr>
            <a:r>
              <a:rPr lang="en-US" sz="1100" i="1" dirty="0">
                <a:solidFill>
                  <a:srgbClr val="6B6E7D"/>
                </a:solidFill>
                <a:latin typeface="Calibri" pitchFamily="34" charset="0"/>
                <a:ea typeface="Calibri" pitchFamily="34" charset="-122"/>
                <a:cs typeface="Calibri" pitchFamily="34" charset="-120"/>
              </a:rPr>
              <a:t>9 / 13</a:t>
            </a:r>
            <a:endParaRPr lang="en-US" sz="1100" dirty="0"/>
          </a:p>
        </p:txBody>
      </p:sp>
      <p:sp>
        <p:nvSpPr>
          <p:cNvPr id="20" name="Text 18"/>
          <p:cNvSpPr/>
          <p:nvPr/>
        </p:nvSpPr>
        <p:spPr>
          <a:xfrm>
            <a:off x="2103120" y="8558784"/>
            <a:ext cx="4937760" cy="274320"/>
          </a:xfrm>
          <a:prstGeom prst="rect">
            <a:avLst/>
          </a:prstGeom>
          <a:noFill/>
          <a:ln/>
        </p:spPr>
        <p:txBody>
          <a:bodyPr wrap="square" lIns="0" tIns="0" rIns="0" bIns="0" rtlCol="0" anchor="ctr"/>
          <a:lstStyle/>
          <a:p>
            <a:pPr algn="ctr" indent="0" marL="0">
              <a:buNone/>
            </a:pPr>
            <a:r>
              <a:rPr lang="en-US" sz="1100" i="1" dirty="0">
                <a:solidFill>
                  <a:srgbClr val="6B6E7D"/>
                </a:solidFill>
                <a:latin typeface="Calibri" pitchFamily="34" charset="0"/>
                <a:ea typeface="Calibri" pitchFamily="34" charset="-122"/>
                <a:cs typeface="Calibri" pitchFamily="34" charset="-120"/>
              </a:rPr>
              <a:t>Doç. Dr. Alişan Burak Yaşar · Psikiyatri Uzmanı</a:t>
            </a:r>
            <a:endParaRPr lang="en-US" sz="1100" dirty="0"/>
          </a:p>
        </p:txBody>
      </p:sp>
      <p:sp>
        <p:nvSpPr>
          <p:cNvPr id="21" name="Text 19"/>
          <p:cNvSpPr/>
          <p:nvPr/>
        </p:nvSpPr>
        <p:spPr>
          <a:xfrm>
            <a:off x="7040880" y="8558784"/>
            <a:ext cx="1463040" cy="274320"/>
          </a:xfrm>
          <a:prstGeom prst="rect">
            <a:avLst/>
          </a:prstGeom>
          <a:noFill/>
          <a:ln/>
        </p:spPr>
        <p:txBody>
          <a:bodyPr wrap="square" lIns="0" tIns="0" rIns="0" bIns="0" rtlCol="0" anchor="ctr"/>
          <a:lstStyle/>
          <a:p>
            <a:pPr algn="r" indent="0" marL="0">
              <a:buNone/>
            </a:pPr>
            <a:r>
              <a:rPr lang="en-US" sz="1100" b="1" dirty="0">
                <a:solidFill>
                  <a:srgbClr val="003566"/>
                </a:solidFill>
                <a:latin typeface="Calibri" pitchFamily="34" charset="0"/>
                <a:ea typeface="Calibri" pitchFamily="34" charset="-122"/>
                <a:cs typeface="Calibri" pitchFamily="34" charset="-120"/>
              </a:rPr>
              <a:t>alisanburak.com</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2026-08-08T09:19:30Z</dcterms:created>
  <dcterms:modified xsi:type="dcterms:W3CDTF">2026-08-08T09:19:30Z</dcterms:modified>
</cp:coreProperties>
</file>