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9144000"/>
  <p:notesSz cx="9144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B15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77240"/>
            <a:ext cx="7863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POSTPARTUM PSİKOZ · PSİKİYATRİK ACİL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1874520"/>
            <a:ext cx="786384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5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Doğumdan sonraki</a:t>
            </a:r>
            <a:endParaRPr lang="en-US" sz="56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5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ilk iki hafta</a:t>
            </a:r>
            <a:endParaRPr lang="en-US" sz="5600" dirty="0"/>
          </a:p>
        </p:txBody>
      </p:sp>
      <p:sp>
        <p:nvSpPr>
          <p:cNvPr id="4" name="Shape 2"/>
          <p:cNvSpPr/>
          <p:nvPr/>
        </p:nvSpPr>
        <p:spPr>
          <a:xfrm>
            <a:off x="640080" y="4434840"/>
            <a:ext cx="1097280" cy="64008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4846320"/>
            <a:ext cx="71323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2400" i="1" dirty="0">
                <a:solidFill>
                  <a:srgbClr val="F0E2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Postpartum psikoz nadir görülür. Ancak çoğu olguda tablo saatler içinde kurulur ve yatarak tedavi gerektiren bir acildir.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640080" y="6355080"/>
            <a:ext cx="3200400" cy="658368"/>
          </a:xfrm>
          <a:prstGeom prst="rect">
            <a:avLst/>
          </a:prstGeom>
          <a:solidFill>
            <a:srgbClr val="51203F"/>
          </a:solidFill>
          <a:ln w="15875">
            <a:solidFill>
              <a:srgbClr val="D4A01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6355080"/>
            <a:ext cx="3200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Kaydır  →  14 Slayt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0080" y="7452360"/>
            <a:ext cx="7863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i="1" dirty="0">
                <a:solidFill>
                  <a:srgbClr val="C9A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VanderKruik et al., BMC Psychiatry, 2017 · Jairaj et al., J Psychopharmacol, 2023 · Perry et al., Brain Sciences, 2021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40080" y="8540496"/>
            <a:ext cx="7863840" cy="10973"/>
          </a:xfrm>
          <a:prstGeom prst="rect">
            <a:avLst/>
          </a:prstGeom>
          <a:solidFill>
            <a:srgbClr val="6B3155"/>
          </a:solidFill>
          <a:ln w="12700">
            <a:solidFill>
              <a:srgbClr val="6B315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863193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C9A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/ 14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103120" y="8631936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C9A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7040880" y="863193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7863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AYIRICI TANI | ÖNCE BEDENİ DIŞLA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1143000"/>
            <a:ext cx="78638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Her doğum sonrası psikoz</a:t>
            </a:r>
            <a:endParaRPr lang="en-US" sz="340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tablosu psikiyatrik değildir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2697480"/>
            <a:ext cx="1097280" cy="64008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297180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Tanı koymadan önce dışlanması gereken tıbbi nedenler literatürde tek tek sayılıyor.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48640" y="3520440"/>
            <a:ext cx="3886200" cy="1133856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3520440"/>
            <a:ext cx="137160" cy="1133856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32688" y="3666744"/>
            <a:ext cx="3246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Enfeksiyon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32688" y="4014216"/>
            <a:ext cx="3291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Mastit, endometrit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709160" y="3520440"/>
            <a:ext cx="3886200" cy="1133856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709160" y="3520440"/>
            <a:ext cx="137160" cy="1133856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93208" y="3666744"/>
            <a:ext cx="3246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Eklampsi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5093208" y="4014216"/>
            <a:ext cx="3291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Eklampsiye bağlı deliryum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48640" y="4818888"/>
            <a:ext cx="3886200" cy="1133856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4818888"/>
            <a:ext cx="137160" cy="1133856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32688" y="4965192"/>
            <a:ext cx="3246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Metabolik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932688" y="5312664"/>
            <a:ext cx="3291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Elektrolit bozuklukları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709160" y="4818888"/>
            <a:ext cx="3886200" cy="1133856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709160" y="4818888"/>
            <a:ext cx="137160" cy="1133856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093208" y="4965192"/>
            <a:ext cx="3246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Postpartum tiroidit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5093208" y="5312664"/>
            <a:ext cx="3291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İlk atak olguların %19'unda eşzamanlı otoimmün tiroid işlev bozukluğu bildirilmiş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548640" y="6117336"/>
            <a:ext cx="3886200" cy="1133856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48640" y="6117336"/>
            <a:ext cx="137160" cy="1133856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32688" y="6263640"/>
            <a:ext cx="3246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Sheehan sendromu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932688" y="6611112"/>
            <a:ext cx="3291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Doğum sonrası kanamaya bağlı hipopituitarizm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4709160" y="6117336"/>
            <a:ext cx="3886200" cy="1133856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709160" y="6117336"/>
            <a:ext cx="137160" cy="1133856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093208" y="6263640"/>
            <a:ext cx="3246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İmmünolojik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5093208" y="6611112"/>
            <a:ext cx="3291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Anti-NMDA reseptör ensefaliti gibi tablolar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548640" y="7498080"/>
            <a:ext cx="8046720" cy="502920"/>
          </a:xfrm>
          <a:prstGeom prst="rect">
            <a:avLst/>
          </a:prstGeom>
          <a:solidFill>
            <a:srgbClr val="FBF3DF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77240" y="7498080"/>
            <a:ext cx="7589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A6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Erken dönemdeki dalgalı konfüzyon, deliryumla karışabilir.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640080" y="822960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Jairaj et al., J Psychopharmacol, 2023 · Bergink et al., 2011 (aktaran Jairaj 2023) · Perry et al., 2021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640080" y="8540496"/>
            <a:ext cx="786384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40080" y="863193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14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2103120" y="8631936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7040880" y="863193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7863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TEDAVİ | ASIL MESAJ BU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1143000"/>
            <a:ext cx="78638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4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Tanı konulduğunda</a:t>
            </a:r>
            <a:endParaRPr lang="en-US" sz="400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4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sonuç iyi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640080" y="2788920"/>
            <a:ext cx="1097280" cy="64008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3200400"/>
            <a:ext cx="7863840" cy="155448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3200400"/>
            <a:ext cx="137160" cy="155448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24128" y="3383280"/>
            <a:ext cx="2926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800" b="1" dirty="0">
                <a:solidFill>
                  <a:srgbClr val="D4A0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%98,4</a:t>
            </a:r>
            <a:endParaRPr lang="en-US" sz="5800" dirty="0"/>
          </a:p>
        </p:txBody>
      </p:sp>
      <p:sp>
        <p:nvSpPr>
          <p:cNvPr id="8" name="Text 6"/>
          <p:cNvSpPr/>
          <p:nvPr/>
        </p:nvSpPr>
        <p:spPr>
          <a:xfrm>
            <a:off x="3977640" y="3401568"/>
            <a:ext cx="4206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Yapılandırılmış dört basamaklı algoritmada, ilk atak postpartum psikozlu 64 kadının bu oranı ilk üç basamakta tam yanıt verdi. Hiçbirine EKT gerekmedi.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40080" y="4919472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Basamaklar: benzodiazepin  →  antipsikotik  →  lityum  →  EKT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40080" y="5349240"/>
            <a:ext cx="7863840" cy="841248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40080" y="5349240"/>
            <a:ext cx="137160" cy="841248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60120" y="5349240"/>
            <a:ext cx="13716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%79,7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2468880" y="5440680"/>
            <a:ext cx="5852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Doğum sonrası 9. ayda sürmekte olan remisyon oranı.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40080" y="6281928"/>
            <a:ext cx="7863840" cy="841248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40080" y="6281928"/>
            <a:ext cx="137160" cy="841248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60120" y="6281928"/>
            <a:ext cx="13716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Lityum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2468880" y="6373368"/>
            <a:ext cx="5852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İdamede lityum kullananlarda nüks, tek başına antipsikotik kullananlara göre anlamlı olarak daha düşük bulundu.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640080" y="7214616"/>
            <a:ext cx="7863840" cy="841248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40080" y="7214616"/>
            <a:ext cx="137160" cy="841248"/>
          </a:xfrm>
          <a:prstGeom prst="rect">
            <a:avLst/>
          </a:prstGeom>
          <a:solidFill>
            <a:srgbClr val="2C2F45"/>
          </a:solidFill>
          <a:ln w="12700">
            <a:solidFill>
              <a:srgbClr val="2C2F4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60120" y="7214616"/>
            <a:ext cx="13716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%88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2468880" y="7306056"/>
            <a:ext cx="5852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Başka bir çalışmada kadınların 9. ayda hastalık öncesi işlevsellik düzeyine dönme oranı.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640080" y="822960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Bergink et al., Am J Psychiatry, 2015 (Scite: 122 atıf · 5 destekleyen · 2 çelişen) · Burgerhout et al., 2017 (aktaran Jairaj 2023)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8540496"/>
            <a:ext cx="786384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40080" y="863193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14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2103120" y="8631936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7040880" y="863193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7863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DÜRÜST ÇERÇEVE | KANITIN SINIRLARI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1143000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Bunları da söylemek gerekiyor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2212848"/>
            <a:ext cx="1097280" cy="64008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606040"/>
            <a:ext cx="7863840" cy="128016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2606040"/>
            <a:ext cx="137160" cy="1280160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24128" y="2807208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Tanı sistemlerinde ayrı bir yeri yok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1024128" y="3246120"/>
            <a:ext cx="717804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Postpartum psikoz, tanı kılavuzlarında ayrı bir tanı olarak tanımlanmıyor. Bu durumun araştırmayı ve bakım standartlarını sınırladığı belirtiliyor.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40080" y="3977640"/>
            <a:ext cx="7863840" cy="128016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40080" y="3977640"/>
            <a:ext cx="137160" cy="1280160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24128" y="4178808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Uyku yoksunluğu tartışmalı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1024128" y="4617720"/>
            <a:ext cx="717804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Geriye dönük veriler uyku kaybını risk etkeni olarak gösteriyor. Ancak yüksek riskli kadınlarla yapılan ileriye dönük bir çalışmada perinatal uyku örüntüleri sağlıklı gebelerden farklı bulunmadı.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40080" y="5349240"/>
            <a:ext cx="7863840" cy="128016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0080" y="5349240"/>
            <a:ext cx="137160" cy="128016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24128" y="5550408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Sıklık rakamları havuzlanamadı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1024128" y="5989320"/>
            <a:ext cx="717804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Sistematik derlemede tanım ve ölçüm yöntemleri çalışmalar arasında çok farklı olduğu için tek bir küresel tahmin hesaplanamadı.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640080" y="6720840"/>
            <a:ext cx="7863840" cy="128016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40080" y="6720840"/>
            <a:ext cx="137160" cy="1280160"/>
          </a:xfrm>
          <a:prstGeom prst="rect">
            <a:avLst/>
          </a:prstGeom>
          <a:solidFill>
            <a:srgbClr val="2C2F45"/>
          </a:solidFill>
          <a:ln w="12700">
            <a:solidFill>
              <a:srgbClr val="2C2F4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024128" y="6922008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Psikososyal stres ile ilişki gösterilemedi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1024128" y="7360920"/>
            <a:ext cx="717804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Gebelik öncesindeki ve sırasındaki ağır yaşam olaylarıyla, yakın kaybı dahil, tutarlı bir ilişki bulunamadı.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640080" y="822960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Yang et al., Arch Womens Ment Health, 2023 · Perry et al., 2021 · VanderKruik et al., BMC Psychiatry, 2017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40080" y="8540496"/>
            <a:ext cx="786384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0080" y="863193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14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2103120" y="8631936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7040880" y="863193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7863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YOL HARİTASI | 5 ADIM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Yakınları ve klinisyenler için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1883664"/>
            <a:ext cx="1097280" cy="64008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212848"/>
            <a:ext cx="7863840" cy="109728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2212848"/>
            <a:ext cx="137160" cy="109728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2212848"/>
            <a:ext cx="685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D4A0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1783080" y="2359152"/>
            <a:ext cx="6492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41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İlk iki haftayı işaretleyin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1783080" y="2715768"/>
            <a:ext cx="6492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Bebek uyurken bile uyuyamama, huzursuzluk ve hızlı duygudurum değişimi bu pencerede ciddiye alınır.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40080" y="3410712"/>
            <a:ext cx="7863840" cy="109728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40080" y="3410712"/>
            <a:ext cx="137160" cy="109728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3410712"/>
            <a:ext cx="685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D4A0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1783080" y="3557016"/>
            <a:ext cx="6492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41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Sadece anneye değil, yanındakine de sorun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1783080" y="3913632"/>
            <a:ext cx="6492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Belirtiler saklanabildiği ve dalgalandığı için tanı büyük ölçüde yakınlardan alınan bilgiye dayanıyor.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640080" y="4608576"/>
            <a:ext cx="7863840" cy="109728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0080" y="4608576"/>
            <a:ext cx="137160" cy="109728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14400" y="4608576"/>
            <a:ext cx="685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D4A0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3400" dirty="0"/>
          </a:p>
        </p:txBody>
      </p:sp>
      <p:sp>
        <p:nvSpPr>
          <p:cNvPr id="18" name="Text 16"/>
          <p:cNvSpPr/>
          <p:nvPr/>
        </p:nvSpPr>
        <p:spPr>
          <a:xfrm>
            <a:off x="1783080" y="4754880"/>
            <a:ext cx="6492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41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Gebelikte risk öyküsünü sorun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1783080" y="5111496"/>
            <a:ext cx="6492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Kişisel ya da ailesel bipolar bozukluk ve önceki postpartum psikoz öyküsü doğum öncesinde taranmalı.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640080" y="5806440"/>
            <a:ext cx="7863840" cy="109728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40080" y="5806440"/>
            <a:ext cx="137160" cy="109728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14400" y="5806440"/>
            <a:ext cx="685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D4A0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3400" dirty="0"/>
          </a:p>
        </p:txBody>
      </p:sp>
      <p:sp>
        <p:nvSpPr>
          <p:cNvPr id="23" name="Text 21"/>
          <p:cNvSpPr/>
          <p:nvPr/>
        </p:nvSpPr>
        <p:spPr>
          <a:xfrm>
            <a:off x="1783080" y="5952744"/>
            <a:ext cx="6492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41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Şüphe varsa aynı gün psikiyatriye yönlendirin</a:t>
            </a:r>
            <a:endParaRPr lang="en-US" sz="1550" dirty="0"/>
          </a:p>
        </p:txBody>
      </p:sp>
      <p:sp>
        <p:nvSpPr>
          <p:cNvPr id="24" name="Text 22"/>
          <p:cNvSpPr/>
          <p:nvPr/>
        </p:nvSpPr>
        <p:spPr>
          <a:xfrm>
            <a:off x="1783080" y="6309360"/>
            <a:ext cx="6492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tablo yatarak tedavi gerektiren bir acil olarak tanımlanıyor. Önce tıbbi nedenler dışlanır.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640080" y="7004304"/>
            <a:ext cx="7863840" cy="109728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40080" y="7004304"/>
            <a:ext cx="137160" cy="109728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14400" y="7004304"/>
            <a:ext cx="685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D4A0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3400" dirty="0"/>
          </a:p>
        </p:txBody>
      </p:sp>
      <p:sp>
        <p:nvSpPr>
          <p:cNvPr id="28" name="Text 26"/>
          <p:cNvSpPr/>
          <p:nvPr/>
        </p:nvSpPr>
        <p:spPr>
          <a:xfrm>
            <a:off x="1783080" y="7150608"/>
            <a:ext cx="6492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141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Öykü varsa gebelik öncesi planlama yapın</a:t>
            </a:r>
            <a:endParaRPr lang="en-US" sz="1550" dirty="0"/>
          </a:p>
        </p:txBody>
      </p:sp>
      <p:sp>
        <p:nvSpPr>
          <p:cNvPr id="29" name="Text 27"/>
          <p:cNvSpPr/>
          <p:nvPr/>
        </p:nvSpPr>
        <p:spPr>
          <a:xfrm>
            <a:off x="1783080" y="7507224"/>
            <a:ext cx="6492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Bipolar bozukluk ya da postpartum psikoz öyküsü olan kadınlara gebelik öncesi danışmanlık öneriliyor.</a:t>
            </a:r>
            <a:endParaRPr lang="en-US" sz="1350" dirty="0"/>
          </a:p>
        </p:txBody>
      </p:sp>
      <p:sp>
        <p:nvSpPr>
          <p:cNvPr id="30" name="Text 28"/>
          <p:cNvSpPr/>
          <p:nvPr/>
        </p:nvSpPr>
        <p:spPr>
          <a:xfrm>
            <a:off x="640080" y="822960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 Florio et al., TOG, 2013 · Jairaj et al., J Psychopharmacol, 2023 · Wesseloo et al., Am J Psychiatry, 2016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640080" y="8540496"/>
            <a:ext cx="786384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40080" y="863193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14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2103120" y="8631936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7040880" y="863193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3B15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77240"/>
            <a:ext cx="7863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KAPANIŞ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1600200"/>
            <a:ext cx="786384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6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Postpartum psikoz nadirdir.</a:t>
            </a:r>
            <a:endParaRPr lang="en-US" sz="4000" dirty="0"/>
          </a:p>
          <a:p>
            <a:pPr indent="0" marL="0">
              <a:lnSpc>
                <a:spcPct val="116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Gecikme nadir değildir.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640080" y="4041648"/>
            <a:ext cx="1097280" cy="64008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4462272"/>
            <a:ext cx="7315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2200" i="1" dirty="0">
                <a:solidFill>
                  <a:srgbClr val="F0E2E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Erken tanı ve hızlı tedavi, bu tabloda sonucu belirleyen en güçlü etken olarak tanımlanıyor.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640080" y="5486400"/>
            <a:ext cx="7863840" cy="960120"/>
          </a:xfrm>
          <a:prstGeom prst="rect">
            <a:avLst/>
          </a:prstGeom>
          <a:solidFill>
            <a:srgbClr val="5C1420"/>
          </a:solidFill>
          <a:ln w="15875">
            <a:solidFill>
              <a:srgbClr val="C1121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5486400"/>
            <a:ext cx="73152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50" b="1" dirty="0">
                <a:solidFill>
                  <a:srgbClr val="FFE3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Kendine ya da bebeğine zarar verme düşüncesi varsa, beklemeden en yakın acil servise başvurun ya da 112'yi arayın.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640080" y="6675120"/>
            <a:ext cx="7863840" cy="777240"/>
          </a:xfrm>
          <a:prstGeom prst="rect">
            <a:avLst/>
          </a:prstGeom>
          <a:solidFill>
            <a:srgbClr val="51203F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6675120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Kaynakların tamamı ve makale özetleri:  alisanburak.com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0080" y="768096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9A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#PostpartumPsikoz #LohusalıkDönemi #PerinatalRuhSağlığı #BipolarBozukluk #Psikiyatri #MaternalMentalHealth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40080" y="8540496"/>
            <a:ext cx="7863840" cy="10973"/>
          </a:xfrm>
          <a:prstGeom prst="rect">
            <a:avLst/>
          </a:prstGeom>
          <a:solidFill>
            <a:srgbClr val="6B3155"/>
          </a:solidFill>
          <a:ln w="12700">
            <a:solidFill>
              <a:srgbClr val="6B315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863193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C9A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14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2103120" y="8631936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C9A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7040880" y="863193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7863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TABLO | NE KADAR SIK GÖRÜLÜR?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1143000"/>
            <a:ext cx="78638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42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Her 1000 doğumda</a:t>
            </a:r>
            <a:endParaRPr lang="en-US" sz="420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42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ile 2 kadın.</a:t>
            </a:r>
            <a:endParaRPr lang="en-US" sz="4200" dirty="0"/>
          </a:p>
        </p:txBody>
      </p:sp>
      <p:sp>
        <p:nvSpPr>
          <p:cNvPr id="4" name="Shape 2"/>
          <p:cNvSpPr/>
          <p:nvPr/>
        </p:nvSpPr>
        <p:spPr>
          <a:xfrm>
            <a:off x="640080" y="2999232"/>
            <a:ext cx="1097280" cy="64008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3429000"/>
            <a:ext cx="7863840" cy="169164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3429000"/>
            <a:ext cx="137160" cy="1691640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24128" y="3584448"/>
            <a:ext cx="4114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035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0,89 – 2,6</a:t>
            </a:r>
            <a:endParaRPr lang="en-US" sz="4400" dirty="0"/>
          </a:p>
        </p:txBody>
      </p:sp>
      <p:sp>
        <p:nvSpPr>
          <p:cNvPr id="8" name="Text 6"/>
          <p:cNvSpPr/>
          <p:nvPr/>
        </p:nvSpPr>
        <p:spPr>
          <a:xfrm>
            <a:off x="5257800" y="3584448"/>
            <a:ext cx="2926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1000 doğumda</a:t>
            </a:r>
            <a:endParaRPr lang="en-US" sz="15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insidans aralığı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024128" y="4434840"/>
            <a:ext cx="7086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Altı popülasyon temelli çalışmayı kapsayan sistematik derleme. Düşük ve orta gelirli ülkelerde bildirilen aralık 1,1 ile 3,2 arasında, yani benzer.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40080" y="5440680"/>
            <a:ext cx="7863840" cy="123444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40080" y="5440680"/>
            <a:ext cx="137160" cy="1234440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24128" y="5641848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Belirleyici olan sıklık değil, hız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024128" y="6080760"/>
            <a:ext cx="717804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5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Olguların çoğunda başlangıç doğum sonrası 3. ile 10. gün arasındadır ve tablo saatler içinde yerleşir.</a:t>
            </a:r>
            <a:endParaRPr lang="en-US" sz="1550" dirty="0"/>
          </a:p>
        </p:txBody>
      </p:sp>
      <p:sp>
        <p:nvSpPr>
          <p:cNvPr id="14" name="Shape 12"/>
          <p:cNvSpPr/>
          <p:nvPr/>
        </p:nvSpPr>
        <p:spPr>
          <a:xfrm>
            <a:off x="640080" y="6812280"/>
            <a:ext cx="7863840" cy="123444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40080" y="6812280"/>
            <a:ext cx="137160" cy="123444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24128" y="7013448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Tanınabilir bir pencere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1024128" y="7452360"/>
            <a:ext cx="717804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5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Ruhsal hastalıklar içinde, kişinin ne zaman yüksek riske gireceğinin önceden bilinebildiği ender durumlardan biridir.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640080" y="822960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VanderKruik et al., BMC Psychiatry, 2017 (Scite: 166 atıf) · Kalra et al., 2022 · Perry et al., Brain Sciences, 2021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40080" y="8540496"/>
            <a:ext cx="786384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0080" y="863193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14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2103120" y="8631936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7040880" y="863193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7863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KAVRAM | POSTPARTUM PSİKOZ NEDİR?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1143000"/>
            <a:ext cx="78638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Duygudurum ve gerçeklik</a:t>
            </a:r>
            <a:endParaRPr lang="en-US" sz="340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34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değerlendirmesi birlikte bozulur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2697480"/>
            <a:ext cx="1097280" cy="64008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3063240"/>
            <a:ext cx="7863840" cy="1572768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3063240"/>
            <a:ext cx="137160" cy="1572768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24128" y="3264408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Ani başlangıç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024128" y="3703320"/>
            <a:ext cx="717804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5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Başlangıç genellikle hızlıdır. Olguların çoğunda belirtiler doğum sonrası 3. ile 10. gün arasında ortaya çıkar.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40080" y="4764024"/>
            <a:ext cx="7863840" cy="1572768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40080" y="4764024"/>
            <a:ext cx="137160" cy="1572768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24128" y="4965192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Karma ve değişken tablo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1024128" y="5404104"/>
            <a:ext cx="717804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5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Mani, karma duygudurum, çökkünlük, aşırı şaşkınlık ve hezeyanlar aynı tabloda bulunabilir. Psikotik belirtiler olguların %70'inden fazlasında bildiriliyor.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640080" y="6464808"/>
            <a:ext cx="7863840" cy="1572768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0080" y="6464808"/>
            <a:ext cx="137160" cy="1572768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24128" y="6665976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Dalgalanan seyir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1024128" y="7104888"/>
            <a:ext cx="717804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5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Belirtiler saat içinde değişir ve arada kısa, belirtisiz açık dönemler görülebilir. Bu dalgalanma tanıyı geciktiren en önemli özelliklerden biridir.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640080" y="822960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Perry et al., Brain Sciences, 2021 · Jairaj et al., J Psychopharmacol, 2023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40080" y="8540496"/>
            <a:ext cx="786384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0080" y="863193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14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103120" y="8631936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040880" y="863193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7863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ZAMANLAMA | KRİTİK PENCERE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1143000"/>
            <a:ext cx="78638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4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Takvim belli:</a:t>
            </a:r>
            <a:endParaRPr lang="en-US" sz="400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4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gün 3 ile gün 10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640080" y="2788920"/>
            <a:ext cx="1097280" cy="64008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3200400"/>
            <a:ext cx="7863840" cy="1133856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3200400"/>
            <a:ext cx="137160" cy="1133856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0120" y="3456432"/>
            <a:ext cx="1691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– 3. GÜN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2788920" y="3364992"/>
            <a:ext cx="5532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6000"/>
              </a:lnSpc>
              <a:buNone/>
            </a:pPr>
            <a:r>
              <a:rPr lang="en-US" sz="14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Lohusa hüznü dönemi. Ağlamaklılık ve duygusal kırılganlık bu dönemde sık görülür ve genellikle kendiliğinden geriler.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40080" y="4443984"/>
            <a:ext cx="7863840" cy="1133856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40080" y="4443984"/>
            <a:ext cx="137160" cy="1133856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4700016"/>
            <a:ext cx="1691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– 10. GÜN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2788920" y="4608576"/>
            <a:ext cx="5532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6000"/>
              </a:lnSpc>
              <a:buNone/>
            </a:pPr>
            <a:r>
              <a:rPr lang="en-US" sz="14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Postpartum psikoz olgularının çoğunda başlangıç bu aralıktadır. Başlangıç saatler içinde gelişebilir.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640080" y="5687568"/>
            <a:ext cx="7863840" cy="1133856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0080" y="5687568"/>
            <a:ext cx="137160" cy="1133856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60120" y="5943600"/>
            <a:ext cx="1691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İLK 14 GÜN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2788920" y="5852160"/>
            <a:ext cx="5532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6000"/>
              </a:lnSpc>
              <a:buNone/>
            </a:pPr>
            <a:r>
              <a:rPr lang="en-US" sz="14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Başlangıcın tepe noktası 1. ile 14. günler arasında. Geleneksel tanımda tablo ilk iki hafta içinde başlar.</a:t>
            </a:r>
            <a:endParaRPr lang="en-US" sz="1450" dirty="0"/>
          </a:p>
        </p:txBody>
      </p:sp>
      <p:sp>
        <p:nvSpPr>
          <p:cNvPr id="17" name="Shape 15"/>
          <p:cNvSpPr/>
          <p:nvPr/>
        </p:nvSpPr>
        <p:spPr>
          <a:xfrm>
            <a:off x="640080" y="6931152"/>
            <a:ext cx="7863840" cy="1133856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40080" y="6931152"/>
            <a:ext cx="137160" cy="1133856"/>
          </a:xfrm>
          <a:prstGeom prst="rect">
            <a:avLst/>
          </a:prstGeom>
          <a:solidFill>
            <a:srgbClr val="2C2F45"/>
          </a:solidFill>
          <a:ln w="12700">
            <a:solidFill>
              <a:srgbClr val="2C2F4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60120" y="7187184"/>
            <a:ext cx="1691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00" kern="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İLK 1 YIL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2788920" y="7095744"/>
            <a:ext cx="5532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6000"/>
              </a:lnSpc>
              <a:buNone/>
            </a:pPr>
            <a:r>
              <a:rPr lang="en-US" sz="14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Birleşik Krallık verilerinde intihar, doğum sonrası ilk yıldaki doğrudan anne ölümlerinin başlıca nedeni olarak bildiriliyor.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640080" y="822960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Jairaj et al., J Psychopharmacol, 2023 · Perry et al., Brain Sciences, 2021 · Knight et al., 2020 (aktaran Jairaj 2023)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40080" y="8540496"/>
            <a:ext cx="786384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0080" y="863193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14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2103120" y="8631936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7040880" y="863193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7863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ERKEN BELİRTİ | ÖNCE NE GÖRÜLÜR?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1143000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4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İlk işaret genellikle uyku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640080" y="2212848"/>
            <a:ext cx="1097280" cy="64008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2487168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Literatürde erken uyarı belirtileri ile daha sonra ortaya çıkan belirtiler ayrı tanımlanıyor.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548640" y="3063240"/>
            <a:ext cx="3886200" cy="288036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3063240"/>
            <a:ext cx="137160" cy="288036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32688" y="3273552"/>
            <a:ext cx="3246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300" kern="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ÖNCE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005840" y="3767328"/>
            <a:ext cx="320040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Uykusuzluk</a:t>
            </a:r>
            <a:endParaRPr lang="en-US" sz="15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Huzursuzluk ve sinirlilik</a:t>
            </a:r>
            <a:endParaRPr lang="en-US" sz="15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Duygudurumda hızlı dalgalanma</a:t>
            </a:r>
            <a:endParaRPr lang="en-US" sz="15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Bunaltı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4709160" y="3063240"/>
            <a:ext cx="3886200" cy="288036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709160" y="3063240"/>
            <a:ext cx="137160" cy="2880360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93208" y="3273552"/>
            <a:ext cx="3246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3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SONRA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166360" y="3767328"/>
            <a:ext cx="320040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Taşkın ya da çökkün duygudurum</a:t>
            </a:r>
            <a:endParaRPr lang="en-US" sz="15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Aşırı şaşkınlık (perpleksite)</a:t>
            </a:r>
            <a:endParaRPr lang="en-US" sz="15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Dağınık davranış</a:t>
            </a:r>
            <a:endParaRPr lang="en-US" sz="15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Kötülük görme ve alınma hezeyanları</a:t>
            </a:r>
            <a:endParaRPr lang="en-US" sz="1550" dirty="0"/>
          </a:p>
        </p:txBody>
      </p:sp>
      <p:sp>
        <p:nvSpPr>
          <p:cNvPr id="14" name="Shape 12"/>
          <p:cNvSpPr/>
          <p:nvPr/>
        </p:nvSpPr>
        <p:spPr>
          <a:xfrm>
            <a:off x="548640" y="6263640"/>
            <a:ext cx="8046720" cy="1600200"/>
          </a:xfrm>
          <a:prstGeom prst="rect">
            <a:avLst/>
          </a:prstGeom>
          <a:solidFill>
            <a:srgbClr val="EEF1F6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6263640"/>
            <a:ext cx="137160" cy="1600200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32688" y="6464808"/>
            <a:ext cx="7360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 başına en dikkat çekici işaret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932688" y="6903720"/>
            <a:ext cx="7360920" cy="8138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5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Bebek uyurken bile uyuyamamak. Uyku kaybı hem erken belirti hem de tabloyu ağırlaştıran bir etken olarak tanımlanıyor.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640080" y="822960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Jairaj et al., J Psychopharmacol, 2023 · Friedman et al., Curr Psychiatry Rep, 2023 · Işık, East J Med, 2018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40080" y="8540496"/>
            <a:ext cx="786384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0080" y="863193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14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2103120" y="8631936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7040880" y="863193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7863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AYIRIM | ÜÇ AYRI TABLO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1143000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42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Lohusa hüznü değil</a:t>
            </a:r>
            <a:endParaRPr lang="en-US" sz="4200" dirty="0"/>
          </a:p>
        </p:txBody>
      </p:sp>
      <p:sp>
        <p:nvSpPr>
          <p:cNvPr id="4" name="Shape 2"/>
          <p:cNvSpPr/>
          <p:nvPr/>
        </p:nvSpPr>
        <p:spPr>
          <a:xfrm>
            <a:off x="640080" y="2212848"/>
            <a:ext cx="1097280" cy="64008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2487168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Doğuma bağlı duygudurum bozuklukları literatürde üç grupta ele alınıyor. Üçü aynı şey değil.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640080" y="3108960"/>
            <a:ext cx="7863840" cy="1572768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40080" y="3108960"/>
            <a:ext cx="137160" cy="1572768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24128" y="3310128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Lohusa hüznü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1024128" y="3749040"/>
            <a:ext cx="717804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5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Yaygın ve kendiliğinden gerileyen hafif bir tablo. Gerçeklik değerlendirmesi bozulmaz.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640080" y="4809744"/>
            <a:ext cx="7863840" cy="1572768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40080" y="4809744"/>
            <a:ext cx="137160" cy="1572768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24128" y="5010912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Doğum sonrası depresyon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024128" y="5449824"/>
            <a:ext cx="717804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5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Klinik olarak anlamlı ve işlevselliği bozan bir tablo. Çok erken başlangıç görülebilir ama tipik değildir; bu, postpartum psikozdan ayırmada yardımcı olur.</a:t>
            </a:r>
            <a:endParaRPr lang="en-US" sz="1550" dirty="0"/>
          </a:p>
        </p:txBody>
      </p:sp>
      <p:sp>
        <p:nvSpPr>
          <p:cNvPr id="14" name="Shape 12"/>
          <p:cNvSpPr/>
          <p:nvPr/>
        </p:nvSpPr>
        <p:spPr>
          <a:xfrm>
            <a:off x="640080" y="6510528"/>
            <a:ext cx="7863840" cy="1572768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40080" y="6510528"/>
            <a:ext cx="137160" cy="1572768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24128" y="6711696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Postpartum psikoz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1024128" y="7150608"/>
            <a:ext cx="717804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5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Ani başlangıç, hezeyan ve varsanı, dağınık davranış ve dalgalanan bilinç. Daha seyrek görülür ama yatarak tedavi gerektiren bir acildir.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640080" y="822960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Perry et al., Brain Sciences, 2021 · Doucet et al., JOGNN, 2009 · Jairaj et al., 2023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40080" y="8540496"/>
            <a:ext cx="786384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0080" y="863193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14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2103120" y="8631936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7040880" y="863193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7863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GECİKME | TABLO NEDEN GÖZDEN KAÇAR?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1143000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40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Hastalık kendini gizler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640080" y="2212848"/>
            <a:ext cx="1097280" cy="64008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697480"/>
            <a:ext cx="7863840" cy="169164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2697480"/>
            <a:ext cx="137160" cy="1691640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24128" y="2898648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İçgörü kaybı ve damgalanma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024128" y="3337560"/>
            <a:ext cx="7178040" cy="9052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5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Hezeyan ve varsanılar bebekle ilgili olabilir. İçgörünün kaybolması ya da damgalanma korkusu nedeniyle bu belirtiler saklanabiliyor.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40080" y="4517136"/>
            <a:ext cx="7863840" cy="169164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40080" y="4517136"/>
            <a:ext cx="137160" cy="1691640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24128" y="4718304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Dalgalanan seyir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1024128" y="5157216"/>
            <a:ext cx="7178040" cy="9052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5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Belirtiler zaman içinde dalgalanır. Muayene sırasındaki tablo sakin görünebilir; bu, hastalığın yokluğu anlamına gelmez.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640080" y="6336792"/>
            <a:ext cx="7863840" cy="169164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0080" y="6336792"/>
            <a:ext cx="137160" cy="169164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24128" y="6537960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Rutin tarama aracı yok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1024128" y="6976872"/>
            <a:ext cx="7178040" cy="9052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5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Tarama araçları klinik pratikte rutin kullanılmıyor. Tanı büyük ölçüde yakınlardan alınan bilgiye ve ruhsal durum muayenesine dayanıyor.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640080" y="822960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Jairaj et al., J Psychopharmacol, 2023 · Friedman et al., Curr Psychiatry Rep, 2023 · Yang et al., Arch Womens Ment Health, 2023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40080" y="8540496"/>
            <a:ext cx="786384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0080" y="863193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14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103120" y="8631936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040880" y="863193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7863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RİSK | KİMDE DAHA YÜKSEK?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78638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36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 güçlü yordayıcı:</a:t>
            </a:r>
            <a:endParaRPr lang="en-US" sz="360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36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bipolar bozukluk öyküsü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640080" y="2633472"/>
            <a:ext cx="1097280" cy="64008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907792"/>
            <a:ext cx="7863840" cy="1115568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2907792"/>
            <a:ext cx="137160" cy="1115568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24128" y="3108960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Bipolar bozukluk öyküsü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1024128" y="3547872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Yüksek riskli kadınların yaklaşık üçte biri doğum sonrası dönemde nüks yaşıyor. Gebelikte koruyucu ilacı sürdürenlerde nüks %23, ilaçsızlarda %66.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40080" y="4114800"/>
            <a:ext cx="7863840" cy="1115568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40080" y="4114800"/>
            <a:ext cx="137160" cy="1115568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24128" y="4315968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Önceki postpartum psikoz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1024128" y="4754880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öyküye sahip kadınların sonraki gebeliklerinde perinatal duygudurum epizodu riski %50'nin üzerinde.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40080" y="5321808"/>
            <a:ext cx="7863840" cy="1115568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0080" y="5321808"/>
            <a:ext cx="137160" cy="1115568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24128" y="5522976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Aile öyküsü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1024128" y="5961888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Birinci derece akrabasında postpartum psikoz olan bipolar kadınların %74'ünde doğumla tetiklenen ağır epizod görülmüş; böyle bir öykü yoksa oran %30.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640080" y="6528816"/>
            <a:ext cx="7863840" cy="1115568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40080" y="6528816"/>
            <a:ext cx="137160" cy="1115568"/>
          </a:xfrm>
          <a:prstGeom prst="rect">
            <a:avLst/>
          </a:prstGeom>
          <a:solidFill>
            <a:srgbClr val="2C2F45"/>
          </a:solidFill>
          <a:ln w="12700">
            <a:solidFill>
              <a:srgbClr val="2C2F4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024128" y="6729984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İlk doğum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1024128" y="7168896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Tutarlı biçimde ilişkili bulunan tek obstetrik etken. Anne yaşı için bulgular çelişkili.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640080" y="7717536"/>
            <a:ext cx="7863840" cy="420624"/>
          </a:xfrm>
          <a:prstGeom prst="rect">
            <a:avLst/>
          </a:prstGeom>
          <a:solidFill>
            <a:srgbClr val="F7E7E9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22960" y="7717536"/>
            <a:ext cx="74980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 olguların %40'ından fazlasında hiçbir ağır ruhsal hastalık öyküsü yok.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40080" y="822960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Wesseloo et al., Am J Psychiatry, 2016 (Scite: 310 atıf · 10 destekleyen · 4 çelişen) · Perry et al., 2021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40080" y="8540496"/>
            <a:ext cx="786384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40080" y="863193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14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2103120" y="8631936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7040880" y="863193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7863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NEDEN ACİL?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1143000"/>
            <a:ext cx="786384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38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Risk anne ve bebek için</a:t>
            </a:r>
            <a:endParaRPr lang="en-US" sz="380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38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aynı anda var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788920"/>
            <a:ext cx="1097280" cy="64008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3063240"/>
            <a:ext cx="7863840" cy="1572768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3063240"/>
            <a:ext cx="137160" cy="1572768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24128" y="3264408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Anne açısından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024128" y="3703320"/>
            <a:ext cx="717804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5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Birleşik Krallık verilerinde intihar, doğum sonrası ilk yıldaki doğrudan anne ölümlerinin başlıca nedeni olarak bildiriliyor. Erken tanı bu yüzden belirleyici.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40080" y="4764024"/>
            <a:ext cx="7863840" cy="1572768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40080" y="4764024"/>
            <a:ext cx="137160" cy="1572768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24128" y="4965192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Bebek açısından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1024128" y="5404104"/>
            <a:ext cx="717804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5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Öldürücü düşünceler, psikotik olmayan doğum sonrası duygudurum bozukluklarına göre daha sık bildiriliyor. Bebeğin öldürülmesi ise nadirdir: tüm olguların %1 ile %4,5'i.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640080" y="6464808"/>
            <a:ext cx="7863840" cy="1572768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0080" y="6464808"/>
            <a:ext cx="137160" cy="1572768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24128" y="6665976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Bağlanma açısından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1024128" y="7104888"/>
            <a:ext cx="717804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5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Anne bebek ünitesine yatırılan 91 annenin %18'inde yatışta bağlanma bozukluğu vardı. Taburculukta bu oran %6'ya inmişti.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640080" y="8229600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Perry et al., Brain Sciences, 2021 · Friedman et al., Curr Psychiatry Rep, 2023 · Jairaj et al., 2023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40080" y="8540496"/>
            <a:ext cx="786384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0080" y="863193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14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103120" y="8631936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040880" y="863193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2026-08-14T05:27:33Z</dcterms:created>
  <dcterms:modified xsi:type="dcterms:W3CDTF">2026-08-14T05:27:33Z</dcterms:modified>
</cp:coreProperties>
</file>