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566928" y="1371600"/>
            <a:ext cx="8010144" cy="365760"/>
          </a:xfrm>
          <a:prstGeom prst="rect">
            <a:avLst/>
          </a:prstGeom>
          <a:noFill/>
          <a:ln/>
        </p:spPr>
        <p:txBody>
          <a:bodyPr wrap="square" rtlCol="0" anchor="ctr"/>
          <a:lstStyle/>
          <a:p>
            <a:pPr algn="ctr" indent="0" marL="0">
              <a:buNone/>
            </a:pPr>
            <a:r>
              <a:rPr lang="en-US" sz="1400" b="1" spc="800" kern="0" dirty="0">
                <a:solidFill>
                  <a:srgbClr val="D4A017"/>
                </a:solidFill>
                <a:latin typeface="Calibri" pitchFamily="34" charset="0"/>
                <a:ea typeface="Calibri" pitchFamily="34" charset="-122"/>
                <a:cs typeface="Calibri" pitchFamily="34" charset="-120"/>
              </a:rPr>
              <a:t>YAKIN İLİŞKİLER · TAKDİR · KANIT</a:t>
            </a:r>
            <a:endParaRPr lang="en-US" sz="1400" dirty="0"/>
          </a:p>
        </p:txBody>
      </p:sp>
      <p:sp>
        <p:nvSpPr>
          <p:cNvPr id="3" name="Text 1"/>
          <p:cNvSpPr/>
          <p:nvPr/>
        </p:nvSpPr>
        <p:spPr>
          <a:xfrm>
            <a:off x="566928" y="2468880"/>
            <a:ext cx="8010144" cy="2834640"/>
          </a:xfrm>
          <a:prstGeom prst="rect">
            <a:avLst/>
          </a:prstGeom>
          <a:noFill/>
          <a:ln/>
        </p:spPr>
        <p:txBody>
          <a:bodyPr wrap="square" rtlCol="0" anchor="ctr"/>
          <a:lstStyle/>
          <a:p>
            <a:pPr algn="ctr" indent="0" marL="0">
              <a:lnSpc>
                <a:spcPct val="102000"/>
              </a:lnSpc>
              <a:buNone/>
            </a:pPr>
            <a:r>
              <a:rPr lang="en-US" sz="6200" b="1" dirty="0">
                <a:solidFill>
                  <a:srgbClr val="F4F1E8"/>
                </a:solidFill>
                <a:latin typeface="Georgia" pitchFamily="34" charset="0"/>
                <a:ea typeface="Georgia" pitchFamily="34" charset="-122"/>
                <a:cs typeface="Georgia" pitchFamily="34" charset="-120"/>
              </a:rPr>
              <a:t>Marifet</a:t>
            </a:r>
            <a:endParaRPr lang="en-US" sz="6200" dirty="0"/>
          </a:p>
          <a:p>
            <a:pPr algn="ctr" indent="0" marL="0">
              <a:lnSpc>
                <a:spcPct val="102000"/>
              </a:lnSpc>
              <a:buNone/>
            </a:pPr>
            <a:r>
              <a:rPr lang="en-US" sz="6200" b="1" dirty="0">
                <a:solidFill>
                  <a:srgbClr val="F4F1E8"/>
                </a:solidFill>
                <a:latin typeface="Georgia" pitchFamily="34" charset="0"/>
                <a:ea typeface="Georgia" pitchFamily="34" charset="-122"/>
                <a:cs typeface="Georgia" pitchFamily="34" charset="-120"/>
              </a:rPr>
              <a:t>iltifata tabidir.</a:t>
            </a:r>
            <a:endParaRPr lang="en-US" sz="6200" dirty="0"/>
          </a:p>
        </p:txBody>
      </p:sp>
      <p:sp>
        <p:nvSpPr>
          <p:cNvPr id="4" name="Shape 2"/>
          <p:cNvSpPr/>
          <p:nvPr/>
        </p:nvSpPr>
        <p:spPr>
          <a:xfrm>
            <a:off x="4023360" y="5623560"/>
            <a:ext cx="1097280" cy="64008"/>
          </a:xfrm>
          <a:prstGeom prst="rect">
            <a:avLst/>
          </a:prstGeom>
          <a:solidFill>
            <a:srgbClr val="D4A017"/>
          </a:solidFill>
          <a:ln/>
        </p:spPr>
      </p:sp>
      <p:sp>
        <p:nvSpPr>
          <p:cNvPr id="5" name="Text 3"/>
          <p:cNvSpPr/>
          <p:nvPr/>
        </p:nvSpPr>
        <p:spPr>
          <a:xfrm>
            <a:off x="914400" y="5943600"/>
            <a:ext cx="7315200" cy="1325880"/>
          </a:xfrm>
          <a:prstGeom prst="rect">
            <a:avLst/>
          </a:prstGeom>
          <a:noFill/>
          <a:ln/>
        </p:spPr>
        <p:txBody>
          <a:bodyPr wrap="square" rtlCol="0" anchor="t"/>
          <a:lstStyle/>
          <a:p>
            <a:pPr algn="ctr" indent="0" marL="0">
              <a:lnSpc>
                <a:spcPct val="115000"/>
              </a:lnSpc>
              <a:buNone/>
            </a:pPr>
            <a:r>
              <a:rPr lang="en-US" sz="2200" i="1" dirty="0">
                <a:solidFill>
                  <a:srgbClr val="E8D9DC"/>
                </a:solidFill>
                <a:latin typeface="Georgia" pitchFamily="34" charset="0"/>
                <a:ea typeface="Georgia" pitchFamily="34" charset="-122"/>
                <a:cs typeface="Georgia" pitchFamily="34" charset="-120"/>
              </a:rPr>
              <a:t>Eski bir söz, güncel kanıtlar:</a:t>
            </a:r>
            <a:endParaRPr lang="en-US" sz="2200" dirty="0"/>
          </a:p>
          <a:p>
            <a:pPr algn="ctr" indent="0" marL="0">
              <a:lnSpc>
                <a:spcPct val="115000"/>
              </a:lnSpc>
              <a:buNone/>
            </a:pPr>
            <a:r>
              <a:rPr lang="en-US" sz="2200" i="1" dirty="0">
                <a:solidFill>
                  <a:srgbClr val="E8D9DC"/>
                </a:solidFill>
                <a:latin typeface="Georgia" pitchFamily="34" charset="0"/>
                <a:ea typeface="Georgia" pitchFamily="34" charset="-122"/>
                <a:cs typeface="Georgia" pitchFamily="34" charset="-120"/>
              </a:rPr>
              <a:t>takdir gören ilişki güçleniyor,</a:t>
            </a:r>
            <a:endParaRPr lang="en-US" sz="2200" dirty="0"/>
          </a:p>
          <a:p>
            <a:pPr algn="ctr" indent="0" marL="0">
              <a:lnSpc>
                <a:spcPct val="115000"/>
              </a:lnSpc>
              <a:buNone/>
            </a:pPr>
            <a:r>
              <a:rPr lang="en-US" sz="2200" i="1" dirty="0">
                <a:solidFill>
                  <a:srgbClr val="E8D9DC"/>
                </a:solidFill>
                <a:latin typeface="Georgia" pitchFamily="34" charset="0"/>
                <a:ea typeface="Georgia" pitchFamily="34" charset="-122"/>
                <a:cs typeface="Georgia" pitchFamily="34" charset="-120"/>
              </a:rPr>
              <a:t>eleştiriyle yönetilen aşınıyor.</a:t>
            </a:r>
            <a:endParaRPr lang="en-US" sz="2200" dirty="0"/>
          </a:p>
        </p:txBody>
      </p:sp>
      <p:sp>
        <p:nvSpPr>
          <p:cNvPr id="6" name="Text 4"/>
          <p:cNvSpPr/>
          <p:nvPr/>
        </p:nvSpPr>
        <p:spPr>
          <a:xfrm>
            <a:off x="3657600" y="7635240"/>
            <a:ext cx="1828800" cy="320040"/>
          </a:xfrm>
          <a:prstGeom prst="rect">
            <a:avLst/>
          </a:prstGeom>
          <a:noFill/>
          <a:ln/>
        </p:spPr>
        <p:txBody>
          <a:bodyPr wrap="square" rtlCol="0" anchor="ctr"/>
          <a:lstStyle/>
          <a:p>
            <a:pPr algn="ctr" indent="0" marL="0">
              <a:buNone/>
            </a:pPr>
            <a:r>
              <a:rPr lang="en-US" sz="1300" b="1" spc="500" kern="0" dirty="0">
                <a:solidFill>
                  <a:srgbClr val="D4A017"/>
                </a:solidFill>
                <a:latin typeface="Calibri" pitchFamily="34" charset="0"/>
                <a:ea typeface="Calibri" pitchFamily="34" charset="-122"/>
                <a:cs typeface="Calibri" pitchFamily="34" charset="-120"/>
              </a:rPr>
              <a:t>Kaydırın</a:t>
            </a:r>
            <a:endParaRPr lang="en-US" sz="1300" dirty="0"/>
          </a:p>
        </p:txBody>
      </p:sp>
      <p:sp>
        <p:nvSpPr>
          <p:cNvPr id="7" name="Shape 5"/>
          <p:cNvSpPr/>
          <p:nvPr/>
        </p:nvSpPr>
        <p:spPr>
          <a:xfrm>
            <a:off x="566928" y="8522208"/>
            <a:ext cx="8010144" cy="10973"/>
          </a:xfrm>
          <a:prstGeom prst="rect">
            <a:avLst/>
          </a:prstGeom>
          <a:solidFill>
            <a:srgbClr val="8E3A49"/>
          </a:solidFill>
          <a:ln/>
        </p:spPr>
      </p:sp>
      <p:sp>
        <p:nvSpPr>
          <p:cNvPr id="8" name="Text 6"/>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C9A3AA"/>
                </a:solidFill>
                <a:latin typeface="Calibri" pitchFamily="34" charset="0"/>
                <a:ea typeface="Calibri" pitchFamily="34" charset="-122"/>
                <a:cs typeface="Calibri" pitchFamily="34" charset="-120"/>
              </a:rPr>
              <a:t>1 / 13</a:t>
            </a:r>
            <a:endParaRPr lang="en-US" sz="1100" dirty="0"/>
          </a:p>
        </p:txBody>
      </p:sp>
      <p:sp>
        <p:nvSpPr>
          <p:cNvPr id="9" name="Text 7"/>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C9A3AA"/>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0" name="Text 8"/>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F4F1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İNCE AYAR | DOZ VE DÜRÜSTLÜK</a:t>
            </a:r>
            <a:endParaRPr lang="en-US" sz="1350" dirty="0"/>
          </a:p>
        </p:txBody>
      </p:sp>
      <p:sp>
        <p:nvSpPr>
          <p:cNvPr id="3" name="Text 1"/>
          <p:cNvSpPr/>
          <p:nvPr/>
        </p:nvSpPr>
        <p:spPr>
          <a:xfrm>
            <a:off x="566928" y="768096"/>
            <a:ext cx="8010144" cy="91440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İltifat da marifete tabidir.</a:t>
            </a:r>
            <a:endParaRPr lang="en-US" sz="3600" dirty="0"/>
          </a:p>
        </p:txBody>
      </p:sp>
      <p:sp>
        <p:nvSpPr>
          <p:cNvPr id="4" name="Shape 2"/>
          <p:cNvSpPr/>
          <p:nvPr/>
        </p:nvSpPr>
        <p:spPr>
          <a:xfrm>
            <a:off x="566928" y="1773936"/>
            <a:ext cx="1097280" cy="64008"/>
          </a:xfrm>
          <a:prstGeom prst="rect">
            <a:avLst/>
          </a:prstGeom>
          <a:solidFill>
            <a:srgbClr val="D4A017"/>
          </a:solidFill>
          <a:ln/>
        </p:spPr>
      </p:sp>
      <p:sp>
        <p:nvSpPr>
          <p:cNvPr id="5" name="Shape 3"/>
          <p:cNvSpPr/>
          <p:nvPr/>
        </p:nvSpPr>
        <p:spPr>
          <a:xfrm>
            <a:off x="566928" y="2029968"/>
            <a:ext cx="8010144" cy="5943600"/>
          </a:xfrm>
          <a:prstGeom prst="rect">
            <a:avLst/>
          </a:prstGeom>
          <a:solidFill>
            <a:srgbClr val="FFFFFF"/>
          </a:solidFill>
          <a:ln w="12700">
            <a:solidFill>
              <a:srgbClr val="D6D0BF"/>
            </a:solidFill>
            <a:prstDash val="solid"/>
          </a:ln>
        </p:spPr>
      </p:sp>
      <p:sp>
        <p:nvSpPr>
          <p:cNvPr id="6" name="Shape 4"/>
          <p:cNvSpPr/>
          <p:nvPr/>
        </p:nvSpPr>
        <p:spPr>
          <a:xfrm>
            <a:off x="566928" y="2029968"/>
            <a:ext cx="137160" cy="5943600"/>
          </a:xfrm>
          <a:prstGeom prst="rect">
            <a:avLst/>
          </a:prstGeom>
          <a:solidFill>
            <a:srgbClr val="D4A017"/>
          </a:solidFill>
          <a:ln/>
        </p:spPr>
      </p:sp>
      <p:sp>
        <p:nvSpPr>
          <p:cNvPr id="7" name="Text 5"/>
          <p:cNvSpPr/>
          <p:nvPr/>
        </p:nvSpPr>
        <p:spPr>
          <a:xfrm>
            <a:off x="987552" y="2304288"/>
            <a:ext cx="7269480" cy="5394960"/>
          </a:xfrm>
          <a:prstGeom prst="rect">
            <a:avLst/>
          </a:prstGeom>
          <a:noFill/>
          <a:ln/>
        </p:spPr>
        <p:txBody>
          <a:bodyPr wrap="square" rtlCol="0" anchor="t"/>
          <a:lstStyle/>
          <a:p>
            <a:pPr algn="l" indent="0" marL="0">
              <a:lnSpc>
                <a:spcPct val="114000"/>
              </a:lnSpc>
              <a:buNone/>
            </a:pPr>
            <a:r>
              <a:rPr lang="en-US" sz="1700" b="1" dirty="0">
                <a:solidFill>
                  <a:srgbClr val="003566"/>
                </a:solidFill>
                <a:latin typeface="Calibri" pitchFamily="34" charset="0"/>
                <a:ea typeface="Calibri" pitchFamily="34" charset="-122"/>
                <a:cs typeface="Calibri" pitchFamily="34" charset="-120"/>
              </a:rPr>
              <a:t>AZ SÖYLENEN DUYULMUYOR.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İki çalışmada partnerler birbirinin minnettarlığını sistematik olarak olduğundan az algıladı; minnet az tahmin edildiğinde partnerin doyumu daha düşüktü. İçinizden teşekkür etmeniz karşıya ulaşmıyor.</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C1121F"/>
                </a:solidFill>
                <a:latin typeface="Calibri" pitchFamily="34" charset="0"/>
                <a:ea typeface="Calibri" pitchFamily="34" charset="-122"/>
                <a:cs typeface="Calibri" pitchFamily="34" charset="-120"/>
              </a:rPr>
              <a:t>ŞİŞİRİLEN TERS TEPİYOR.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639 çiftlik seride, hissedilenden büyük gösterilen teşekkürler, samimiyet ve duyarlılık algısını düşürerek hem kişinin hem ilişkinin iyi oluşunu azalttı.</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D4A017"/>
                </a:solidFill>
                <a:latin typeface="Calibri" pitchFamily="34" charset="0"/>
                <a:ea typeface="Calibri" pitchFamily="34" charset="-122"/>
                <a:cs typeface="Calibri" pitchFamily="34" charset="-120"/>
              </a:rPr>
              <a:t>DÜRÜST OLAN İŞLİYOR.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Minnet ifadesi dürüst algılandığında, hem kişinin hem partnerin iyi oluşu ve hissedilen takdir daha yüksekti. Pohpohlama değil; gerçek, yerinde ve hak edilmiş takdir.</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Tissera et al., Soc Psychol Personal Sci, 2023 · Shimshock et al., Pers Soc Psychol Bull, 2025 · Le et al., Emotion, 2026</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10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YOL HARİTASI | UYGULAMA</a:t>
            </a:r>
            <a:endParaRPr lang="en-US" sz="1350" dirty="0"/>
          </a:p>
        </p:txBody>
      </p:sp>
      <p:sp>
        <p:nvSpPr>
          <p:cNvPr id="3" name="Text 1"/>
          <p:cNvSpPr/>
          <p:nvPr/>
        </p:nvSpPr>
        <p:spPr>
          <a:xfrm>
            <a:off x="566928" y="768096"/>
            <a:ext cx="8010144" cy="777240"/>
          </a:xfrm>
          <a:prstGeom prst="rect">
            <a:avLst/>
          </a:prstGeom>
          <a:noFill/>
          <a:ln/>
        </p:spPr>
        <p:txBody>
          <a:bodyPr wrap="square" rtlCol="0" anchor="t"/>
          <a:lstStyle/>
          <a:p>
            <a:pPr algn="l" indent="0" marL="0">
              <a:buNone/>
            </a:pPr>
            <a:r>
              <a:rPr lang="en-US" sz="3500" b="1" dirty="0">
                <a:solidFill>
                  <a:srgbClr val="141626"/>
                </a:solidFill>
                <a:latin typeface="Georgia" pitchFamily="34" charset="0"/>
                <a:ea typeface="Georgia" pitchFamily="34" charset="-122"/>
                <a:cs typeface="Georgia" pitchFamily="34" charset="-120"/>
              </a:rPr>
              <a:t>Takdiri beceriye çevirmek</a:t>
            </a:r>
            <a:endParaRPr lang="en-US" sz="3500" dirty="0"/>
          </a:p>
        </p:txBody>
      </p:sp>
      <p:sp>
        <p:nvSpPr>
          <p:cNvPr id="4" name="Shape 2"/>
          <p:cNvSpPr/>
          <p:nvPr/>
        </p:nvSpPr>
        <p:spPr>
          <a:xfrm>
            <a:off x="566928" y="1627632"/>
            <a:ext cx="1097280" cy="64008"/>
          </a:xfrm>
          <a:prstGeom prst="rect">
            <a:avLst/>
          </a:prstGeom>
          <a:solidFill>
            <a:srgbClr val="D4A017"/>
          </a:solidFill>
          <a:ln/>
        </p:spPr>
      </p:sp>
      <p:sp>
        <p:nvSpPr>
          <p:cNvPr id="5" name="Text 3"/>
          <p:cNvSpPr/>
          <p:nvPr/>
        </p:nvSpPr>
        <p:spPr>
          <a:xfrm>
            <a:off x="566928" y="1847088"/>
            <a:ext cx="8010144" cy="658368"/>
          </a:xfrm>
          <a:prstGeom prst="rect">
            <a:avLst/>
          </a:prstGeom>
          <a:noFill/>
          <a:ln/>
        </p:spPr>
        <p:txBody>
          <a:bodyPr wrap="square" rtlCol="0" anchor="t"/>
          <a:lstStyle/>
          <a:p>
            <a:pPr algn="l" indent="0" marL="0">
              <a:lnSpc>
                <a:spcPct val="110000"/>
              </a:lnSpc>
              <a:buNone/>
            </a:pPr>
            <a:r>
              <a:rPr lang="en-US" sz="1550" dirty="0">
                <a:solidFill>
                  <a:srgbClr val="2C2F45"/>
                </a:solidFill>
                <a:latin typeface="Calibri" pitchFamily="34" charset="0"/>
                <a:ea typeface="Calibri" pitchFamily="34" charset="-122"/>
                <a:cs typeface="Calibri" pitchFamily="34" charset="-120"/>
              </a:rPr>
              <a:t>615 çiftlik randomize çalışmada algılanan takdir kendiliğinden artmadı; yapılandırılmış programlarla arttı. </a:t>
            </a:r>
            <a:pPr algn="l" indent="0" marL="0">
              <a:lnSpc>
                <a:spcPct val="110000"/>
              </a:lnSpc>
              <a:buNone/>
            </a:pPr>
            <a:r>
              <a:rPr lang="en-US" sz="1550" b="1" dirty="0">
                <a:solidFill>
                  <a:srgbClr val="141626"/>
                </a:solidFill>
                <a:latin typeface="Calibri" pitchFamily="34" charset="0"/>
                <a:ea typeface="Calibri" pitchFamily="34" charset="-122"/>
                <a:cs typeface="Calibri" pitchFamily="34" charset="-120"/>
              </a:rPr>
              <a:t>Takdir bir mizaç değil, çalışılabilir bir beceridir.</a:t>
            </a:r>
            <a:endParaRPr lang="en-US" sz="1550" dirty="0"/>
          </a:p>
        </p:txBody>
      </p:sp>
      <p:sp>
        <p:nvSpPr>
          <p:cNvPr id="6" name="Shape 4"/>
          <p:cNvSpPr/>
          <p:nvPr/>
        </p:nvSpPr>
        <p:spPr>
          <a:xfrm>
            <a:off x="566928" y="2615184"/>
            <a:ext cx="8010144" cy="914400"/>
          </a:xfrm>
          <a:prstGeom prst="rect">
            <a:avLst/>
          </a:prstGeom>
          <a:solidFill>
            <a:srgbClr val="FFFFFF"/>
          </a:solidFill>
          <a:ln w="12700">
            <a:solidFill>
              <a:srgbClr val="D6D0BF"/>
            </a:solidFill>
            <a:prstDash val="solid"/>
          </a:ln>
        </p:spPr>
      </p:sp>
      <p:sp>
        <p:nvSpPr>
          <p:cNvPr id="7" name="Shape 5"/>
          <p:cNvSpPr/>
          <p:nvPr/>
        </p:nvSpPr>
        <p:spPr>
          <a:xfrm>
            <a:off x="566928" y="2615184"/>
            <a:ext cx="137160" cy="914400"/>
          </a:xfrm>
          <a:prstGeom prst="rect">
            <a:avLst/>
          </a:prstGeom>
          <a:solidFill>
            <a:srgbClr val="D4A017"/>
          </a:solidFill>
          <a:ln/>
        </p:spPr>
      </p:sp>
      <p:sp>
        <p:nvSpPr>
          <p:cNvPr id="8" name="Text 6"/>
          <p:cNvSpPr/>
          <p:nvPr/>
        </p:nvSpPr>
        <p:spPr>
          <a:xfrm>
            <a:off x="777240" y="2688336"/>
            <a:ext cx="685800" cy="758952"/>
          </a:xfrm>
          <a:prstGeom prst="rect">
            <a:avLst/>
          </a:prstGeom>
          <a:noFill/>
          <a:ln/>
        </p:spPr>
        <p:txBody>
          <a:bodyPr wrap="square" rtlCol="0" anchor="ctr"/>
          <a:lstStyle/>
          <a:p>
            <a:pPr algn="ctr" indent="0" marL="0">
              <a:buNone/>
            </a:pPr>
            <a:r>
              <a:rPr lang="en-US" sz="4000" b="1" dirty="0">
                <a:solidFill>
                  <a:srgbClr val="D4A017"/>
                </a:solidFill>
                <a:latin typeface="Georgia" pitchFamily="34" charset="0"/>
                <a:ea typeface="Georgia" pitchFamily="34" charset="-122"/>
                <a:cs typeface="Georgia" pitchFamily="34" charset="-120"/>
              </a:rPr>
              <a:t>1</a:t>
            </a:r>
            <a:endParaRPr lang="en-US" sz="4000" dirty="0"/>
          </a:p>
        </p:txBody>
      </p:sp>
      <p:sp>
        <p:nvSpPr>
          <p:cNvPr id="9" name="Text 7"/>
          <p:cNvSpPr/>
          <p:nvPr/>
        </p:nvSpPr>
        <p:spPr>
          <a:xfrm>
            <a:off x="1554480" y="2670048"/>
            <a:ext cx="6858000" cy="813816"/>
          </a:xfrm>
          <a:prstGeom prst="rect">
            <a:avLst/>
          </a:prstGeom>
          <a:noFill/>
          <a:ln/>
        </p:spPr>
        <p:txBody>
          <a:bodyPr wrap="square" rtlCol="0" anchor="ctr"/>
          <a:lstStyle/>
          <a:p>
            <a:pPr algn="l" indent="0" marL="0">
              <a:lnSpc>
                <a:spcPct val="108000"/>
              </a:lnSpc>
              <a:buNone/>
            </a:pPr>
            <a:r>
              <a:rPr lang="en-US" sz="1500" b="1" dirty="0">
                <a:solidFill>
                  <a:srgbClr val="141626"/>
                </a:solidFill>
                <a:latin typeface="Calibri" pitchFamily="34" charset="0"/>
                <a:ea typeface="Calibri" pitchFamily="34" charset="-122"/>
                <a:cs typeface="Calibri" pitchFamily="34" charset="-120"/>
              </a:rPr>
              <a:t>Somut söyleyin. </a:t>
            </a:r>
            <a:pPr algn="l" indent="0" marL="0">
              <a:lnSpc>
                <a:spcPct val="108000"/>
              </a:lnSpc>
              <a:buNone/>
            </a:pPr>
            <a:r>
              <a:rPr lang="en-US" sz="1500" dirty="0">
                <a:solidFill>
                  <a:srgbClr val="2C2F45"/>
                </a:solidFill>
                <a:latin typeface="Calibri" pitchFamily="34" charset="0"/>
                <a:ea typeface="Calibri" pitchFamily="34" charset="-122"/>
                <a:cs typeface="Calibri" pitchFamily="34" charset="-120"/>
              </a:rPr>
              <a:t>"Her şey için sağ ol" yerine: "Bugün şunu üstlendin, fark ettim, teşekkür ederim."</a:t>
            </a:r>
            <a:endParaRPr lang="en-US" sz="1500" dirty="0"/>
          </a:p>
        </p:txBody>
      </p:sp>
      <p:sp>
        <p:nvSpPr>
          <p:cNvPr id="10" name="Shape 8"/>
          <p:cNvSpPr/>
          <p:nvPr/>
        </p:nvSpPr>
        <p:spPr>
          <a:xfrm>
            <a:off x="566928" y="3648456"/>
            <a:ext cx="8010144" cy="914400"/>
          </a:xfrm>
          <a:prstGeom prst="rect">
            <a:avLst/>
          </a:prstGeom>
          <a:solidFill>
            <a:srgbClr val="FFFFFF"/>
          </a:solidFill>
          <a:ln w="12700">
            <a:solidFill>
              <a:srgbClr val="D6D0BF"/>
            </a:solidFill>
            <a:prstDash val="solid"/>
          </a:ln>
        </p:spPr>
      </p:sp>
      <p:sp>
        <p:nvSpPr>
          <p:cNvPr id="11" name="Shape 9"/>
          <p:cNvSpPr/>
          <p:nvPr/>
        </p:nvSpPr>
        <p:spPr>
          <a:xfrm>
            <a:off x="566928" y="3648456"/>
            <a:ext cx="137160" cy="914400"/>
          </a:xfrm>
          <a:prstGeom prst="rect">
            <a:avLst/>
          </a:prstGeom>
          <a:solidFill>
            <a:srgbClr val="D4A017"/>
          </a:solidFill>
          <a:ln/>
        </p:spPr>
      </p:sp>
      <p:sp>
        <p:nvSpPr>
          <p:cNvPr id="12" name="Text 10"/>
          <p:cNvSpPr/>
          <p:nvPr/>
        </p:nvSpPr>
        <p:spPr>
          <a:xfrm>
            <a:off x="777240" y="3721608"/>
            <a:ext cx="685800" cy="758952"/>
          </a:xfrm>
          <a:prstGeom prst="rect">
            <a:avLst/>
          </a:prstGeom>
          <a:noFill/>
          <a:ln/>
        </p:spPr>
        <p:txBody>
          <a:bodyPr wrap="square" rtlCol="0" anchor="ctr"/>
          <a:lstStyle/>
          <a:p>
            <a:pPr algn="ctr" indent="0" marL="0">
              <a:buNone/>
            </a:pPr>
            <a:r>
              <a:rPr lang="en-US" sz="4000" b="1" dirty="0">
                <a:solidFill>
                  <a:srgbClr val="D4A017"/>
                </a:solidFill>
                <a:latin typeface="Georgia" pitchFamily="34" charset="0"/>
                <a:ea typeface="Georgia" pitchFamily="34" charset="-122"/>
                <a:cs typeface="Georgia" pitchFamily="34" charset="-120"/>
              </a:rPr>
              <a:t>2</a:t>
            </a:r>
            <a:endParaRPr lang="en-US" sz="4000" dirty="0"/>
          </a:p>
        </p:txBody>
      </p:sp>
      <p:sp>
        <p:nvSpPr>
          <p:cNvPr id="13" name="Text 11"/>
          <p:cNvSpPr/>
          <p:nvPr/>
        </p:nvSpPr>
        <p:spPr>
          <a:xfrm>
            <a:off x="1554480" y="3703320"/>
            <a:ext cx="6858000" cy="813816"/>
          </a:xfrm>
          <a:prstGeom prst="rect">
            <a:avLst/>
          </a:prstGeom>
          <a:noFill/>
          <a:ln/>
        </p:spPr>
        <p:txBody>
          <a:bodyPr wrap="square" rtlCol="0" anchor="ctr"/>
          <a:lstStyle/>
          <a:p>
            <a:pPr algn="l" indent="0" marL="0">
              <a:lnSpc>
                <a:spcPct val="108000"/>
              </a:lnSpc>
              <a:buNone/>
            </a:pPr>
            <a:r>
              <a:rPr lang="en-US" sz="1500" b="1" dirty="0">
                <a:solidFill>
                  <a:srgbClr val="141626"/>
                </a:solidFill>
                <a:latin typeface="Calibri" pitchFamily="34" charset="0"/>
                <a:ea typeface="Calibri" pitchFamily="34" charset="-122"/>
                <a:cs typeface="Calibri" pitchFamily="34" charset="-120"/>
              </a:rPr>
              <a:t>Sesli söyleyin. </a:t>
            </a:r>
            <a:pPr algn="l" indent="0" marL="0">
              <a:lnSpc>
                <a:spcPct val="108000"/>
              </a:lnSpc>
              <a:buNone/>
            </a:pPr>
            <a:r>
              <a:rPr lang="en-US" sz="1500" dirty="0">
                <a:solidFill>
                  <a:srgbClr val="2C2F45"/>
                </a:solidFill>
                <a:latin typeface="Calibri" pitchFamily="34" charset="0"/>
                <a:ea typeface="Calibri" pitchFamily="34" charset="-122"/>
                <a:cs typeface="Calibri" pitchFamily="34" charset="-120"/>
              </a:rPr>
              <a:t>Partnerler minneti olduğundan az algılıyor; içinizden geçirmeniz yetmiyor.</a:t>
            </a:r>
            <a:endParaRPr lang="en-US" sz="1500" dirty="0"/>
          </a:p>
        </p:txBody>
      </p:sp>
      <p:sp>
        <p:nvSpPr>
          <p:cNvPr id="14" name="Shape 12"/>
          <p:cNvSpPr/>
          <p:nvPr/>
        </p:nvSpPr>
        <p:spPr>
          <a:xfrm>
            <a:off x="566928" y="4681728"/>
            <a:ext cx="8010144" cy="914400"/>
          </a:xfrm>
          <a:prstGeom prst="rect">
            <a:avLst/>
          </a:prstGeom>
          <a:solidFill>
            <a:srgbClr val="FFFFFF"/>
          </a:solidFill>
          <a:ln w="12700">
            <a:solidFill>
              <a:srgbClr val="D6D0BF"/>
            </a:solidFill>
            <a:prstDash val="solid"/>
          </a:ln>
        </p:spPr>
      </p:sp>
      <p:sp>
        <p:nvSpPr>
          <p:cNvPr id="15" name="Shape 13"/>
          <p:cNvSpPr/>
          <p:nvPr/>
        </p:nvSpPr>
        <p:spPr>
          <a:xfrm>
            <a:off x="566928" y="4681728"/>
            <a:ext cx="137160" cy="914400"/>
          </a:xfrm>
          <a:prstGeom prst="rect">
            <a:avLst/>
          </a:prstGeom>
          <a:solidFill>
            <a:srgbClr val="D4A017"/>
          </a:solidFill>
          <a:ln/>
        </p:spPr>
      </p:sp>
      <p:sp>
        <p:nvSpPr>
          <p:cNvPr id="16" name="Text 14"/>
          <p:cNvSpPr/>
          <p:nvPr/>
        </p:nvSpPr>
        <p:spPr>
          <a:xfrm>
            <a:off x="777240" y="4754880"/>
            <a:ext cx="685800" cy="758952"/>
          </a:xfrm>
          <a:prstGeom prst="rect">
            <a:avLst/>
          </a:prstGeom>
          <a:noFill/>
          <a:ln/>
        </p:spPr>
        <p:txBody>
          <a:bodyPr wrap="square" rtlCol="0" anchor="ctr"/>
          <a:lstStyle/>
          <a:p>
            <a:pPr algn="ctr" indent="0" marL="0">
              <a:buNone/>
            </a:pPr>
            <a:r>
              <a:rPr lang="en-US" sz="4000" b="1" dirty="0">
                <a:solidFill>
                  <a:srgbClr val="D4A017"/>
                </a:solidFill>
                <a:latin typeface="Georgia" pitchFamily="34" charset="0"/>
                <a:ea typeface="Georgia" pitchFamily="34" charset="-122"/>
                <a:cs typeface="Georgia" pitchFamily="34" charset="-120"/>
              </a:rPr>
              <a:t>3</a:t>
            </a:r>
            <a:endParaRPr lang="en-US" sz="4000" dirty="0"/>
          </a:p>
        </p:txBody>
      </p:sp>
      <p:sp>
        <p:nvSpPr>
          <p:cNvPr id="17" name="Text 15"/>
          <p:cNvSpPr/>
          <p:nvPr/>
        </p:nvSpPr>
        <p:spPr>
          <a:xfrm>
            <a:off x="1554480" y="4736592"/>
            <a:ext cx="6858000" cy="813816"/>
          </a:xfrm>
          <a:prstGeom prst="rect">
            <a:avLst/>
          </a:prstGeom>
          <a:noFill/>
          <a:ln/>
        </p:spPr>
        <p:txBody>
          <a:bodyPr wrap="square" rtlCol="0" anchor="ctr"/>
          <a:lstStyle/>
          <a:p>
            <a:pPr algn="l" indent="0" marL="0">
              <a:lnSpc>
                <a:spcPct val="108000"/>
              </a:lnSpc>
              <a:buNone/>
            </a:pPr>
            <a:r>
              <a:rPr lang="en-US" sz="1500" b="1" dirty="0">
                <a:solidFill>
                  <a:srgbClr val="141626"/>
                </a:solidFill>
                <a:latin typeface="Calibri" pitchFamily="34" charset="0"/>
                <a:ea typeface="Calibri" pitchFamily="34" charset="-122"/>
                <a:cs typeface="Calibri" pitchFamily="34" charset="-120"/>
              </a:rPr>
              <a:t>Hissettiğiniz kadarını söyleyin. </a:t>
            </a:r>
            <a:pPr algn="l" indent="0" marL="0">
              <a:lnSpc>
                <a:spcPct val="108000"/>
              </a:lnSpc>
              <a:buNone/>
            </a:pPr>
            <a:r>
              <a:rPr lang="en-US" sz="1500" dirty="0">
                <a:solidFill>
                  <a:srgbClr val="2C2F45"/>
                </a:solidFill>
                <a:latin typeface="Calibri" pitchFamily="34" charset="0"/>
                <a:ea typeface="Calibri" pitchFamily="34" charset="-122"/>
                <a:cs typeface="Calibri" pitchFamily="34" charset="-120"/>
              </a:rPr>
              <a:t>Şişirilmiş övgü samimiyet algısını düşürüyor; gerçek olanı söyleyin.</a:t>
            </a:r>
            <a:endParaRPr lang="en-US" sz="1500" dirty="0"/>
          </a:p>
        </p:txBody>
      </p:sp>
      <p:sp>
        <p:nvSpPr>
          <p:cNvPr id="18" name="Shape 16"/>
          <p:cNvSpPr/>
          <p:nvPr/>
        </p:nvSpPr>
        <p:spPr>
          <a:xfrm>
            <a:off x="566928" y="5715000"/>
            <a:ext cx="8010144" cy="914400"/>
          </a:xfrm>
          <a:prstGeom prst="rect">
            <a:avLst/>
          </a:prstGeom>
          <a:solidFill>
            <a:srgbClr val="FFFFFF"/>
          </a:solidFill>
          <a:ln w="12700">
            <a:solidFill>
              <a:srgbClr val="D6D0BF"/>
            </a:solidFill>
            <a:prstDash val="solid"/>
          </a:ln>
        </p:spPr>
      </p:sp>
      <p:sp>
        <p:nvSpPr>
          <p:cNvPr id="19" name="Shape 17"/>
          <p:cNvSpPr/>
          <p:nvPr/>
        </p:nvSpPr>
        <p:spPr>
          <a:xfrm>
            <a:off x="566928" y="5715000"/>
            <a:ext cx="137160" cy="914400"/>
          </a:xfrm>
          <a:prstGeom prst="rect">
            <a:avLst/>
          </a:prstGeom>
          <a:solidFill>
            <a:srgbClr val="D4A017"/>
          </a:solidFill>
          <a:ln/>
        </p:spPr>
      </p:sp>
      <p:sp>
        <p:nvSpPr>
          <p:cNvPr id="20" name="Text 18"/>
          <p:cNvSpPr/>
          <p:nvPr/>
        </p:nvSpPr>
        <p:spPr>
          <a:xfrm>
            <a:off x="777240" y="5788152"/>
            <a:ext cx="685800" cy="758952"/>
          </a:xfrm>
          <a:prstGeom prst="rect">
            <a:avLst/>
          </a:prstGeom>
          <a:noFill/>
          <a:ln/>
        </p:spPr>
        <p:txBody>
          <a:bodyPr wrap="square" rtlCol="0" anchor="ctr"/>
          <a:lstStyle/>
          <a:p>
            <a:pPr algn="ctr" indent="0" marL="0">
              <a:buNone/>
            </a:pPr>
            <a:r>
              <a:rPr lang="en-US" sz="4000" b="1" dirty="0">
                <a:solidFill>
                  <a:srgbClr val="D4A017"/>
                </a:solidFill>
                <a:latin typeface="Georgia" pitchFamily="34" charset="0"/>
                <a:ea typeface="Georgia" pitchFamily="34" charset="-122"/>
                <a:cs typeface="Georgia" pitchFamily="34" charset="-120"/>
              </a:rPr>
              <a:t>4</a:t>
            </a:r>
            <a:endParaRPr lang="en-US" sz="4000" dirty="0"/>
          </a:p>
        </p:txBody>
      </p:sp>
      <p:sp>
        <p:nvSpPr>
          <p:cNvPr id="21" name="Text 19"/>
          <p:cNvSpPr/>
          <p:nvPr/>
        </p:nvSpPr>
        <p:spPr>
          <a:xfrm>
            <a:off x="1554480" y="5769864"/>
            <a:ext cx="6858000" cy="813816"/>
          </a:xfrm>
          <a:prstGeom prst="rect">
            <a:avLst/>
          </a:prstGeom>
          <a:noFill/>
          <a:ln/>
        </p:spPr>
        <p:txBody>
          <a:bodyPr wrap="square" rtlCol="0" anchor="ctr"/>
          <a:lstStyle/>
          <a:p>
            <a:pPr algn="l" indent="0" marL="0">
              <a:lnSpc>
                <a:spcPct val="108000"/>
              </a:lnSpc>
              <a:buNone/>
            </a:pPr>
            <a:r>
              <a:rPr lang="en-US" sz="1500" b="1" dirty="0">
                <a:solidFill>
                  <a:srgbClr val="141626"/>
                </a:solidFill>
                <a:latin typeface="Calibri" pitchFamily="34" charset="0"/>
                <a:ea typeface="Calibri" pitchFamily="34" charset="-122"/>
                <a:cs typeface="Calibri" pitchFamily="34" charset="-120"/>
              </a:rPr>
              <a:t>Konuşmayı yumuşak açın. </a:t>
            </a:r>
            <a:pPr algn="l" indent="0" marL="0">
              <a:lnSpc>
                <a:spcPct val="108000"/>
              </a:lnSpc>
              <a:buNone/>
            </a:pPr>
            <a:r>
              <a:rPr lang="en-US" sz="1500" dirty="0">
                <a:solidFill>
                  <a:srgbClr val="2C2F45"/>
                </a:solidFill>
                <a:latin typeface="Calibri" pitchFamily="34" charset="0"/>
                <a:ea typeface="Calibri" pitchFamily="34" charset="-122"/>
                <a:cs typeface="Calibri" pitchFamily="34" charset="-120"/>
              </a:rPr>
              <a:t>İlk dakikaların tonu belirleyici; kişiliği değil davranışı konuşun.</a:t>
            </a:r>
            <a:endParaRPr lang="en-US" sz="1500" dirty="0"/>
          </a:p>
        </p:txBody>
      </p:sp>
      <p:sp>
        <p:nvSpPr>
          <p:cNvPr id="22" name="Shape 20"/>
          <p:cNvSpPr/>
          <p:nvPr/>
        </p:nvSpPr>
        <p:spPr>
          <a:xfrm>
            <a:off x="566928" y="6748272"/>
            <a:ext cx="8010144" cy="914400"/>
          </a:xfrm>
          <a:prstGeom prst="rect">
            <a:avLst/>
          </a:prstGeom>
          <a:solidFill>
            <a:srgbClr val="FFFFFF"/>
          </a:solidFill>
          <a:ln w="12700">
            <a:solidFill>
              <a:srgbClr val="D6D0BF"/>
            </a:solidFill>
            <a:prstDash val="solid"/>
          </a:ln>
        </p:spPr>
      </p:sp>
      <p:sp>
        <p:nvSpPr>
          <p:cNvPr id="23" name="Shape 21"/>
          <p:cNvSpPr/>
          <p:nvPr/>
        </p:nvSpPr>
        <p:spPr>
          <a:xfrm>
            <a:off x="566928" y="6748272"/>
            <a:ext cx="137160" cy="914400"/>
          </a:xfrm>
          <a:prstGeom prst="rect">
            <a:avLst/>
          </a:prstGeom>
          <a:solidFill>
            <a:srgbClr val="D4A017"/>
          </a:solidFill>
          <a:ln/>
        </p:spPr>
      </p:sp>
      <p:sp>
        <p:nvSpPr>
          <p:cNvPr id="24" name="Text 22"/>
          <p:cNvSpPr/>
          <p:nvPr/>
        </p:nvSpPr>
        <p:spPr>
          <a:xfrm>
            <a:off x="777240" y="6821424"/>
            <a:ext cx="685800" cy="758952"/>
          </a:xfrm>
          <a:prstGeom prst="rect">
            <a:avLst/>
          </a:prstGeom>
          <a:noFill/>
          <a:ln/>
        </p:spPr>
        <p:txBody>
          <a:bodyPr wrap="square" rtlCol="0" anchor="ctr"/>
          <a:lstStyle/>
          <a:p>
            <a:pPr algn="ctr" indent="0" marL="0">
              <a:buNone/>
            </a:pPr>
            <a:r>
              <a:rPr lang="en-US" sz="4000" b="1" dirty="0">
                <a:solidFill>
                  <a:srgbClr val="D4A017"/>
                </a:solidFill>
                <a:latin typeface="Georgia" pitchFamily="34" charset="0"/>
                <a:ea typeface="Georgia" pitchFamily="34" charset="-122"/>
                <a:cs typeface="Georgia" pitchFamily="34" charset="-120"/>
              </a:rPr>
              <a:t>5</a:t>
            </a:r>
            <a:endParaRPr lang="en-US" sz="4000" dirty="0"/>
          </a:p>
        </p:txBody>
      </p:sp>
      <p:sp>
        <p:nvSpPr>
          <p:cNvPr id="25" name="Text 23"/>
          <p:cNvSpPr/>
          <p:nvPr/>
        </p:nvSpPr>
        <p:spPr>
          <a:xfrm>
            <a:off x="1554480" y="6803136"/>
            <a:ext cx="6858000" cy="813816"/>
          </a:xfrm>
          <a:prstGeom prst="rect">
            <a:avLst/>
          </a:prstGeom>
          <a:noFill/>
          <a:ln/>
        </p:spPr>
        <p:txBody>
          <a:bodyPr wrap="square" rtlCol="0" anchor="ctr"/>
          <a:lstStyle/>
          <a:p>
            <a:pPr algn="l" indent="0" marL="0">
              <a:lnSpc>
                <a:spcPct val="108000"/>
              </a:lnSpc>
              <a:buNone/>
            </a:pPr>
            <a:r>
              <a:rPr lang="en-US" sz="1500" b="1" dirty="0">
                <a:solidFill>
                  <a:srgbClr val="141626"/>
                </a:solidFill>
                <a:latin typeface="Calibri" pitchFamily="34" charset="0"/>
                <a:ea typeface="Calibri" pitchFamily="34" charset="-122"/>
                <a:cs typeface="Calibri" pitchFamily="34" charset="-120"/>
              </a:rPr>
              <a:t>Çıtayı fark edin. </a:t>
            </a:r>
            <a:pPr algn="l" indent="0" marL="0">
              <a:lnSpc>
                <a:spcPct val="108000"/>
              </a:lnSpc>
              <a:buNone/>
            </a:pPr>
            <a:r>
              <a:rPr lang="en-US" sz="1500" dirty="0">
                <a:solidFill>
                  <a:srgbClr val="2C2F45"/>
                </a:solidFill>
                <a:latin typeface="Calibri" pitchFamily="34" charset="0"/>
                <a:ea typeface="Calibri" pitchFamily="34" charset="-122"/>
                <a:cs typeface="Calibri" pitchFamily="34" charset="-120"/>
              </a:rPr>
              <a:t>"Bu beklenti kimin standardı?" Kusursuzluk beklediğinizi yakaladığınızda beklentiyi gerçekliğe çekin.</a:t>
            </a:r>
            <a:endParaRPr lang="en-US" sz="1500" dirty="0"/>
          </a:p>
        </p:txBody>
      </p:sp>
      <p:sp>
        <p:nvSpPr>
          <p:cNvPr id="26" name="Text 24"/>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Barton, Gong, Guttman &amp; Doss, Behavior Therapy, 2023 (RKÇ, 615 çift) · adım kaynakları: slayt 5, 7 ve 10</a:t>
            </a:r>
            <a:endParaRPr lang="en-US" sz="1100" dirty="0"/>
          </a:p>
        </p:txBody>
      </p:sp>
      <p:sp>
        <p:nvSpPr>
          <p:cNvPr id="27" name="Shape 25"/>
          <p:cNvSpPr/>
          <p:nvPr/>
        </p:nvSpPr>
        <p:spPr>
          <a:xfrm>
            <a:off x="566928" y="8522208"/>
            <a:ext cx="8010144" cy="10973"/>
          </a:xfrm>
          <a:prstGeom prst="rect">
            <a:avLst/>
          </a:prstGeom>
          <a:solidFill>
            <a:srgbClr val="D6D0BF"/>
          </a:solidFill>
          <a:ln/>
        </p:spPr>
      </p:sp>
      <p:sp>
        <p:nvSpPr>
          <p:cNvPr id="28" name="Text 26"/>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11 / 13</a:t>
            </a:r>
            <a:endParaRPr lang="en-US" sz="1100" dirty="0"/>
          </a:p>
        </p:txBody>
      </p:sp>
      <p:sp>
        <p:nvSpPr>
          <p:cNvPr id="29" name="Text 27"/>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30" name="Text 28"/>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KLİNİK NOT | SINIRLAR</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Sürekli eleştirilen taraf sizseniz</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003566"/>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Yakın ilişkide algılanan eleştiri düzeyi, birçok tanı grubunda belirti artışı ve nüksle ilişkili bulunmuş bir klinik göstergedir. Bir ilişkide kendinizi sürekli yetersiz hissediyorsanız bu, "fazla alıngansınız" demek değildir. Bunu bir ruh sağlığı uzmanıyla konuşmak için yeterli bir gerekçedir.</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Sürekli eleştiren taraf olduğunuzu fark ediyorsanız: bu da çoğu zaman kişinin kendine uyguladığı sert standartların dışa taşmasıdır ve terapide çalışılabilir.</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C1121F"/>
                </a:solidFill>
                <a:latin typeface="Calibri" pitchFamily="34" charset="0"/>
                <a:ea typeface="Calibri" pitchFamily="34" charset="-122"/>
                <a:cs typeface="Calibri" pitchFamily="34" charset="-120"/>
              </a:rPr>
              <a:t>Sınır notu: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bu setteki bulguların çoğu gözlemseldir; neden sonuç kanıtlamaz. Takdirin etkisi ortalamada anlamlı ama mütevazıdır; terapinin ya da tedavinin yerini tutmaz.</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Hooley, Journal of Clinical Psychology, 2017</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12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566928" y="1234440"/>
            <a:ext cx="8010144" cy="365760"/>
          </a:xfrm>
          <a:prstGeom prst="rect">
            <a:avLst/>
          </a:prstGeom>
          <a:noFill/>
          <a:ln/>
        </p:spPr>
        <p:txBody>
          <a:bodyPr wrap="square" rtlCol="0" anchor="ctr"/>
          <a:lstStyle/>
          <a:p>
            <a:pPr algn="ctr" indent="0" marL="0">
              <a:buNone/>
            </a:pPr>
            <a:r>
              <a:rPr lang="en-US" sz="1400" b="1" spc="800" kern="0" dirty="0">
                <a:solidFill>
                  <a:srgbClr val="D4A017"/>
                </a:solidFill>
                <a:latin typeface="Calibri" pitchFamily="34" charset="0"/>
                <a:ea typeface="Calibri" pitchFamily="34" charset="-122"/>
                <a:cs typeface="Calibri" pitchFamily="34" charset="-120"/>
              </a:rPr>
              <a:t>KAPANIŞ</a:t>
            </a:r>
            <a:endParaRPr lang="en-US" sz="1400" dirty="0"/>
          </a:p>
        </p:txBody>
      </p:sp>
      <p:sp>
        <p:nvSpPr>
          <p:cNvPr id="3" name="Text 1"/>
          <p:cNvSpPr/>
          <p:nvPr/>
        </p:nvSpPr>
        <p:spPr>
          <a:xfrm>
            <a:off x="566928" y="1965960"/>
            <a:ext cx="8010144" cy="1463040"/>
          </a:xfrm>
          <a:prstGeom prst="rect">
            <a:avLst/>
          </a:prstGeom>
          <a:noFill/>
          <a:ln/>
        </p:spPr>
        <p:txBody>
          <a:bodyPr wrap="square" rtlCol="0" anchor="ctr"/>
          <a:lstStyle/>
          <a:p>
            <a:pPr algn="ctr" indent="0" marL="0">
              <a:buNone/>
            </a:pPr>
            <a:r>
              <a:rPr lang="en-US" sz="5000" b="1" dirty="0">
                <a:solidFill>
                  <a:srgbClr val="F4F1E8"/>
                </a:solidFill>
                <a:latin typeface="Georgia" pitchFamily="34" charset="0"/>
                <a:ea typeface="Georgia" pitchFamily="34" charset="-122"/>
                <a:cs typeface="Georgia" pitchFamily="34" charset="-120"/>
              </a:rPr>
              <a:t>Marifet iltifata tabidir.</a:t>
            </a:r>
            <a:endParaRPr lang="en-US" sz="5000" dirty="0"/>
          </a:p>
        </p:txBody>
      </p:sp>
      <p:sp>
        <p:nvSpPr>
          <p:cNvPr id="4" name="Shape 2"/>
          <p:cNvSpPr/>
          <p:nvPr/>
        </p:nvSpPr>
        <p:spPr>
          <a:xfrm>
            <a:off x="4023360" y="3611880"/>
            <a:ext cx="1097280" cy="64008"/>
          </a:xfrm>
          <a:prstGeom prst="rect">
            <a:avLst/>
          </a:prstGeom>
          <a:solidFill>
            <a:srgbClr val="D4A017"/>
          </a:solidFill>
          <a:ln/>
        </p:spPr>
      </p:sp>
      <p:sp>
        <p:nvSpPr>
          <p:cNvPr id="5" name="Text 3"/>
          <p:cNvSpPr/>
          <p:nvPr/>
        </p:nvSpPr>
        <p:spPr>
          <a:xfrm>
            <a:off x="914400" y="3931920"/>
            <a:ext cx="7315200" cy="1005840"/>
          </a:xfrm>
          <a:prstGeom prst="rect">
            <a:avLst/>
          </a:prstGeom>
          <a:noFill/>
          <a:ln/>
        </p:spPr>
        <p:txBody>
          <a:bodyPr wrap="square" rtlCol="0" anchor="t"/>
          <a:lstStyle/>
          <a:p>
            <a:pPr algn="ctr" indent="0" marL="0">
              <a:lnSpc>
                <a:spcPct val="120000"/>
              </a:lnSpc>
              <a:buNone/>
            </a:pPr>
            <a:r>
              <a:rPr lang="en-US" sz="2100" i="1" dirty="0">
                <a:solidFill>
                  <a:srgbClr val="E8D9DC"/>
                </a:solidFill>
                <a:latin typeface="Georgia" pitchFamily="34" charset="0"/>
                <a:ea typeface="Georgia" pitchFamily="34" charset="-122"/>
                <a:cs typeface="Georgia" pitchFamily="34" charset="-120"/>
              </a:rPr>
              <a:t>Gördüğünüz emeği söze dökün:</a:t>
            </a:r>
            <a:endParaRPr lang="en-US" sz="2100" dirty="0"/>
          </a:p>
          <a:p>
            <a:pPr algn="ctr" indent="0" marL="0">
              <a:lnSpc>
                <a:spcPct val="120000"/>
              </a:lnSpc>
              <a:buNone/>
            </a:pPr>
            <a:r>
              <a:rPr lang="en-US" sz="2100" i="1" dirty="0">
                <a:solidFill>
                  <a:srgbClr val="E8D9DC"/>
                </a:solidFill>
                <a:latin typeface="Georgia" pitchFamily="34" charset="0"/>
                <a:ea typeface="Georgia" pitchFamily="34" charset="-122"/>
                <a:cs typeface="Georgia" pitchFamily="34" charset="-120"/>
              </a:rPr>
              <a:t>somut, sesli ve gerçek.</a:t>
            </a:r>
            <a:endParaRPr lang="en-US" sz="2100" dirty="0"/>
          </a:p>
          <a:p>
            <a:pPr algn="ctr" indent="0" marL="0">
              <a:lnSpc>
                <a:spcPct val="120000"/>
              </a:lnSpc>
              <a:buNone/>
            </a:pPr>
            <a:r>
              <a:rPr lang="en-US" sz="2100" i="1" dirty="0">
                <a:solidFill>
                  <a:srgbClr val="E8D9DC"/>
                </a:solidFill>
                <a:latin typeface="Georgia" pitchFamily="34" charset="0"/>
                <a:ea typeface="Georgia" pitchFamily="34" charset="-122"/>
                <a:cs typeface="Georgia" pitchFamily="34" charset="-120"/>
              </a:rPr>
              <a:t>Kanıtlar bu küçük alışkanlığın gücünü ölçüyor.</a:t>
            </a:r>
            <a:endParaRPr lang="en-US" sz="2100" dirty="0"/>
          </a:p>
        </p:txBody>
      </p:sp>
      <p:sp>
        <p:nvSpPr>
          <p:cNvPr id="6" name="Shape 4"/>
          <p:cNvSpPr/>
          <p:nvPr/>
        </p:nvSpPr>
        <p:spPr>
          <a:xfrm>
            <a:off x="1188720" y="5349240"/>
            <a:ext cx="6766560" cy="1143000"/>
          </a:xfrm>
          <a:prstGeom prst="rect">
            <a:avLst/>
          </a:prstGeom>
          <a:solidFill>
            <a:srgbClr val="7C2130"/>
          </a:solidFill>
          <a:ln w="12700">
            <a:solidFill>
              <a:srgbClr val="8E3A49"/>
            </a:solidFill>
            <a:prstDash val="solid"/>
          </a:ln>
        </p:spPr>
      </p:sp>
      <p:sp>
        <p:nvSpPr>
          <p:cNvPr id="7" name="Text 5"/>
          <p:cNvSpPr/>
          <p:nvPr/>
        </p:nvSpPr>
        <p:spPr>
          <a:xfrm>
            <a:off x="1371600" y="5486400"/>
            <a:ext cx="6400800" cy="868680"/>
          </a:xfrm>
          <a:prstGeom prst="rect">
            <a:avLst/>
          </a:prstGeom>
          <a:noFill/>
          <a:ln/>
        </p:spPr>
        <p:txBody>
          <a:bodyPr wrap="square" rtlCol="0" anchor="ctr"/>
          <a:lstStyle/>
          <a:p>
            <a:pPr algn="ctr" indent="0" marL="0">
              <a:lnSpc>
                <a:spcPct val="112000"/>
              </a:lnSpc>
              <a:buNone/>
            </a:pPr>
            <a:r>
              <a:rPr lang="en-US" sz="1800" b="1" dirty="0">
                <a:solidFill>
                  <a:srgbClr val="F4F1E8"/>
                </a:solidFill>
                <a:latin typeface="Calibri" pitchFamily="34" charset="0"/>
                <a:ea typeface="Calibri" pitchFamily="34" charset="-122"/>
                <a:cs typeface="Calibri" pitchFamily="34" charset="-120"/>
              </a:rPr>
              <a:t>Bugün kime, hangi somut emeği için</a:t>
            </a:r>
            <a:endParaRPr lang="en-US" sz="1800" dirty="0"/>
          </a:p>
          <a:p>
            <a:pPr algn="ctr" indent="0" marL="0">
              <a:lnSpc>
                <a:spcPct val="112000"/>
              </a:lnSpc>
              <a:buNone/>
            </a:pPr>
            <a:r>
              <a:rPr lang="en-US" sz="1800" b="1" dirty="0">
                <a:solidFill>
                  <a:srgbClr val="F4F1E8"/>
                </a:solidFill>
                <a:latin typeface="Calibri" pitchFamily="34" charset="0"/>
                <a:ea typeface="Calibri" pitchFamily="34" charset="-122"/>
                <a:cs typeface="Calibri" pitchFamily="34" charset="-120"/>
              </a:rPr>
              <a:t>teşekkür edeceksiniz? Yorumlara yazın.</a:t>
            </a:r>
            <a:endParaRPr lang="en-US" sz="1800" dirty="0"/>
          </a:p>
        </p:txBody>
      </p:sp>
      <p:sp>
        <p:nvSpPr>
          <p:cNvPr id="8" name="Text 6"/>
          <p:cNvSpPr/>
          <p:nvPr/>
        </p:nvSpPr>
        <p:spPr>
          <a:xfrm>
            <a:off x="914400" y="6995160"/>
            <a:ext cx="7315200" cy="457200"/>
          </a:xfrm>
          <a:prstGeom prst="rect">
            <a:avLst/>
          </a:prstGeom>
          <a:noFill/>
          <a:ln/>
        </p:spPr>
        <p:txBody>
          <a:bodyPr wrap="square" rtlCol="0" anchor="ctr"/>
          <a:lstStyle/>
          <a:p>
            <a:pPr algn="ctr" indent="0" marL="0">
              <a:buNone/>
            </a:pPr>
            <a:r>
              <a:rPr lang="en-US" sz="1400" i="1" dirty="0">
                <a:solidFill>
                  <a:srgbClr val="C9A3AA"/>
                </a:solidFill>
                <a:latin typeface="Calibri" pitchFamily="34" charset="0"/>
                <a:ea typeface="Calibri" pitchFamily="34" charset="-122"/>
                <a:cs typeface="Calibri" pitchFamily="34" charset="-120"/>
              </a:rPr>
              <a:t>alisanburak.com'dan dosyayı ücretsiz indirebilir ve tüm referansları görebilirsiniz.</a:t>
            </a:r>
            <a:endParaRPr lang="en-US" sz="1400" dirty="0"/>
          </a:p>
        </p:txBody>
      </p:sp>
      <p:sp>
        <p:nvSpPr>
          <p:cNvPr id="9" name="Shape 7"/>
          <p:cNvSpPr/>
          <p:nvPr/>
        </p:nvSpPr>
        <p:spPr>
          <a:xfrm>
            <a:off x="566928" y="8522208"/>
            <a:ext cx="8010144" cy="10973"/>
          </a:xfrm>
          <a:prstGeom prst="rect">
            <a:avLst/>
          </a:prstGeom>
          <a:solidFill>
            <a:srgbClr val="8E3A49"/>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C9A3AA"/>
                </a:solidFill>
                <a:latin typeface="Calibri" pitchFamily="34" charset="0"/>
                <a:ea typeface="Calibri" pitchFamily="34" charset="-122"/>
                <a:cs typeface="Calibri" pitchFamily="34" charset="-120"/>
              </a:rPr>
              <a:t>13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C9A3AA"/>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F4F1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GÖZLEM | KLİNİKTE SIK GÖRÜLEN ÖRÜNTÜ</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En sert eleştirmenle aynı evde yaşamak</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C1121F"/>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Kişi ne yaparsa yapsın, yakınından önce eksiğini duyar. Sofra kurulur, eksik olan söylenir. Başarı gelir, "daha iyisi olabilirdi" denir. İyi niyetli bir çaba, ince bir düzeltmeyle karşılanır.</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Zamanla tek bir his yerleşir: "Ne yapsam yetmiyor." Bu his alınganlık değildir; ilişkideki eleştiri ikliminin izidir. Ve bu iklimin ruh sağlığı üzerinde ölçülebilir karşılıkları vardır.</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C1121F"/>
                </a:solidFill>
                <a:latin typeface="Calibri" pitchFamily="34" charset="0"/>
                <a:ea typeface="Calibri" pitchFamily="34" charset="-122"/>
                <a:cs typeface="Calibri" pitchFamily="34" charset="-120"/>
              </a:rPr>
              <a:t>Bu sette: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önce bu örüntünün adını koyacağız, sonra kanıtları ve çıkış yolunu göstereceğiz.</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Tarif edilen belirli bir hasta değil, klinikte sık karşılaşılan tipik bir örüntüdür.</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2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KAVRAM | DİĞERİNE YÖNELİK MÜKEMMELİYETÇİLİK</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Kendine koyduğu çıtayı sana da uygular.</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003566"/>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b="1" dirty="0">
                <a:solidFill>
                  <a:srgbClr val="003566"/>
                </a:solidFill>
                <a:latin typeface="Calibri" pitchFamily="34" charset="0"/>
                <a:ea typeface="Calibri" pitchFamily="34" charset="-122"/>
                <a:cs typeface="Calibri" pitchFamily="34" charset="-120"/>
              </a:rPr>
              <a:t>Yüksek standartlar.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Bazı kişiler kendilerine acımasız bir çıta koyar: dinlenmek tembelliktir, hata kabul edilemez. Şema terapide bu örüntü "yüksek standartlar" olarak adlandırılır. Aynı cetvel çoğu zaman en yakınlara da uzanır.</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003566"/>
                </a:solidFill>
                <a:latin typeface="Calibri" pitchFamily="34" charset="0"/>
                <a:ea typeface="Calibri" pitchFamily="34" charset="-122"/>
                <a:cs typeface="Calibri" pitchFamily="34" charset="-120"/>
              </a:rPr>
              <a:t>Partnerden kusursuzluk beklemek.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Literatürdeki adı: diğerine yönelik mükemmeliyetçilik (other oriented perfectionism). 455 yetişkinle yapılan çalışmada bu beklenti, ilişki içinde yaşanan stresle doğrudan ilişkili bulundu.</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003566"/>
                </a:solidFill>
                <a:latin typeface="Calibri" pitchFamily="34" charset="0"/>
                <a:ea typeface="Calibri" pitchFamily="34" charset="-122"/>
                <a:cs typeface="Calibri" pitchFamily="34" charset="-120"/>
              </a:rPr>
              <a:t>Kendine acımasızlık da masum değil.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226 çiftin izlendiği çalışmada mükemmeliyetçi kaygılar (sert öz eleştiri, hata korkusu), çift çatışması üzerinden depresif belirtilerle bağlantılıydı.</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Mackinnon et al., Journal of Family Psychology, 2012 · Amodeo et al., Psychological Reports, 2026</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3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MEKANİZMA | KÜÇÜMSEME EĞİLİMİ</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Küçümseme: standardı ihlal edene o bakış.</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C1121F"/>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Araştırmacıların tanımı şöyle: küçümseme, kendi standartlarımızı ihlal ettiğini düşündüğümüz kişileri aşağı görme, mesafe koyma ve değersizleştirme eğilimidir.</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C1121F"/>
                </a:solidFill>
                <a:latin typeface="Calibri" pitchFamily="34" charset="0"/>
                <a:ea typeface="Calibri" pitchFamily="34" charset="-122"/>
                <a:cs typeface="Calibri" pitchFamily="34" charset="-120"/>
              </a:rPr>
              <a:t>Çelişkili bir iç dünya.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Altı çalışmalık seride bu eğilim hem soğukluk ve kendini üstün görmeyle, hem de düşük öz saygı ve duygusal kırılganlıkla ilişkiliydi. Dışarıya yukarıdan bakan kişi, içeride çoğu zaman kendini de acımasızca yargılıyordu.</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C1121F"/>
                </a:solidFill>
                <a:latin typeface="Calibri" pitchFamily="34" charset="0"/>
                <a:ea typeface="Calibri" pitchFamily="34" charset="-122"/>
                <a:cs typeface="Calibri" pitchFamily="34" charset="-120"/>
              </a:rPr>
              <a:t>İlişkiye maliyeti.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Partnerini küçümseyici olarak algılayan kişilerde ilişkiye bağlılık ve ilişki doyumu belirgin biçimde daha düşüktü.</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Schriber et al., Journal of Personality and Social Psychology, 2016</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4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KANIT | ALGILANAN ELEŞTİRİ</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Nüksü en iyi öngören şey tek bir soruydu.</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C1121F"/>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Depresyon tedavisi gören evli hastalara tek bir soru soruldu: "Eşiniz size karşı ne kadar eleştirel?"</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Bu tek sorunun yanıtı, 9 aylık nüksü, uzmanların saatler süren aile değerlendirmesinden (duygu dışavurumu ölçümü) ve evlilik uyumundan daha güçlü öngördü. Tek başına, ikisinin toplamından daha fazla varyansı açıkladı.</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27 çalışmalık meta analizde eleştirel ve aşırı müdahaleci aile iklimi (yüksek duygu dışavurumu) nüksle tutarlı biçimde ilişkiliydi. Dikkat çekici bulgu: bu etki duygudurum bozukluklarında, şizofrenidekinden daha büyüktü.</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Hooley &amp; Teasdale, Journal of Abnormal Psychology, 1989 · Butzlaff &amp; Hooley, Archives of General Psychiatry, 1998</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5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RAKAM | DEPRESYONDA 9 AYLIK NÜKS</a:t>
            </a:r>
            <a:endParaRPr lang="en-US" sz="1350" dirty="0"/>
          </a:p>
        </p:txBody>
      </p:sp>
      <p:sp>
        <p:nvSpPr>
          <p:cNvPr id="3" name="Text 1"/>
          <p:cNvSpPr/>
          <p:nvPr/>
        </p:nvSpPr>
        <p:spPr>
          <a:xfrm>
            <a:off x="566928" y="768096"/>
            <a:ext cx="8010144" cy="731520"/>
          </a:xfrm>
          <a:prstGeom prst="rect">
            <a:avLst/>
          </a:prstGeom>
          <a:noFill/>
          <a:ln/>
        </p:spPr>
        <p:txBody>
          <a:bodyPr wrap="square" rtlCol="0" anchor="t"/>
          <a:lstStyle/>
          <a:p>
            <a:pPr algn="l" indent="0" marL="0">
              <a:buNone/>
            </a:pPr>
            <a:r>
              <a:rPr lang="en-US" sz="3400" b="1" dirty="0">
                <a:solidFill>
                  <a:srgbClr val="141626"/>
                </a:solidFill>
                <a:latin typeface="Georgia" pitchFamily="34" charset="0"/>
                <a:ea typeface="Georgia" pitchFamily="34" charset="-122"/>
                <a:cs typeface="Georgia" pitchFamily="34" charset="-120"/>
              </a:rPr>
              <a:t>Eleştirel iklimin bedeli</a:t>
            </a:r>
            <a:endParaRPr lang="en-US" sz="3400" dirty="0"/>
          </a:p>
        </p:txBody>
      </p:sp>
      <p:sp>
        <p:nvSpPr>
          <p:cNvPr id="4" name="Shape 2"/>
          <p:cNvSpPr/>
          <p:nvPr/>
        </p:nvSpPr>
        <p:spPr>
          <a:xfrm>
            <a:off x="566928" y="1609344"/>
            <a:ext cx="1097280" cy="64008"/>
          </a:xfrm>
          <a:prstGeom prst="rect">
            <a:avLst/>
          </a:prstGeom>
          <a:solidFill>
            <a:srgbClr val="D4A017"/>
          </a:solidFill>
          <a:ln/>
        </p:spPr>
      </p:sp>
      <p:sp>
        <p:nvSpPr>
          <p:cNvPr id="5" name="Text 3"/>
          <p:cNvSpPr/>
          <p:nvPr/>
        </p:nvSpPr>
        <p:spPr>
          <a:xfrm>
            <a:off x="566928" y="2331720"/>
            <a:ext cx="8010144" cy="2011680"/>
          </a:xfrm>
          <a:prstGeom prst="rect">
            <a:avLst/>
          </a:prstGeom>
          <a:noFill/>
          <a:ln/>
        </p:spPr>
        <p:txBody>
          <a:bodyPr wrap="square" rtlCol="0" anchor="ctr"/>
          <a:lstStyle/>
          <a:p>
            <a:pPr algn="ctr" indent="0" marL="0">
              <a:buNone/>
            </a:pPr>
            <a:r>
              <a:rPr lang="en-US" sz="7200" b="1" dirty="0">
                <a:solidFill>
                  <a:srgbClr val="C1121F"/>
                </a:solidFill>
                <a:latin typeface="Georgia" pitchFamily="34" charset="0"/>
                <a:ea typeface="Georgia" pitchFamily="34" charset="-122"/>
                <a:cs typeface="Georgia" pitchFamily="34" charset="-120"/>
              </a:rPr>
              <a:t>%59'a karşı %0</a:t>
            </a:r>
            <a:endParaRPr lang="en-US" sz="7200" dirty="0"/>
          </a:p>
        </p:txBody>
      </p:sp>
      <p:sp>
        <p:nvSpPr>
          <p:cNvPr id="6" name="Shape 4"/>
          <p:cNvSpPr/>
          <p:nvPr/>
        </p:nvSpPr>
        <p:spPr>
          <a:xfrm>
            <a:off x="566928" y="4709160"/>
            <a:ext cx="8010144" cy="3017520"/>
          </a:xfrm>
          <a:prstGeom prst="rect">
            <a:avLst/>
          </a:prstGeom>
          <a:solidFill>
            <a:srgbClr val="FFFFFF"/>
          </a:solidFill>
          <a:ln w="12700">
            <a:solidFill>
              <a:srgbClr val="D6D0BF"/>
            </a:solidFill>
            <a:prstDash val="solid"/>
          </a:ln>
        </p:spPr>
      </p:sp>
      <p:sp>
        <p:nvSpPr>
          <p:cNvPr id="7" name="Shape 5"/>
          <p:cNvSpPr/>
          <p:nvPr/>
        </p:nvSpPr>
        <p:spPr>
          <a:xfrm>
            <a:off x="566928" y="4709160"/>
            <a:ext cx="137160" cy="3017520"/>
          </a:xfrm>
          <a:prstGeom prst="rect">
            <a:avLst/>
          </a:prstGeom>
          <a:solidFill>
            <a:srgbClr val="C1121F"/>
          </a:solidFill>
          <a:ln/>
        </p:spPr>
      </p:sp>
      <p:sp>
        <p:nvSpPr>
          <p:cNvPr id="8" name="Text 6"/>
          <p:cNvSpPr/>
          <p:nvPr/>
        </p:nvSpPr>
        <p:spPr>
          <a:xfrm>
            <a:off x="987552" y="4983480"/>
            <a:ext cx="7269480" cy="2468880"/>
          </a:xfrm>
          <a:prstGeom prst="rect">
            <a:avLst/>
          </a:prstGeom>
          <a:noFill/>
          <a:ln/>
        </p:spPr>
        <p:txBody>
          <a:bodyPr wrap="square" rtlCol="0" anchor="t"/>
          <a:lstStyle/>
          <a:p>
            <a:pPr algn="l" indent="0" marL="0">
              <a:lnSpc>
                <a:spcPct val="116000"/>
              </a:lnSpc>
              <a:buNone/>
            </a:pPr>
            <a:r>
              <a:rPr lang="en-US" sz="1800" dirty="0">
                <a:solidFill>
                  <a:srgbClr val="2C2F45"/>
                </a:solidFill>
                <a:latin typeface="Calibri" pitchFamily="34" charset="0"/>
                <a:ea typeface="Calibri" pitchFamily="34" charset="-122"/>
                <a:cs typeface="Calibri" pitchFamily="34" charset="-120"/>
              </a:rPr>
              <a:t>Depresyon nedeniyle yatarak tedavi gören hastalar taburculuk sonrası dokuz ay izlendi. Eşini yüksek düzeyde eleştirel olarak deneyimleyen hastaların %59'u nüks etti. Düşük eleştirel ortamdaki hastalarda ise nüks hiç görülmedi.</a:t>
            </a:r>
            <a:endParaRPr lang="en-US" sz="1800" dirty="0"/>
          </a:p>
          <a:p>
            <a:pPr algn="l" indent="0" marL="0">
              <a:lnSpc>
                <a:spcPct val="116000"/>
              </a:lnSpc>
              <a:buNone/>
            </a:pPr>
            <a:endParaRPr lang="en-US" sz="1800" dirty="0"/>
          </a:p>
          <a:p>
            <a:pPr algn="l" indent="0" marL="0">
              <a:lnSpc>
                <a:spcPct val="116000"/>
              </a:lnSpc>
              <a:buNone/>
            </a:pPr>
            <a:r>
              <a:rPr lang="en-US" sz="1800" b="1" dirty="0">
                <a:solidFill>
                  <a:srgbClr val="C1121F"/>
                </a:solidFill>
                <a:latin typeface="Calibri" pitchFamily="34" charset="0"/>
                <a:ea typeface="Calibri" pitchFamily="34" charset="-122"/>
                <a:cs typeface="Calibri" pitchFamily="34" charset="-120"/>
              </a:rPr>
              <a:t>Sınır notu: </a:t>
            </a:r>
            <a:pPr algn="l" indent="0" marL="0">
              <a:lnSpc>
                <a:spcPct val="116000"/>
              </a:lnSpc>
              <a:buNone/>
            </a:pPr>
            <a:r>
              <a:rPr lang="en-US" sz="1800" i="1" dirty="0">
                <a:solidFill>
                  <a:srgbClr val="6B6E7D"/>
                </a:solidFill>
                <a:latin typeface="Calibri" pitchFamily="34" charset="0"/>
                <a:ea typeface="Calibri" pitchFamily="34" charset="-122"/>
                <a:cs typeface="Calibri" pitchFamily="34" charset="-120"/>
              </a:rPr>
              <a:t>39 hastalık öncü bir çalışmadır; küçük örneklem nedeniyle rakamlar kesinlik değil, güçlü bir işaret olarak okunmalıdır.</a:t>
            </a:r>
            <a:endParaRPr lang="en-US" sz="1800" dirty="0"/>
          </a:p>
        </p:txBody>
      </p:sp>
      <p:sp>
        <p:nvSpPr>
          <p:cNvPr id="9" name="Text 7"/>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Hooley, Orley &amp; Teasdale, British Journal of Psychiatry, 1986</a:t>
            </a:r>
            <a:endParaRPr lang="en-US" sz="1100" dirty="0"/>
          </a:p>
        </p:txBody>
      </p:sp>
      <p:sp>
        <p:nvSpPr>
          <p:cNvPr id="10" name="Shape 8"/>
          <p:cNvSpPr/>
          <p:nvPr/>
        </p:nvSpPr>
        <p:spPr>
          <a:xfrm>
            <a:off x="566928" y="8522208"/>
            <a:ext cx="8010144" cy="10973"/>
          </a:xfrm>
          <a:prstGeom prst="rect">
            <a:avLst/>
          </a:prstGeom>
          <a:solidFill>
            <a:srgbClr val="D6D0BF"/>
          </a:solidFill>
          <a:ln/>
        </p:spPr>
      </p:sp>
      <p:sp>
        <p:nvSpPr>
          <p:cNvPr id="11" name="Text 9"/>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6 / 13</a:t>
            </a:r>
            <a:endParaRPr lang="en-US" sz="1100" dirty="0"/>
          </a:p>
        </p:txBody>
      </p:sp>
      <p:sp>
        <p:nvSpPr>
          <p:cNvPr id="12" name="Text 10"/>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DÖNÜM NOKTASI | GÖZLEM ÇALIŞMALARI</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500" b="1" dirty="0">
                <a:solidFill>
                  <a:srgbClr val="141626"/>
                </a:solidFill>
                <a:latin typeface="Georgia" pitchFamily="34" charset="0"/>
                <a:ea typeface="Georgia" pitchFamily="34" charset="-122"/>
                <a:cs typeface="Georgia" pitchFamily="34" charset="-120"/>
              </a:rPr>
              <a:t>Ayrılığı kavgalar değil, kavga dışı anlar haber veriyor.</a:t>
            </a:r>
            <a:endParaRPr lang="en-US" sz="35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D4A017"/>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Bir gözlem çalışmasında çiftlerin hem çatışma tartışması hem de hemen ardından gelen olumlu sohbeti kaydedildi. Dört yıl içindeki boşanmalar, çatışma kaydından %82,6, kavga sonrası olumlu sohbetten %92,7 doğrulukla sınıflandırıldı.</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Yeni evli 124 çiftte ise tartışmanın yalnızca ilk 3 dakikasındaki duygusal ton, 6 yıllık evlilik seyrini öngördü. Sert başlayan konuşma, sonunda da sert bitiyordu.</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003566"/>
                </a:solidFill>
                <a:latin typeface="Calibri" pitchFamily="34" charset="0"/>
                <a:ea typeface="Calibri" pitchFamily="34" charset="-122"/>
                <a:cs typeface="Calibri" pitchFamily="34" charset="-120"/>
              </a:rPr>
              <a:t>Yorum sınırı: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bunlar küçük örneklemli gözlem serileridir; kural değil, güçlü bir işaret verir. İlişkinin dokusunu kavgalar kadar, aradaki sıradan anların sıcaklığı belirliyor.</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Gottman &amp; Levenson, Family Process, 1999 · Carrère &amp; Gottman, Family Process, 1999</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7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KANIT | TAKDİRİN TAMPON ETKİSİ</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Takdir edilmek, stresin faturasını düşürüyor.</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D4A017"/>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b="1" dirty="0">
                <a:solidFill>
                  <a:srgbClr val="D4A017"/>
                </a:solidFill>
                <a:latin typeface="Calibri" pitchFamily="34" charset="0"/>
                <a:ea typeface="Calibri" pitchFamily="34" charset="-122"/>
                <a:cs typeface="Calibri" pitchFamily="34" charset="-120"/>
              </a:rPr>
              <a:t>2.193 katılımcı: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ev işlerinin adaletsiz bölüşümü ilişki doyumunu düşürdü. Kendini partneri tarafından takdir edilmiş hissedenlerde bu olumsuz etki ortadan kalktı.</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D4A017"/>
                </a:solidFill>
                <a:latin typeface="Calibri" pitchFamily="34" charset="0"/>
                <a:ea typeface="Calibri" pitchFamily="34" charset="-122"/>
                <a:cs typeface="Calibri" pitchFamily="34" charset="-120"/>
              </a:rPr>
              <a:t>316 çift, 16 ay: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partnerden algılanan minnettarlık, verimsiz tartışmaların ve maddi sıkıntının ilişki üzerindeki yıpratıcı etkisini hafifletti. Koruyucu olan, teşekkür etmekten çok takdir edildiğini hissetmekti.</a:t>
            </a:r>
            <a:endParaRPr lang="en-US" sz="1700" dirty="0"/>
          </a:p>
          <a:p>
            <a:pPr algn="l" indent="0" marL="0">
              <a:lnSpc>
                <a:spcPct val="114000"/>
              </a:lnSpc>
              <a:buNone/>
            </a:pPr>
            <a:endParaRPr lang="en-US" sz="1700" dirty="0"/>
          </a:p>
          <a:p>
            <a:pPr algn="l" indent="0" marL="0">
              <a:lnSpc>
                <a:spcPct val="114000"/>
              </a:lnSpc>
              <a:buNone/>
            </a:pPr>
            <a:r>
              <a:rPr lang="en-US" sz="1700" b="1" dirty="0">
                <a:solidFill>
                  <a:srgbClr val="D4A017"/>
                </a:solidFill>
                <a:latin typeface="Calibri" pitchFamily="34" charset="0"/>
                <a:ea typeface="Calibri" pitchFamily="34" charset="-122"/>
                <a:cs typeface="Calibri" pitchFamily="34" charset="-120"/>
              </a:rPr>
              <a:t>Yeni evli 130 çift: </a:t>
            </a:r>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eşin hayranlık ve sevgi ifadeleri, bebeğin gelişiyle sık görülen doyum düşüşüne karşı koruyucu etkenlerin başındaydı.</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Gordon et al., Psychological Science, 2022 · Barton et al., J Soc Pers Relat, 2023 · Shapiro et al., J Fam Psychol, 2000</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8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420624"/>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MEKANİZMA | ALGILANAN PARTNER DUYARLILIĞI</a:t>
            </a:r>
            <a:endParaRPr lang="en-US" sz="1350" dirty="0"/>
          </a:p>
        </p:txBody>
      </p:sp>
      <p:sp>
        <p:nvSpPr>
          <p:cNvPr id="3" name="Text 1"/>
          <p:cNvSpPr/>
          <p:nvPr/>
        </p:nvSpPr>
        <p:spPr>
          <a:xfrm>
            <a:off x="566928" y="768096"/>
            <a:ext cx="8010144" cy="1417320"/>
          </a:xfrm>
          <a:prstGeom prst="rect">
            <a:avLst/>
          </a:prstGeom>
          <a:noFill/>
          <a:ln/>
        </p:spPr>
        <p:txBody>
          <a:bodyPr wrap="square" rtlCol="0" anchor="t"/>
          <a:lstStyle/>
          <a:p>
            <a:pPr algn="l" indent="0" marL="0">
              <a:lnSpc>
                <a:spcPct val="104000"/>
              </a:lnSpc>
              <a:buNone/>
            </a:pPr>
            <a:r>
              <a:rPr lang="en-US" sz="3600" b="1" dirty="0">
                <a:solidFill>
                  <a:srgbClr val="141626"/>
                </a:solidFill>
                <a:latin typeface="Georgia" pitchFamily="34" charset="0"/>
                <a:ea typeface="Georgia" pitchFamily="34" charset="-122"/>
                <a:cs typeface="Georgia" pitchFamily="34" charset="-120"/>
              </a:rPr>
              <a:t>İltifat, "görülüyorum" hissinin taşıyıcısı.</a:t>
            </a:r>
            <a:endParaRPr lang="en-US" sz="3600" dirty="0"/>
          </a:p>
        </p:txBody>
      </p:sp>
      <p:sp>
        <p:nvSpPr>
          <p:cNvPr id="4" name="Shape 2"/>
          <p:cNvSpPr/>
          <p:nvPr/>
        </p:nvSpPr>
        <p:spPr>
          <a:xfrm>
            <a:off x="566928" y="2276856"/>
            <a:ext cx="1097280" cy="64008"/>
          </a:xfrm>
          <a:prstGeom prst="rect">
            <a:avLst/>
          </a:prstGeom>
          <a:solidFill>
            <a:srgbClr val="D4A017"/>
          </a:solidFill>
          <a:ln/>
        </p:spPr>
      </p:sp>
      <p:sp>
        <p:nvSpPr>
          <p:cNvPr id="5" name="Shape 3"/>
          <p:cNvSpPr/>
          <p:nvPr/>
        </p:nvSpPr>
        <p:spPr>
          <a:xfrm>
            <a:off x="566928" y="2532888"/>
            <a:ext cx="8010144" cy="5440680"/>
          </a:xfrm>
          <a:prstGeom prst="rect">
            <a:avLst/>
          </a:prstGeom>
          <a:solidFill>
            <a:srgbClr val="FFFFFF"/>
          </a:solidFill>
          <a:ln w="12700">
            <a:solidFill>
              <a:srgbClr val="D6D0BF"/>
            </a:solidFill>
            <a:prstDash val="solid"/>
          </a:ln>
        </p:spPr>
      </p:sp>
      <p:sp>
        <p:nvSpPr>
          <p:cNvPr id="6" name="Shape 4"/>
          <p:cNvSpPr/>
          <p:nvPr/>
        </p:nvSpPr>
        <p:spPr>
          <a:xfrm>
            <a:off x="566928" y="2532888"/>
            <a:ext cx="137160" cy="5440680"/>
          </a:xfrm>
          <a:prstGeom prst="rect">
            <a:avLst/>
          </a:prstGeom>
          <a:solidFill>
            <a:srgbClr val="003566"/>
          </a:solidFill>
          <a:ln/>
        </p:spPr>
      </p:sp>
      <p:sp>
        <p:nvSpPr>
          <p:cNvPr id="7" name="Text 5"/>
          <p:cNvSpPr/>
          <p:nvPr/>
        </p:nvSpPr>
        <p:spPr>
          <a:xfrm>
            <a:off x="987552" y="2807208"/>
            <a:ext cx="7269480" cy="4892040"/>
          </a:xfrm>
          <a:prstGeom prst="rect">
            <a:avLst/>
          </a:prstGeom>
          <a:noFill/>
          <a:ln/>
        </p:spPr>
        <p:txBody>
          <a:bodyPr wrap="square" rtlCol="0" anchor="t"/>
          <a:lstStyle/>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825 katılımcılı çalışmada minnettarlık ile ilişki doyumu arasındaki bağı taşıyan şey şu algıydı: "Partnerim beni anlıyor, önemsiyor, bana değer veriyor." Bilimsel adı: algılanan partner duyarlılığı.</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1.208 yetişkinin 20 yıl izlendiği çalışmada, bu algıdaki artış, günlük stres tepkilerinin yumuşaması üzerinden on yıl sonraki ölüm riskinin düşüklüğüyle ilişkili bulundu.</a:t>
            </a:r>
            <a:endParaRPr lang="en-US" sz="1700" dirty="0"/>
          </a:p>
          <a:p>
            <a:pPr algn="l" indent="0" marL="0">
              <a:lnSpc>
                <a:spcPct val="114000"/>
              </a:lnSpc>
              <a:buNone/>
            </a:pPr>
            <a:endParaRPr lang="en-US" sz="1700" dirty="0"/>
          </a:p>
          <a:p>
            <a:pPr algn="l" indent="0" marL="0">
              <a:lnSpc>
                <a:spcPct val="114000"/>
              </a:lnSpc>
              <a:buNone/>
            </a:pPr>
            <a:r>
              <a:rPr lang="en-US" sz="1700" dirty="0">
                <a:solidFill>
                  <a:srgbClr val="2C2F45"/>
                </a:solidFill>
                <a:latin typeface="Calibri" pitchFamily="34" charset="0"/>
                <a:ea typeface="Calibri" pitchFamily="34" charset="-122"/>
                <a:cs typeface="Calibri" pitchFamily="34" charset="-120"/>
              </a:rPr>
              <a:t>163 çiftte, stres altında birbirine verilen destek, hissedilen ve ifade edilen minnettarlık üzerinden her iki partnerin ilişki doyumuna bağlanıyordu. Takdir tek yönlü bir jest değil, iki yönlü bir döngüdür.</a:t>
            </a:r>
            <a:endParaRPr lang="en-US" sz="1700" dirty="0"/>
          </a:p>
        </p:txBody>
      </p:sp>
      <p:sp>
        <p:nvSpPr>
          <p:cNvPr id="8" name="Text 6"/>
          <p:cNvSpPr/>
          <p:nvPr/>
        </p:nvSpPr>
        <p:spPr>
          <a:xfrm>
            <a:off x="566928" y="8101584"/>
            <a:ext cx="8010144" cy="365760"/>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Jin et al., Scientific Reports, 2024 · Stanton et al., Psychosomatic Medicine, 2019 · Roth et al., Frontiers in Psychology, 2024</a:t>
            </a:r>
            <a:endParaRPr lang="en-US" sz="1100" dirty="0"/>
          </a:p>
        </p:txBody>
      </p:sp>
      <p:sp>
        <p:nvSpPr>
          <p:cNvPr id="9" name="Shape 7"/>
          <p:cNvSpPr/>
          <p:nvPr/>
        </p:nvSpPr>
        <p:spPr>
          <a:xfrm>
            <a:off x="566928" y="8522208"/>
            <a:ext cx="8010144" cy="10973"/>
          </a:xfrm>
          <a:prstGeom prst="rect">
            <a:avLst/>
          </a:prstGeom>
          <a:solidFill>
            <a:srgbClr val="D6D0BF"/>
          </a:solidFill>
          <a:ln/>
        </p:spPr>
      </p:sp>
      <p:sp>
        <p:nvSpPr>
          <p:cNvPr id="10" name="Text 8"/>
          <p:cNvSpPr/>
          <p:nvPr/>
        </p:nvSpPr>
        <p:spPr>
          <a:xfrm>
            <a:off x="566928" y="8613648"/>
            <a:ext cx="1463040" cy="292608"/>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9 / 13</a:t>
            </a:r>
            <a:endParaRPr lang="en-US" sz="1100" dirty="0"/>
          </a:p>
        </p:txBody>
      </p:sp>
      <p:sp>
        <p:nvSpPr>
          <p:cNvPr id="11" name="Text 9"/>
          <p:cNvSpPr/>
          <p:nvPr/>
        </p:nvSpPr>
        <p:spPr>
          <a:xfrm>
            <a:off x="2103120" y="8613648"/>
            <a:ext cx="4937760" cy="292608"/>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32320" y="8613648"/>
            <a:ext cx="1444752" cy="292608"/>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2026-08-19T14:15:00Z</dcterms:created>
  <dcterms:modified xsi:type="dcterms:W3CDTF">2026-08-19T14:15:00Z</dcterms:modified>
</cp:coreProperties>
</file>