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9144000"/>
  <p:notesSz cx="9144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02B"/>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D4A017"/>
                </a:solidFill>
                <a:latin typeface="Calibri" pitchFamily="34" charset="0"/>
                <a:ea typeface="Calibri" pitchFamily="34" charset="-122"/>
                <a:cs typeface="Calibri" pitchFamily="34" charset="-120"/>
              </a:rPr>
              <a:t>OBEZİTE VE DEPRESYON</a:t>
            </a:r>
            <a:endParaRPr lang="en-US" sz="1350" dirty="0"/>
          </a:p>
        </p:txBody>
      </p:sp>
      <p:sp>
        <p:nvSpPr>
          <p:cNvPr id="3" name="Text 1"/>
          <p:cNvSpPr/>
          <p:nvPr/>
        </p:nvSpPr>
        <p:spPr>
          <a:xfrm>
            <a:off x="658368" y="1737360"/>
            <a:ext cx="7827264" cy="3291840"/>
          </a:xfrm>
          <a:prstGeom prst="rect">
            <a:avLst/>
          </a:prstGeom>
          <a:noFill/>
          <a:ln/>
        </p:spPr>
        <p:txBody>
          <a:bodyPr wrap="square" rtlCol="0" anchor="t"/>
          <a:lstStyle/>
          <a:p>
            <a:pPr algn="l" indent="0" marL="0">
              <a:lnSpc>
                <a:spcPts val="6600"/>
              </a:lnSpc>
              <a:buNone/>
            </a:pPr>
            <a:r>
              <a:rPr lang="en-US" sz="5400" b="1" dirty="0">
                <a:solidFill>
                  <a:srgbClr val="F4F1E8"/>
                </a:solidFill>
                <a:latin typeface="Georgia" pitchFamily="34" charset="0"/>
                <a:ea typeface="Georgia" pitchFamily="34" charset="-122"/>
                <a:cs typeface="Georgia" pitchFamily="34" charset="-120"/>
              </a:rPr>
              <a:t>Ruh hali düzeliyor.</a:t>
            </a:r>
            <a:endParaRPr lang="en-US" sz="5400" dirty="0"/>
          </a:p>
          <a:p>
            <a:pPr algn="l" indent="0" marL="0">
              <a:lnSpc>
                <a:spcPts val="6600"/>
              </a:lnSpc>
              <a:buNone/>
            </a:pPr>
            <a:r>
              <a:rPr lang="en-US" sz="5400" b="1" dirty="0">
                <a:solidFill>
                  <a:srgbClr val="F4F1E8"/>
                </a:solidFill>
                <a:latin typeface="Georgia" pitchFamily="34" charset="0"/>
                <a:ea typeface="Georgia" pitchFamily="34" charset="-122"/>
                <a:cs typeface="Georgia" pitchFamily="34" charset="-120"/>
              </a:rPr>
              <a:t>Ama kaybedilen</a:t>
            </a:r>
            <a:endParaRPr lang="en-US" sz="5400" dirty="0"/>
          </a:p>
          <a:p>
            <a:pPr algn="l" indent="0" marL="0">
              <a:lnSpc>
                <a:spcPts val="6600"/>
              </a:lnSpc>
              <a:buNone/>
            </a:pPr>
            <a:r>
              <a:rPr lang="en-US" sz="5400" b="1" dirty="0">
                <a:solidFill>
                  <a:srgbClr val="F4F1E8"/>
                </a:solidFill>
                <a:latin typeface="Georgia" pitchFamily="34" charset="0"/>
                <a:ea typeface="Georgia" pitchFamily="34" charset="-122"/>
                <a:cs typeface="Georgia" pitchFamily="34" charset="-120"/>
              </a:rPr>
              <a:t>kiloyla orantılı değil.</a:t>
            </a:r>
            <a:endParaRPr lang="en-US" sz="5400" dirty="0"/>
          </a:p>
        </p:txBody>
      </p:sp>
      <p:sp>
        <p:nvSpPr>
          <p:cNvPr id="4" name="Shape 2"/>
          <p:cNvSpPr/>
          <p:nvPr/>
        </p:nvSpPr>
        <p:spPr>
          <a:xfrm>
            <a:off x="658368" y="5257800"/>
            <a:ext cx="1097280" cy="68580"/>
          </a:xfrm>
          <a:prstGeom prst="rect">
            <a:avLst/>
          </a:prstGeom>
          <a:solidFill>
            <a:srgbClr val="D4A017"/>
          </a:solidFill>
          <a:ln/>
        </p:spPr>
      </p:sp>
      <p:sp>
        <p:nvSpPr>
          <p:cNvPr id="5" name="Text 3"/>
          <p:cNvSpPr/>
          <p:nvPr/>
        </p:nvSpPr>
        <p:spPr>
          <a:xfrm>
            <a:off x="658368" y="5623560"/>
            <a:ext cx="7461504" cy="1463040"/>
          </a:xfrm>
          <a:prstGeom prst="rect">
            <a:avLst/>
          </a:prstGeom>
          <a:noFill/>
          <a:ln/>
        </p:spPr>
        <p:txBody>
          <a:bodyPr wrap="square" rtlCol="0" anchor="t"/>
          <a:lstStyle/>
          <a:p>
            <a:pPr algn="l" indent="0" marL="0">
              <a:lnSpc>
                <a:spcPts val="3800"/>
              </a:lnSpc>
              <a:buNone/>
            </a:pPr>
            <a:r>
              <a:rPr lang="en-US" sz="2500" i="1" dirty="0">
                <a:solidFill>
                  <a:srgbClr val="C3D3CB"/>
                </a:solidFill>
                <a:latin typeface="Georgia" pitchFamily="34" charset="0"/>
                <a:ea typeface="Georgia" pitchFamily="34" charset="-122"/>
                <a:cs typeface="Georgia" pitchFamily="34" charset="-120"/>
              </a:rPr>
              <a:t>31 randomize kontrollü çalışmanın meta-analizinde kilo değişimi, depresif belirtilerdeki düzelmeyi yordamadı.</a:t>
            </a:r>
            <a:endParaRPr lang="en-US" sz="2500" dirty="0"/>
          </a:p>
        </p:txBody>
      </p:sp>
      <p:sp>
        <p:nvSpPr>
          <p:cNvPr id="6" name="Text 4"/>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9BB3A8"/>
                </a:solidFill>
                <a:latin typeface="Calibri" pitchFamily="34" charset="0"/>
                <a:ea typeface="Calibri" pitchFamily="34" charset="-122"/>
                <a:cs typeface="Calibri" pitchFamily="34" charset="-120"/>
              </a:rPr>
              <a:t>Fabricatore ve ark., International Journal of Obesity, 2011</a:t>
            </a:r>
            <a:endParaRPr lang="en-US" sz="1100" dirty="0"/>
          </a:p>
        </p:txBody>
      </p:sp>
      <p:sp>
        <p:nvSpPr>
          <p:cNvPr id="7" name="Shape 5"/>
          <p:cNvSpPr/>
          <p:nvPr/>
        </p:nvSpPr>
        <p:spPr>
          <a:xfrm>
            <a:off x="658368" y="8284464"/>
            <a:ext cx="7827264" cy="10973"/>
          </a:xfrm>
          <a:prstGeom prst="rect">
            <a:avLst/>
          </a:prstGeom>
          <a:solidFill>
            <a:srgbClr val="2F5A4E"/>
          </a:solidFill>
          <a:ln/>
        </p:spPr>
      </p:sp>
      <p:sp>
        <p:nvSpPr>
          <p:cNvPr id="8" name="Text 6"/>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9BB3A8"/>
                </a:solidFill>
                <a:latin typeface="Calibri" pitchFamily="34" charset="0"/>
                <a:ea typeface="Calibri" pitchFamily="34" charset="-122"/>
                <a:cs typeface="Calibri" pitchFamily="34" charset="-120"/>
              </a:rPr>
              <a:t>1 / 14</a:t>
            </a:r>
            <a:endParaRPr lang="en-US" sz="1100" dirty="0"/>
          </a:p>
        </p:txBody>
      </p:sp>
      <p:sp>
        <p:nvSpPr>
          <p:cNvPr id="9" name="Text 7"/>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9BB3A8"/>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0" name="Text 8"/>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9BB3A8"/>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C1121F"/>
                </a:solidFill>
                <a:latin typeface="Calibri" pitchFamily="34" charset="0"/>
                <a:ea typeface="Calibri" pitchFamily="34" charset="-122"/>
                <a:cs typeface="Calibri" pitchFamily="34" charset="-120"/>
              </a:rPr>
              <a:t>DAMGA | UTANDIRMA KİLO VERDİRMİYOR</a:t>
            </a:r>
            <a:endParaRPr lang="en-US" sz="1350" dirty="0"/>
          </a:p>
        </p:txBody>
      </p:sp>
      <p:sp>
        <p:nvSpPr>
          <p:cNvPr id="3" name="Text 1"/>
          <p:cNvSpPr/>
          <p:nvPr/>
        </p:nvSpPr>
        <p:spPr>
          <a:xfrm>
            <a:off x="658368" y="1143000"/>
            <a:ext cx="7827264" cy="1645920"/>
          </a:xfrm>
          <a:prstGeom prst="rect">
            <a:avLst/>
          </a:prstGeom>
          <a:noFill/>
          <a:ln/>
        </p:spPr>
        <p:txBody>
          <a:bodyPr wrap="square" rtlCol="0" anchor="ctr"/>
          <a:lstStyle/>
          <a:p>
            <a:pPr algn="l" indent="0" marL="0">
              <a:buNone/>
            </a:pPr>
            <a:r>
              <a:rPr lang="en-US" sz="8800" b="1" dirty="0">
                <a:solidFill>
                  <a:srgbClr val="C1121F"/>
                </a:solidFill>
                <a:latin typeface="Georgia" pitchFamily="34" charset="0"/>
                <a:ea typeface="Georgia" pitchFamily="34" charset="-122"/>
                <a:cs typeface="Georgia" pitchFamily="34" charset="-120"/>
              </a:rPr>
              <a:t>2,5 kat</a:t>
            </a:r>
            <a:endParaRPr lang="en-US" sz="8800" dirty="0"/>
          </a:p>
        </p:txBody>
      </p:sp>
      <p:sp>
        <p:nvSpPr>
          <p:cNvPr id="4" name="Text 2"/>
          <p:cNvSpPr/>
          <p:nvPr/>
        </p:nvSpPr>
        <p:spPr>
          <a:xfrm>
            <a:off x="658368" y="2880360"/>
            <a:ext cx="7827264" cy="1143000"/>
          </a:xfrm>
          <a:prstGeom prst="rect">
            <a:avLst/>
          </a:prstGeom>
          <a:noFill/>
          <a:ln/>
        </p:spPr>
        <p:txBody>
          <a:bodyPr wrap="square" rtlCol="0" anchor="t"/>
          <a:lstStyle/>
          <a:p>
            <a:pPr algn="l" indent="0" marL="0">
              <a:lnSpc>
                <a:spcPts val="3800"/>
              </a:lnSpc>
              <a:buNone/>
            </a:pPr>
            <a:r>
              <a:rPr lang="en-US" sz="2600" i="1" dirty="0">
                <a:solidFill>
                  <a:srgbClr val="141626"/>
                </a:solidFill>
                <a:latin typeface="Georgia" pitchFamily="34" charset="0"/>
                <a:ea typeface="Georgia" pitchFamily="34" charset="-122"/>
                <a:cs typeface="Georgia" pitchFamily="34" charset="-120"/>
              </a:rPr>
              <a:t>Kilo ayrımcılığına maruz kalanlarda dört yıl</a:t>
            </a:r>
            <a:endParaRPr lang="en-US" sz="2600" dirty="0"/>
          </a:p>
          <a:p>
            <a:pPr algn="l" indent="0" marL="0">
              <a:lnSpc>
                <a:spcPts val="3800"/>
              </a:lnSpc>
              <a:buNone/>
            </a:pPr>
            <a:r>
              <a:rPr lang="en-US" sz="2600" i="1" dirty="0">
                <a:solidFill>
                  <a:srgbClr val="141626"/>
                </a:solidFill>
                <a:latin typeface="Georgia" pitchFamily="34" charset="0"/>
                <a:ea typeface="Georgia" pitchFamily="34" charset="-122"/>
                <a:cs typeface="Georgia" pitchFamily="34" charset="-120"/>
              </a:rPr>
              <a:t>sonra obez olma olasılığı.</a:t>
            </a:r>
            <a:endParaRPr lang="en-US" sz="2600" dirty="0"/>
          </a:p>
        </p:txBody>
      </p:sp>
      <p:sp>
        <p:nvSpPr>
          <p:cNvPr id="5" name="Shape 3"/>
          <p:cNvSpPr/>
          <p:nvPr/>
        </p:nvSpPr>
        <p:spPr>
          <a:xfrm>
            <a:off x="658368" y="4251960"/>
            <a:ext cx="7827264" cy="1920240"/>
          </a:xfrm>
          <a:prstGeom prst="rect">
            <a:avLst/>
          </a:prstGeom>
          <a:solidFill>
            <a:srgbClr val="FFFFFF"/>
          </a:solidFill>
          <a:ln w="9525">
            <a:solidFill>
              <a:srgbClr val="D6D0BF"/>
            </a:solidFill>
            <a:prstDash val="solid"/>
          </a:ln>
        </p:spPr>
      </p:sp>
      <p:sp>
        <p:nvSpPr>
          <p:cNvPr id="6" name="Shape 4"/>
          <p:cNvSpPr/>
          <p:nvPr/>
        </p:nvSpPr>
        <p:spPr>
          <a:xfrm>
            <a:off x="658368" y="4251960"/>
            <a:ext cx="137160" cy="1920240"/>
          </a:xfrm>
          <a:prstGeom prst="rect">
            <a:avLst/>
          </a:prstGeom>
          <a:solidFill>
            <a:srgbClr val="C1121F"/>
          </a:solidFill>
          <a:ln/>
        </p:spPr>
      </p:sp>
      <p:sp>
        <p:nvSpPr>
          <p:cNvPr id="7" name="Text 5"/>
          <p:cNvSpPr/>
          <p:nvPr/>
        </p:nvSpPr>
        <p:spPr>
          <a:xfrm>
            <a:off x="1042416" y="4489704"/>
            <a:ext cx="7095744" cy="1499616"/>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6.157 kişilik ileriye dönük çalışma. OR 2.54 (%95 GA 1.58–4.08). Başlangıçtaki beden kitle indeksi hesaba katıldığında da geçerliydi. Yazarların ifadesiyle: kilo ayrımcılığı kilo vermeye motive etmek yerine obezite riskini artırıyor.</a:t>
            </a:r>
            <a:endParaRPr lang="en-US" sz="1900" dirty="0"/>
          </a:p>
        </p:txBody>
      </p:sp>
      <p:sp>
        <p:nvSpPr>
          <p:cNvPr id="8" name="Shape 6"/>
          <p:cNvSpPr/>
          <p:nvPr/>
        </p:nvSpPr>
        <p:spPr>
          <a:xfrm>
            <a:off x="658368" y="6355080"/>
            <a:ext cx="7827264" cy="1234440"/>
          </a:xfrm>
          <a:prstGeom prst="rect">
            <a:avLst/>
          </a:prstGeom>
          <a:solidFill>
            <a:srgbClr val="FFFFFF"/>
          </a:solidFill>
          <a:ln w="9525">
            <a:solidFill>
              <a:srgbClr val="D6D0BF"/>
            </a:solidFill>
            <a:prstDash val="solid"/>
          </a:ln>
        </p:spPr>
      </p:sp>
      <p:sp>
        <p:nvSpPr>
          <p:cNvPr id="9" name="Shape 7"/>
          <p:cNvSpPr/>
          <p:nvPr/>
        </p:nvSpPr>
        <p:spPr>
          <a:xfrm>
            <a:off x="658368" y="6355080"/>
            <a:ext cx="137160" cy="1234440"/>
          </a:xfrm>
          <a:prstGeom prst="rect">
            <a:avLst/>
          </a:prstGeom>
          <a:solidFill>
            <a:srgbClr val="D4A017"/>
          </a:solidFill>
          <a:ln/>
        </p:spPr>
      </p:sp>
      <p:sp>
        <p:nvSpPr>
          <p:cNvPr id="10" name="Text 8"/>
          <p:cNvSpPr/>
          <p:nvPr/>
        </p:nvSpPr>
        <p:spPr>
          <a:xfrm>
            <a:off x="1042416" y="6592824"/>
            <a:ext cx="7095744" cy="813816"/>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Ayrı bir çalışmada algılanan kilo ayrımcılığı, obezite ile psikolojik iyilik hali arasındaki ilişkinin yaklaşık %40'ını açıklıyordu.</a:t>
            </a:r>
            <a:endParaRPr lang="en-US" sz="1900" dirty="0"/>
          </a:p>
        </p:txBody>
      </p:sp>
      <p:sp>
        <p:nvSpPr>
          <p:cNvPr id="11" name="Text 9"/>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Sutin ve Terracciano, PLoS ONE, 2013 · Jackson ve ark., Obesity, 2015</a:t>
            </a:r>
            <a:endParaRPr lang="en-US" sz="1100" dirty="0"/>
          </a:p>
        </p:txBody>
      </p:sp>
      <p:sp>
        <p:nvSpPr>
          <p:cNvPr id="12" name="Shape 10"/>
          <p:cNvSpPr/>
          <p:nvPr/>
        </p:nvSpPr>
        <p:spPr>
          <a:xfrm>
            <a:off x="658368" y="8284464"/>
            <a:ext cx="7827264" cy="10973"/>
          </a:xfrm>
          <a:prstGeom prst="rect">
            <a:avLst/>
          </a:prstGeom>
          <a:solidFill>
            <a:srgbClr val="D6D0BF"/>
          </a:solidFill>
          <a:ln/>
        </p:spPr>
      </p:sp>
      <p:sp>
        <p:nvSpPr>
          <p:cNvPr id="13" name="Text 11"/>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10 / 14</a:t>
            </a:r>
            <a:endParaRPr lang="en-US" sz="1100" dirty="0"/>
          </a:p>
        </p:txBody>
      </p:sp>
      <p:sp>
        <p:nvSpPr>
          <p:cNvPr id="14" name="Text 12"/>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5" name="Text 13"/>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003566"/>
                </a:solidFill>
                <a:latin typeface="Calibri" pitchFamily="34" charset="0"/>
                <a:ea typeface="Calibri" pitchFamily="34" charset="-122"/>
                <a:cs typeface="Calibri" pitchFamily="34" charset="-120"/>
              </a:rPr>
              <a:t>ÖLÇÜM | METABOLİK SAĞLIK</a:t>
            </a:r>
            <a:endParaRPr lang="en-US" sz="1350" dirty="0"/>
          </a:p>
        </p:txBody>
      </p:sp>
      <p:sp>
        <p:nvSpPr>
          <p:cNvPr id="3" name="Text 1"/>
          <p:cNvSpPr/>
          <p:nvPr/>
        </p:nvSpPr>
        <p:spPr>
          <a:xfrm>
            <a:off x="658368" y="1024128"/>
            <a:ext cx="7827264" cy="1463040"/>
          </a:xfrm>
          <a:prstGeom prst="rect">
            <a:avLst/>
          </a:prstGeom>
          <a:noFill/>
          <a:ln/>
        </p:spPr>
        <p:txBody>
          <a:bodyPr wrap="square" rtlCol="0" anchor="t"/>
          <a:lstStyle/>
          <a:p>
            <a:pPr algn="l" indent="0" marL="0">
              <a:lnSpc>
                <a:spcPts val="4408"/>
              </a:lnSpc>
              <a:buNone/>
            </a:pPr>
            <a:r>
              <a:rPr lang="en-US" sz="3800" b="1" dirty="0">
                <a:solidFill>
                  <a:srgbClr val="141626"/>
                </a:solidFill>
                <a:latin typeface="Georgia" pitchFamily="34" charset="0"/>
                <a:ea typeface="Georgia" pitchFamily="34" charset="-122"/>
                <a:cs typeface="Georgia" pitchFamily="34" charset="-120"/>
              </a:rPr>
              <a:t>Belirleyici olan beden kitle</a:t>
            </a:r>
            <a:endParaRPr lang="en-US" sz="3800" dirty="0"/>
          </a:p>
          <a:p>
            <a:pPr algn="l" indent="0" marL="0">
              <a:lnSpc>
                <a:spcPts val="4408"/>
              </a:lnSpc>
              <a:buNone/>
            </a:pPr>
            <a:r>
              <a:rPr lang="en-US" sz="3800" b="1" dirty="0">
                <a:solidFill>
                  <a:srgbClr val="141626"/>
                </a:solidFill>
                <a:latin typeface="Georgia" pitchFamily="34" charset="0"/>
                <a:ea typeface="Georgia" pitchFamily="34" charset="-122"/>
                <a:cs typeface="Georgia" pitchFamily="34" charset="-120"/>
              </a:rPr>
              <a:t>indeksi değil, metabolik profil</a:t>
            </a:r>
            <a:endParaRPr lang="en-US" sz="3800" dirty="0"/>
          </a:p>
        </p:txBody>
      </p:sp>
      <p:sp>
        <p:nvSpPr>
          <p:cNvPr id="4" name="Shape 2"/>
          <p:cNvSpPr/>
          <p:nvPr/>
        </p:nvSpPr>
        <p:spPr>
          <a:xfrm>
            <a:off x="658368" y="2926080"/>
            <a:ext cx="1097280" cy="68580"/>
          </a:xfrm>
          <a:prstGeom prst="rect">
            <a:avLst/>
          </a:prstGeom>
          <a:solidFill>
            <a:srgbClr val="003566"/>
          </a:solidFill>
          <a:ln/>
        </p:spPr>
      </p:sp>
      <p:sp>
        <p:nvSpPr>
          <p:cNvPr id="5" name="Shape 3"/>
          <p:cNvSpPr/>
          <p:nvPr/>
        </p:nvSpPr>
        <p:spPr>
          <a:xfrm>
            <a:off x="658368" y="3337560"/>
            <a:ext cx="7827264" cy="2880360"/>
          </a:xfrm>
          <a:prstGeom prst="rect">
            <a:avLst/>
          </a:prstGeom>
          <a:solidFill>
            <a:srgbClr val="FFFFFF"/>
          </a:solidFill>
          <a:ln w="9525">
            <a:solidFill>
              <a:srgbClr val="D6D0BF"/>
            </a:solidFill>
            <a:prstDash val="solid"/>
          </a:ln>
        </p:spPr>
      </p:sp>
      <p:sp>
        <p:nvSpPr>
          <p:cNvPr id="6" name="Shape 4"/>
          <p:cNvSpPr/>
          <p:nvPr/>
        </p:nvSpPr>
        <p:spPr>
          <a:xfrm>
            <a:off x="658368" y="3337560"/>
            <a:ext cx="137160" cy="2880360"/>
          </a:xfrm>
          <a:prstGeom prst="rect">
            <a:avLst/>
          </a:prstGeom>
          <a:solidFill>
            <a:srgbClr val="003566"/>
          </a:solidFill>
          <a:ln/>
        </p:spPr>
      </p:sp>
      <p:sp>
        <p:nvSpPr>
          <p:cNvPr id="7" name="Text 5"/>
          <p:cNvSpPr/>
          <p:nvPr/>
        </p:nvSpPr>
        <p:spPr>
          <a:xfrm>
            <a:off x="1042416" y="3575304"/>
            <a:ext cx="7095744" cy="292608"/>
          </a:xfrm>
          <a:prstGeom prst="rect">
            <a:avLst/>
          </a:prstGeom>
          <a:noFill/>
          <a:ln/>
        </p:spPr>
        <p:txBody>
          <a:bodyPr wrap="square" rtlCol="0" anchor="ctr"/>
          <a:lstStyle/>
          <a:p>
            <a:pPr algn="l" indent="0" marL="0">
              <a:buNone/>
            </a:pPr>
            <a:r>
              <a:rPr lang="en-US" sz="1700" b="1" spc="300" kern="0" dirty="0">
                <a:solidFill>
                  <a:srgbClr val="003566"/>
                </a:solidFill>
                <a:latin typeface="Calibri" pitchFamily="34" charset="0"/>
                <a:ea typeface="Calibri" pitchFamily="34" charset="-122"/>
                <a:cs typeface="Calibri" pitchFamily="34" charset="-120"/>
              </a:rPr>
              <a:t>14.475 KİŞİ · 16 YIL TAKİP</a:t>
            </a:r>
            <a:endParaRPr lang="en-US" sz="1700" dirty="0"/>
          </a:p>
        </p:txBody>
      </p:sp>
      <p:sp>
        <p:nvSpPr>
          <p:cNvPr id="8" name="Text 6"/>
          <p:cNvSpPr/>
          <p:nvPr/>
        </p:nvSpPr>
        <p:spPr>
          <a:xfrm>
            <a:off x="1042416" y="3995928"/>
            <a:ext cx="7095744" cy="2039112"/>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Metabolik olarak sağlıklı ve normal kilolulara kıyasla depresif belirti olasılığı:</a:t>
            </a:r>
            <a:endParaRPr lang="en-US" sz="1900" dirty="0"/>
          </a:p>
          <a:p>
            <a:pPr algn="l" indent="0" marL="0">
              <a:lnSpc>
                <a:spcPts val="2700"/>
              </a:lnSpc>
              <a:buNone/>
            </a:pP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Metabolik olarak sağlıksız, normal kilolu: OR 1.37 (1.25–1.51)</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Metabolik olarak sağlıksız, obez: OR 1.30 (1.10–1.54)</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Metabolik olarak sağlıklı, obez: OR 1.04 (0.81–1.32). Anlamlı değil.</a:t>
            </a:r>
            <a:endParaRPr lang="en-US" sz="1900" dirty="0"/>
          </a:p>
        </p:txBody>
      </p:sp>
      <p:sp>
        <p:nvSpPr>
          <p:cNvPr id="9" name="Shape 7"/>
          <p:cNvSpPr/>
          <p:nvPr/>
        </p:nvSpPr>
        <p:spPr>
          <a:xfrm>
            <a:off x="658368" y="6446520"/>
            <a:ext cx="7827264" cy="1234440"/>
          </a:xfrm>
          <a:prstGeom prst="rect">
            <a:avLst/>
          </a:prstGeom>
          <a:solidFill>
            <a:srgbClr val="C1121F">
              <a:alpha val="8000"/>
            </a:srgbClr>
          </a:solidFill>
          <a:ln w="12700">
            <a:solidFill>
              <a:srgbClr val="C1121F"/>
            </a:solidFill>
            <a:prstDash val="solid"/>
          </a:ln>
        </p:spPr>
      </p:sp>
      <p:sp>
        <p:nvSpPr>
          <p:cNvPr id="10" name="Shape 8"/>
          <p:cNvSpPr/>
          <p:nvPr/>
        </p:nvSpPr>
        <p:spPr>
          <a:xfrm>
            <a:off x="658368" y="6446520"/>
            <a:ext cx="137160" cy="1234440"/>
          </a:xfrm>
          <a:prstGeom prst="rect">
            <a:avLst/>
          </a:prstGeom>
          <a:solidFill>
            <a:srgbClr val="C1121F"/>
          </a:solidFill>
          <a:ln/>
        </p:spPr>
      </p:sp>
      <p:sp>
        <p:nvSpPr>
          <p:cNvPr id="11" name="Text 9"/>
          <p:cNvSpPr/>
          <p:nvPr/>
        </p:nvSpPr>
        <p:spPr>
          <a:xfrm>
            <a:off x="1042416" y="6574536"/>
            <a:ext cx="7095744" cy="978408"/>
          </a:xfrm>
          <a:prstGeom prst="rect">
            <a:avLst/>
          </a:prstGeom>
          <a:noFill/>
          <a:ln/>
        </p:spPr>
        <p:txBody>
          <a:bodyPr wrap="square" rtlCol="0" anchor="ctr"/>
          <a:lstStyle/>
          <a:p>
            <a:pPr algn="l" indent="0" marL="0">
              <a:lnSpc>
                <a:spcPts val="2414"/>
              </a:lnSpc>
              <a:buNone/>
            </a:pPr>
            <a:r>
              <a:rPr lang="en-US" sz="1700" dirty="0">
                <a:solidFill>
                  <a:srgbClr val="141626"/>
                </a:solidFill>
                <a:latin typeface="Calibri" pitchFamily="34" charset="0"/>
                <a:ea typeface="Calibri" pitchFamily="34" charset="-122"/>
                <a:cs typeface="Calibri" pitchFamily="34" charset="-120"/>
              </a:rPr>
              <a:t>Kesitsel tasarımlı bir başka analiz sağlıklı obezitede küçük ama anlamlı bir risk buldu (OR 1.19). İki tasarım farklı sonuç veriyor.</a:t>
            </a:r>
            <a:endParaRPr lang="en-US" sz="1700" dirty="0"/>
          </a:p>
        </p:txBody>
      </p:sp>
      <p:sp>
        <p:nvSpPr>
          <p:cNvPr id="12" name="Text 10"/>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Hinnouho ve ark., PLoS ONE, 2017 · Jokela ve ark., Molecular Psychiatry, 2013</a:t>
            </a:r>
            <a:endParaRPr lang="en-US" sz="1100" dirty="0"/>
          </a:p>
        </p:txBody>
      </p:sp>
      <p:sp>
        <p:nvSpPr>
          <p:cNvPr id="13" name="Shape 11"/>
          <p:cNvSpPr/>
          <p:nvPr/>
        </p:nvSpPr>
        <p:spPr>
          <a:xfrm>
            <a:off x="658368" y="8284464"/>
            <a:ext cx="7827264" cy="10973"/>
          </a:xfrm>
          <a:prstGeom prst="rect">
            <a:avLst/>
          </a:prstGeom>
          <a:solidFill>
            <a:srgbClr val="D6D0BF"/>
          </a:solidFill>
          <a:ln/>
        </p:spPr>
      </p:sp>
      <p:sp>
        <p:nvSpPr>
          <p:cNvPr id="14" name="Text 12"/>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11 / 14</a:t>
            </a:r>
            <a:endParaRPr lang="en-US" sz="1100" dirty="0"/>
          </a:p>
        </p:txBody>
      </p:sp>
      <p:sp>
        <p:nvSpPr>
          <p:cNvPr id="15" name="Text 13"/>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6" name="Text 14"/>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C1121F"/>
                </a:solidFill>
                <a:latin typeface="Calibri" pitchFamily="34" charset="0"/>
                <a:ea typeface="Calibri" pitchFamily="34" charset="-122"/>
                <a:cs typeface="Calibri" pitchFamily="34" charset="-120"/>
              </a:rPr>
              <a:t>İLAÇ | TEDAVİNİN KENDİSİ KİLO ALDIRABİLİR</a:t>
            </a:r>
            <a:endParaRPr lang="en-US" sz="1350" dirty="0"/>
          </a:p>
        </p:txBody>
      </p:sp>
      <p:sp>
        <p:nvSpPr>
          <p:cNvPr id="3" name="Text 1"/>
          <p:cNvSpPr/>
          <p:nvPr/>
        </p:nvSpPr>
        <p:spPr>
          <a:xfrm>
            <a:off x="658368" y="1024128"/>
            <a:ext cx="7827264" cy="1463040"/>
          </a:xfrm>
          <a:prstGeom prst="rect">
            <a:avLst/>
          </a:prstGeom>
          <a:noFill/>
          <a:ln/>
        </p:spPr>
        <p:txBody>
          <a:bodyPr wrap="square" rtlCol="0" anchor="t"/>
          <a:lstStyle/>
          <a:p>
            <a:pPr algn="l" indent="0" marL="0">
              <a:lnSpc>
                <a:spcPts val="4292"/>
              </a:lnSpc>
              <a:buNone/>
            </a:pPr>
            <a:r>
              <a:rPr lang="en-US" sz="3700" b="1" dirty="0">
                <a:solidFill>
                  <a:srgbClr val="141626"/>
                </a:solidFill>
                <a:latin typeface="Georgia" pitchFamily="34" charset="0"/>
                <a:ea typeface="Georgia" pitchFamily="34" charset="-122"/>
                <a:cs typeface="Georgia" pitchFamily="34" charset="-120"/>
              </a:rPr>
              <a:t>İlaçlar arasındaki fark büyük</a:t>
            </a:r>
            <a:endParaRPr lang="en-US" sz="3700" dirty="0"/>
          </a:p>
        </p:txBody>
      </p:sp>
      <p:sp>
        <p:nvSpPr>
          <p:cNvPr id="4" name="Shape 2"/>
          <p:cNvSpPr/>
          <p:nvPr/>
        </p:nvSpPr>
        <p:spPr>
          <a:xfrm>
            <a:off x="658368" y="2011680"/>
            <a:ext cx="1097280" cy="68580"/>
          </a:xfrm>
          <a:prstGeom prst="rect">
            <a:avLst/>
          </a:prstGeom>
          <a:solidFill>
            <a:srgbClr val="C1121F"/>
          </a:solidFill>
          <a:ln/>
        </p:spPr>
      </p:sp>
      <p:sp>
        <p:nvSpPr>
          <p:cNvPr id="5" name="Shape 3"/>
          <p:cNvSpPr/>
          <p:nvPr/>
        </p:nvSpPr>
        <p:spPr>
          <a:xfrm>
            <a:off x="658368" y="2423160"/>
            <a:ext cx="7827264" cy="2468880"/>
          </a:xfrm>
          <a:prstGeom prst="rect">
            <a:avLst/>
          </a:prstGeom>
          <a:solidFill>
            <a:srgbClr val="FFFFFF"/>
          </a:solidFill>
          <a:ln w="9525">
            <a:solidFill>
              <a:srgbClr val="D6D0BF"/>
            </a:solidFill>
            <a:prstDash val="solid"/>
          </a:ln>
        </p:spPr>
      </p:sp>
      <p:sp>
        <p:nvSpPr>
          <p:cNvPr id="6" name="Shape 4"/>
          <p:cNvSpPr/>
          <p:nvPr/>
        </p:nvSpPr>
        <p:spPr>
          <a:xfrm>
            <a:off x="658368" y="2423160"/>
            <a:ext cx="137160" cy="2468880"/>
          </a:xfrm>
          <a:prstGeom prst="rect">
            <a:avLst/>
          </a:prstGeom>
          <a:solidFill>
            <a:srgbClr val="C1121F"/>
          </a:solidFill>
          <a:ln/>
        </p:spPr>
      </p:sp>
      <p:sp>
        <p:nvSpPr>
          <p:cNvPr id="7" name="Text 5"/>
          <p:cNvSpPr/>
          <p:nvPr/>
        </p:nvSpPr>
        <p:spPr>
          <a:xfrm>
            <a:off x="1042416" y="2660904"/>
            <a:ext cx="7095744" cy="292608"/>
          </a:xfrm>
          <a:prstGeom prst="rect">
            <a:avLst/>
          </a:prstGeom>
          <a:noFill/>
          <a:ln/>
        </p:spPr>
        <p:txBody>
          <a:bodyPr wrap="square" rtlCol="0" anchor="ctr"/>
          <a:lstStyle/>
          <a:p>
            <a:pPr algn="l" indent="0" marL="0">
              <a:buNone/>
            </a:pPr>
            <a:r>
              <a:rPr lang="en-US" sz="1700" b="1" spc="300" kern="0" dirty="0">
                <a:solidFill>
                  <a:srgbClr val="C1121F"/>
                </a:solidFill>
                <a:latin typeface="Calibri" pitchFamily="34" charset="0"/>
                <a:ea typeface="Calibri" pitchFamily="34" charset="-122"/>
                <a:cs typeface="Calibri" pitchFamily="34" charset="-120"/>
              </a:rPr>
              <a:t>137 ÇALIŞMA · 35.007 KİŞİ · MEDYAN 45 HAFTA</a:t>
            </a:r>
            <a:endParaRPr lang="en-US" sz="1700" dirty="0"/>
          </a:p>
        </p:txBody>
      </p:sp>
      <p:sp>
        <p:nvSpPr>
          <p:cNvPr id="8" name="Text 6"/>
          <p:cNvSpPr/>
          <p:nvPr/>
        </p:nvSpPr>
        <p:spPr>
          <a:xfrm>
            <a:off x="1042416" y="3081528"/>
            <a:ext cx="7095744" cy="1627632"/>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Plaseboya göre en fazla kilo aldıranlar</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klorpromazin +5.13 kg · klozapin +4.21 kg · olanzapin +3.82 kg</a:t>
            </a:r>
            <a:endParaRPr lang="en-US" sz="1900" dirty="0"/>
          </a:p>
          <a:p>
            <a:pPr algn="l" indent="0" marL="0">
              <a:lnSpc>
                <a:spcPts val="2700"/>
              </a:lnSpc>
              <a:buNone/>
            </a:pP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Plaseboya yakın seyredenler</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lurasidon · aripiprazol · kariprazin · ziprasidon · haloperidol</a:t>
            </a:r>
            <a:endParaRPr lang="en-US" sz="1900" dirty="0"/>
          </a:p>
        </p:txBody>
      </p:sp>
      <p:sp>
        <p:nvSpPr>
          <p:cNvPr id="9" name="Shape 7"/>
          <p:cNvSpPr/>
          <p:nvPr/>
        </p:nvSpPr>
        <p:spPr>
          <a:xfrm>
            <a:off x="658368" y="5074920"/>
            <a:ext cx="7827264" cy="1508760"/>
          </a:xfrm>
          <a:prstGeom prst="rect">
            <a:avLst/>
          </a:prstGeom>
          <a:solidFill>
            <a:srgbClr val="FFFFFF"/>
          </a:solidFill>
          <a:ln w="9525">
            <a:solidFill>
              <a:srgbClr val="D6D0BF"/>
            </a:solidFill>
            <a:prstDash val="solid"/>
          </a:ln>
        </p:spPr>
      </p:sp>
      <p:sp>
        <p:nvSpPr>
          <p:cNvPr id="10" name="Shape 8"/>
          <p:cNvSpPr/>
          <p:nvPr/>
        </p:nvSpPr>
        <p:spPr>
          <a:xfrm>
            <a:off x="658368" y="5074920"/>
            <a:ext cx="137160" cy="1508760"/>
          </a:xfrm>
          <a:prstGeom prst="rect">
            <a:avLst/>
          </a:prstGeom>
          <a:solidFill>
            <a:srgbClr val="D4A017"/>
          </a:solidFill>
          <a:ln/>
        </p:spPr>
      </p:sp>
      <p:sp>
        <p:nvSpPr>
          <p:cNvPr id="11" name="Text 9"/>
          <p:cNvSpPr/>
          <p:nvPr/>
        </p:nvSpPr>
        <p:spPr>
          <a:xfrm>
            <a:off x="1042416" y="5312664"/>
            <a:ext cx="7095744" cy="292608"/>
          </a:xfrm>
          <a:prstGeom prst="rect">
            <a:avLst/>
          </a:prstGeom>
          <a:noFill/>
          <a:ln/>
        </p:spPr>
        <p:txBody>
          <a:bodyPr wrap="square" rtlCol="0" anchor="ctr"/>
          <a:lstStyle/>
          <a:p>
            <a:pPr algn="l" indent="0" marL="0">
              <a:buNone/>
            </a:pPr>
            <a:r>
              <a:rPr lang="en-US" sz="1700" b="1" spc="300" kern="0" dirty="0">
                <a:solidFill>
                  <a:srgbClr val="D4A017"/>
                </a:solidFill>
                <a:latin typeface="Calibri" pitchFamily="34" charset="0"/>
                <a:ea typeface="Calibri" pitchFamily="34" charset="-122"/>
                <a:cs typeface="Calibri" pitchFamily="34" charset="-120"/>
              </a:rPr>
              <a:t>METFORMİN</a:t>
            </a:r>
            <a:endParaRPr lang="en-US" sz="1700" dirty="0"/>
          </a:p>
        </p:txBody>
      </p:sp>
      <p:sp>
        <p:nvSpPr>
          <p:cNvPr id="12" name="Text 10"/>
          <p:cNvSpPr/>
          <p:nvPr/>
        </p:nvSpPr>
        <p:spPr>
          <a:xfrm>
            <a:off x="1042416" y="5733288"/>
            <a:ext cx="7095744" cy="667512"/>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Antipsikotik kaynaklı kilo alımında ortalama −3.27 kg (%95 GA −4.66, −1.89). 12 çalışma, 743 kişi.</a:t>
            </a:r>
            <a:endParaRPr lang="en-US" sz="1900" dirty="0"/>
          </a:p>
        </p:txBody>
      </p:sp>
      <p:sp>
        <p:nvSpPr>
          <p:cNvPr id="13" name="Shape 11"/>
          <p:cNvSpPr/>
          <p:nvPr/>
        </p:nvSpPr>
        <p:spPr>
          <a:xfrm>
            <a:off x="658368" y="6766560"/>
            <a:ext cx="7827264" cy="868680"/>
          </a:xfrm>
          <a:prstGeom prst="rect">
            <a:avLst/>
          </a:prstGeom>
          <a:solidFill>
            <a:srgbClr val="C1121F">
              <a:alpha val="8000"/>
            </a:srgbClr>
          </a:solidFill>
          <a:ln w="12700">
            <a:solidFill>
              <a:srgbClr val="C1121F"/>
            </a:solidFill>
            <a:prstDash val="solid"/>
          </a:ln>
        </p:spPr>
      </p:sp>
      <p:sp>
        <p:nvSpPr>
          <p:cNvPr id="14" name="Shape 12"/>
          <p:cNvSpPr/>
          <p:nvPr/>
        </p:nvSpPr>
        <p:spPr>
          <a:xfrm>
            <a:off x="658368" y="6766560"/>
            <a:ext cx="137160" cy="868680"/>
          </a:xfrm>
          <a:prstGeom prst="rect">
            <a:avLst/>
          </a:prstGeom>
          <a:solidFill>
            <a:srgbClr val="C1121F"/>
          </a:solidFill>
          <a:ln/>
        </p:spPr>
      </p:sp>
      <p:sp>
        <p:nvSpPr>
          <p:cNvPr id="15" name="Text 13"/>
          <p:cNvSpPr/>
          <p:nvPr/>
        </p:nvSpPr>
        <p:spPr>
          <a:xfrm>
            <a:off x="1042416" y="6894576"/>
            <a:ext cx="7095744" cy="612648"/>
          </a:xfrm>
          <a:prstGeom prst="rect">
            <a:avLst/>
          </a:prstGeom>
          <a:noFill/>
          <a:ln/>
        </p:spPr>
        <p:txBody>
          <a:bodyPr wrap="square" rtlCol="0" anchor="ctr"/>
          <a:lstStyle/>
          <a:p>
            <a:pPr algn="l" indent="0" marL="0">
              <a:lnSpc>
                <a:spcPts val="2414"/>
              </a:lnSpc>
              <a:buNone/>
            </a:pPr>
            <a:r>
              <a:rPr lang="en-US" sz="1700" dirty="0">
                <a:solidFill>
                  <a:srgbClr val="141626"/>
                </a:solidFill>
                <a:latin typeface="Calibri" pitchFamily="34" charset="0"/>
                <a:ea typeface="Calibri" pitchFamily="34" charset="-122"/>
                <a:cs typeface="Calibri" pitchFamily="34" charset="-120"/>
              </a:rPr>
              <a:t>Kanıt güveni düşük ile orta arasında. İlaç kararı hekiminizle verilir.</a:t>
            </a:r>
            <a:endParaRPr lang="en-US" sz="1700" dirty="0"/>
          </a:p>
        </p:txBody>
      </p:sp>
      <p:sp>
        <p:nvSpPr>
          <p:cNvPr id="16" name="Text 14"/>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Burschinski ve ark., World Psychiatry, 2023 · De Silva ve ark., BMC Psychiatry, 2016</a:t>
            </a:r>
            <a:endParaRPr lang="en-US" sz="1100" dirty="0"/>
          </a:p>
        </p:txBody>
      </p:sp>
      <p:sp>
        <p:nvSpPr>
          <p:cNvPr id="17" name="Shape 15"/>
          <p:cNvSpPr/>
          <p:nvPr/>
        </p:nvSpPr>
        <p:spPr>
          <a:xfrm>
            <a:off x="658368" y="8284464"/>
            <a:ext cx="7827264" cy="10973"/>
          </a:xfrm>
          <a:prstGeom prst="rect">
            <a:avLst/>
          </a:prstGeom>
          <a:solidFill>
            <a:srgbClr val="D6D0BF"/>
          </a:solidFill>
          <a:ln/>
        </p:spPr>
      </p:sp>
      <p:sp>
        <p:nvSpPr>
          <p:cNvPr id="18" name="Text 16"/>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12 / 14</a:t>
            </a:r>
            <a:endParaRPr lang="en-US" sz="1100" dirty="0"/>
          </a:p>
        </p:txBody>
      </p:sp>
      <p:sp>
        <p:nvSpPr>
          <p:cNvPr id="19" name="Text 17"/>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0" name="Text 18"/>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D4A017"/>
                </a:solidFill>
                <a:latin typeface="Calibri" pitchFamily="34" charset="0"/>
                <a:ea typeface="Calibri" pitchFamily="34" charset="-122"/>
                <a:cs typeface="Calibri" pitchFamily="34" charset="-120"/>
              </a:rPr>
              <a:t>YOL HARİTASI | BEŞ ADIM</a:t>
            </a:r>
            <a:endParaRPr lang="en-US" sz="1350" dirty="0"/>
          </a:p>
        </p:txBody>
      </p:sp>
      <p:sp>
        <p:nvSpPr>
          <p:cNvPr id="3" name="Text 1"/>
          <p:cNvSpPr/>
          <p:nvPr/>
        </p:nvSpPr>
        <p:spPr>
          <a:xfrm>
            <a:off x="658368" y="969264"/>
            <a:ext cx="7827264" cy="777240"/>
          </a:xfrm>
          <a:prstGeom prst="rect">
            <a:avLst/>
          </a:prstGeom>
          <a:noFill/>
          <a:ln/>
        </p:spPr>
        <p:txBody>
          <a:bodyPr wrap="square" rtlCol="0" anchor="t"/>
          <a:lstStyle/>
          <a:p>
            <a:pPr algn="l" indent="0" marL="0">
              <a:lnSpc>
                <a:spcPts val="4176"/>
              </a:lnSpc>
              <a:buNone/>
            </a:pPr>
            <a:r>
              <a:rPr lang="en-US" sz="3600" b="1" dirty="0">
                <a:solidFill>
                  <a:srgbClr val="141626"/>
                </a:solidFill>
                <a:latin typeface="Georgia" pitchFamily="34" charset="0"/>
                <a:ea typeface="Georgia" pitchFamily="34" charset="-122"/>
                <a:cs typeface="Georgia" pitchFamily="34" charset="-120"/>
              </a:rPr>
              <a:t>Bu tabloyla ne yapılır</a:t>
            </a:r>
            <a:endParaRPr lang="en-US" sz="3600" dirty="0"/>
          </a:p>
        </p:txBody>
      </p:sp>
      <p:sp>
        <p:nvSpPr>
          <p:cNvPr id="4" name="Shape 2"/>
          <p:cNvSpPr/>
          <p:nvPr/>
        </p:nvSpPr>
        <p:spPr>
          <a:xfrm>
            <a:off x="658368" y="1737360"/>
            <a:ext cx="1097280" cy="68580"/>
          </a:xfrm>
          <a:prstGeom prst="rect">
            <a:avLst/>
          </a:prstGeom>
          <a:solidFill>
            <a:srgbClr val="D4A017"/>
          </a:solidFill>
          <a:ln/>
        </p:spPr>
      </p:sp>
      <p:sp>
        <p:nvSpPr>
          <p:cNvPr id="5" name="Shape 3"/>
          <p:cNvSpPr/>
          <p:nvPr/>
        </p:nvSpPr>
        <p:spPr>
          <a:xfrm>
            <a:off x="658368" y="2121408"/>
            <a:ext cx="7827264" cy="786384"/>
          </a:xfrm>
          <a:prstGeom prst="rect">
            <a:avLst/>
          </a:prstGeom>
          <a:solidFill>
            <a:srgbClr val="FFFFFF"/>
          </a:solidFill>
          <a:ln w="9525">
            <a:solidFill>
              <a:srgbClr val="D6D0BF"/>
            </a:solidFill>
            <a:prstDash val="solid"/>
          </a:ln>
        </p:spPr>
      </p:sp>
      <p:sp>
        <p:nvSpPr>
          <p:cNvPr id="6" name="Shape 4"/>
          <p:cNvSpPr/>
          <p:nvPr/>
        </p:nvSpPr>
        <p:spPr>
          <a:xfrm>
            <a:off x="658368" y="2121408"/>
            <a:ext cx="137160" cy="786384"/>
          </a:xfrm>
          <a:prstGeom prst="rect">
            <a:avLst/>
          </a:prstGeom>
          <a:solidFill>
            <a:srgbClr val="D4A017"/>
          </a:solidFill>
          <a:ln/>
        </p:spPr>
      </p:sp>
      <p:sp>
        <p:nvSpPr>
          <p:cNvPr id="7" name="Text 5"/>
          <p:cNvSpPr/>
          <p:nvPr/>
        </p:nvSpPr>
        <p:spPr>
          <a:xfrm>
            <a:off x="932688" y="2176272"/>
            <a:ext cx="502920" cy="676656"/>
          </a:xfrm>
          <a:prstGeom prst="rect">
            <a:avLst/>
          </a:prstGeom>
          <a:noFill/>
          <a:ln/>
        </p:spPr>
        <p:txBody>
          <a:bodyPr wrap="square" rtlCol="0" anchor="ctr"/>
          <a:lstStyle/>
          <a:p>
            <a:pPr algn="ctr" indent="0" marL="0">
              <a:buNone/>
            </a:pPr>
            <a:r>
              <a:rPr lang="en-US" sz="3000" b="1" dirty="0">
                <a:solidFill>
                  <a:srgbClr val="D4A017"/>
                </a:solidFill>
                <a:latin typeface="Georgia" pitchFamily="34" charset="0"/>
                <a:ea typeface="Georgia" pitchFamily="34" charset="-122"/>
                <a:cs typeface="Georgia" pitchFamily="34" charset="-120"/>
              </a:rPr>
              <a:t>1</a:t>
            </a:r>
            <a:endParaRPr lang="en-US" sz="3000" dirty="0"/>
          </a:p>
        </p:txBody>
      </p:sp>
      <p:sp>
        <p:nvSpPr>
          <p:cNvPr id="8" name="Text 6"/>
          <p:cNvSpPr/>
          <p:nvPr/>
        </p:nvSpPr>
        <p:spPr>
          <a:xfrm>
            <a:off x="1527048" y="2194560"/>
            <a:ext cx="6684264" cy="640080"/>
          </a:xfrm>
          <a:prstGeom prst="rect">
            <a:avLst/>
          </a:prstGeom>
          <a:noFill/>
          <a:ln/>
        </p:spPr>
        <p:txBody>
          <a:bodyPr wrap="square" rtlCol="0" anchor="ctr"/>
          <a:lstStyle/>
          <a:p>
            <a:pPr algn="l" indent="0" marL="0">
              <a:lnSpc>
                <a:spcPts val="2100"/>
              </a:lnSpc>
              <a:buNone/>
            </a:pPr>
            <a:r>
              <a:rPr lang="en-US" sz="1650" b="1" dirty="0">
                <a:solidFill>
                  <a:srgbClr val="141626"/>
                </a:solidFill>
                <a:latin typeface="Calibri" pitchFamily="34" charset="0"/>
                <a:ea typeface="Calibri" pitchFamily="34" charset="-122"/>
                <a:cs typeface="Calibri" pitchFamily="34" charset="-120"/>
              </a:rPr>
              <a:t>Hedefi terazi rakamı değil, programa devam etmek yapın.
</a:t>
            </a:r>
            <a:pPr algn="l" indent="0" marL="0">
              <a:lnSpc>
                <a:spcPts val="2100"/>
              </a:lnSpc>
              <a:buNone/>
            </a:pPr>
            <a:r>
              <a:rPr lang="en-US" sz="1500" dirty="0">
                <a:solidFill>
                  <a:srgbClr val="2C2F45"/>
                </a:solidFill>
                <a:latin typeface="Calibri" pitchFamily="34" charset="0"/>
                <a:ea typeface="Calibri" pitchFamily="34" charset="-122"/>
                <a:cs typeface="Calibri" pitchFamily="34" charset="-120"/>
              </a:rPr>
              <a:t>Ruh halindeki düzelme kaybedilen kiloyu takip etmiyor.</a:t>
            </a:r>
            <a:endParaRPr lang="en-US" sz="1650" dirty="0"/>
          </a:p>
        </p:txBody>
      </p:sp>
      <p:sp>
        <p:nvSpPr>
          <p:cNvPr id="9" name="Shape 7"/>
          <p:cNvSpPr/>
          <p:nvPr/>
        </p:nvSpPr>
        <p:spPr>
          <a:xfrm>
            <a:off x="658368" y="3026664"/>
            <a:ext cx="7827264" cy="969264"/>
          </a:xfrm>
          <a:prstGeom prst="rect">
            <a:avLst/>
          </a:prstGeom>
          <a:solidFill>
            <a:srgbClr val="FFFFFF"/>
          </a:solidFill>
          <a:ln w="9525">
            <a:solidFill>
              <a:srgbClr val="D6D0BF"/>
            </a:solidFill>
            <a:prstDash val="solid"/>
          </a:ln>
        </p:spPr>
      </p:sp>
      <p:sp>
        <p:nvSpPr>
          <p:cNvPr id="10" name="Shape 8"/>
          <p:cNvSpPr/>
          <p:nvPr/>
        </p:nvSpPr>
        <p:spPr>
          <a:xfrm>
            <a:off x="658368" y="3026664"/>
            <a:ext cx="137160" cy="969264"/>
          </a:xfrm>
          <a:prstGeom prst="rect">
            <a:avLst/>
          </a:prstGeom>
          <a:solidFill>
            <a:srgbClr val="D4A017"/>
          </a:solidFill>
          <a:ln/>
        </p:spPr>
      </p:sp>
      <p:sp>
        <p:nvSpPr>
          <p:cNvPr id="11" name="Text 9"/>
          <p:cNvSpPr/>
          <p:nvPr/>
        </p:nvSpPr>
        <p:spPr>
          <a:xfrm>
            <a:off x="932688" y="3081528"/>
            <a:ext cx="502920" cy="859536"/>
          </a:xfrm>
          <a:prstGeom prst="rect">
            <a:avLst/>
          </a:prstGeom>
          <a:noFill/>
          <a:ln/>
        </p:spPr>
        <p:txBody>
          <a:bodyPr wrap="square" rtlCol="0" anchor="ctr"/>
          <a:lstStyle/>
          <a:p>
            <a:pPr algn="ctr" indent="0" marL="0">
              <a:buNone/>
            </a:pPr>
            <a:r>
              <a:rPr lang="en-US" sz="3000" b="1" dirty="0">
                <a:solidFill>
                  <a:srgbClr val="D4A017"/>
                </a:solidFill>
                <a:latin typeface="Georgia" pitchFamily="34" charset="0"/>
                <a:ea typeface="Georgia" pitchFamily="34" charset="-122"/>
                <a:cs typeface="Georgia" pitchFamily="34" charset="-120"/>
              </a:rPr>
              <a:t>2</a:t>
            </a:r>
            <a:endParaRPr lang="en-US" sz="3000" dirty="0"/>
          </a:p>
        </p:txBody>
      </p:sp>
      <p:sp>
        <p:nvSpPr>
          <p:cNvPr id="12" name="Text 10"/>
          <p:cNvSpPr/>
          <p:nvPr/>
        </p:nvSpPr>
        <p:spPr>
          <a:xfrm>
            <a:off x="1527048" y="3099816"/>
            <a:ext cx="6684264" cy="822960"/>
          </a:xfrm>
          <a:prstGeom prst="rect">
            <a:avLst/>
          </a:prstGeom>
          <a:noFill/>
          <a:ln/>
        </p:spPr>
        <p:txBody>
          <a:bodyPr wrap="square" rtlCol="0" anchor="ctr"/>
          <a:lstStyle/>
          <a:p>
            <a:pPr algn="l" indent="0" marL="0">
              <a:lnSpc>
                <a:spcPts val="2100"/>
              </a:lnSpc>
              <a:buNone/>
            </a:pPr>
            <a:r>
              <a:rPr lang="en-US" sz="1650" b="1" dirty="0">
                <a:solidFill>
                  <a:srgbClr val="141626"/>
                </a:solidFill>
                <a:latin typeface="Calibri" pitchFamily="34" charset="0"/>
                <a:ea typeface="Calibri" pitchFamily="34" charset="-122"/>
                <a:cs typeface="Calibri" pitchFamily="34" charset="-120"/>
              </a:rPr>
              <a:t>Metabolik profili ölçtürün.
</a:t>
            </a:r>
            <a:pPr algn="l" indent="0" marL="0">
              <a:lnSpc>
                <a:spcPts val="2100"/>
              </a:lnSpc>
              <a:buNone/>
            </a:pPr>
            <a:r>
              <a:rPr lang="en-US" sz="1500" dirty="0">
                <a:solidFill>
                  <a:srgbClr val="2C2F45"/>
                </a:solidFill>
                <a:latin typeface="Calibri" pitchFamily="34" charset="0"/>
                <a:ea typeface="Calibri" pitchFamily="34" charset="-122"/>
                <a:cs typeface="Calibri" pitchFamily="34" charset="-120"/>
              </a:rPr>
              <a:t>Bel çevresi, açlık glukozu, lipid profili, kan basıncı. Depresif belirti riskinde bunlar beden kitle indeksinden daha belirleyici.</a:t>
            </a:r>
            <a:endParaRPr lang="en-US" sz="1650" dirty="0"/>
          </a:p>
        </p:txBody>
      </p:sp>
      <p:sp>
        <p:nvSpPr>
          <p:cNvPr id="13" name="Shape 11"/>
          <p:cNvSpPr/>
          <p:nvPr/>
        </p:nvSpPr>
        <p:spPr>
          <a:xfrm>
            <a:off x="658368" y="4114800"/>
            <a:ext cx="7827264" cy="969264"/>
          </a:xfrm>
          <a:prstGeom prst="rect">
            <a:avLst/>
          </a:prstGeom>
          <a:solidFill>
            <a:srgbClr val="FFFFFF"/>
          </a:solidFill>
          <a:ln w="9525">
            <a:solidFill>
              <a:srgbClr val="D6D0BF"/>
            </a:solidFill>
            <a:prstDash val="solid"/>
          </a:ln>
        </p:spPr>
      </p:sp>
      <p:sp>
        <p:nvSpPr>
          <p:cNvPr id="14" name="Shape 12"/>
          <p:cNvSpPr/>
          <p:nvPr/>
        </p:nvSpPr>
        <p:spPr>
          <a:xfrm>
            <a:off x="658368" y="4114800"/>
            <a:ext cx="137160" cy="969264"/>
          </a:xfrm>
          <a:prstGeom prst="rect">
            <a:avLst/>
          </a:prstGeom>
          <a:solidFill>
            <a:srgbClr val="D4A017"/>
          </a:solidFill>
          <a:ln/>
        </p:spPr>
      </p:sp>
      <p:sp>
        <p:nvSpPr>
          <p:cNvPr id="15" name="Text 13"/>
          <p:cNvSpPr/>
          <p:nvPr/>
        </p:nvSpPr>
        <p:spPr>
          <a:xfrm>
            <a:off x="932688" y="4169664"/>
            <a:ext cx="502920" cy="859536"/>
          </a:xfrm>
          <a:prstGeom prst="rect">
            <a:avLst/>
          </a:prstGeom>
          <a:noFill/>
          <a:ln/>
        </p:spPr>
        <p:txBody>
          <a:bodyPr wrap="square" rtlCol="0" anchor="ctr"/>
          <a:lstStyle/>
          <a:p>
            <a:pPr algn="ctr" indent="0" marL="0">
              <a:buNone/>
            </a:pPr>
            <a:r>
              <a:rPr lang="en-US" sz="3000" b="1" dirty="0">
                <a:solidFill>
                  <a:srgbClr val="D4A017"/>
                </a:solidFill>
                <a:latin typeface="Georgia" pitchFamily="34" charset="0"/>
                <a:ea typeface="Georgia" pitchFamily="34" charset="-122"/>
                <a:cs typeface="Georgia" pitchFamily="34" charset="-120"/>
              </a:rPr>
              <a:t>3</a:t>
            </a:r>
            <a:endParaRPr lang="en-US" sz="3000" dirty="0"/>
          </a:p>
        </p:txBody>
      </p:sp>
      <p:sp>
        <p:nvSpPr>
          <p:cNvPr id="16" name="Text 14"/>
          <p:cNvSpPr/>
          <p:nvPr/>
        </p:nvSpPr>
        <p:spPr>
          <a:xfrm>
            <a:off x="1527048" y="4187952"/>
            <a:ext cx="6684264" cy="822960"/>
          </a:xfrm>
          <a:prstGeom prst="rect">
            <a:avLst/>
          </a:prstGeom>
          <a:noFill/>
          <a:ln/>
        </p:spPr>
        <p:txBody>
          <a:bodyPr wrap="square" rtlCol="0" anchor="ctr"/>
          <a:lstStyle/>
          <a:p>
            <a:pPr algn="l" indent="0" marL="0">
              <a:lnSpc>
                <a:spcPts val="2100"/>
              </a:lnSpc>
              <a:buNone/>
            </a:pPr>
            <a:r>
              <a:rPr lang="en-US" sz="1650" b="1" dirty="0">
                <a:solidFill>
                  <a:srgbClr val="141626"/>
                </a:solidFill>
                <a:latin typeface="Calibri" pitchFamily="34" charset="0"/>
                <a:ea typeface="Calibri" pitchFamily="34" charset="-122"/>
                <a:cs typeface="Calibri" pitchFamily="34" charset="-120"/>
              </a:rPr>
              <a:t>İştah artışı, aşırı uyku ve kurşun gibi yorgunluk bir aradaysa söyleyin.
</a:t>
            </a:r>
            <a:pPr algn="l" indent="0" marL="0">
              <a:lnSpc>
                <a:spcPts val="2100"/>
              </a:lnSpc>
              <a:buNone/>
            </a:pPr>
            <a:r>
              <a:rPr lang="en-US" sz="1500" dirty="0">
                <a:solidFill>
                  <a:srgbClr val="2C2F45"/>
                </a:solidFill>
                <a:latin typeface="Calibri" pitchFamily="34" charset="0"/>
                <a:ea typeface="Calibri" pitchFamily="34" charset="-122"/>
                <a:cs typeface="Calibri" pitchFamily="34" charset="-120"/>
              </a:rPr>
              <a:t>Bu üçlü, metabolik ve inflamatuar bulgularla en çok ilişkilendirilen tablo.</a:t>
            </a:r>
            <a:endParaRPr lang="en-US" sz="1650" dirty="0"/>
          </a:p>
        </p:txBody>
      </p:sp>
      <p:sp>
        <p:nvSpPr>
          <p:cNvPr id="17" name="Shape 15"/>
          <p:cNvSpPr/>
          <p:nvPr/>
        </p:nvSpPr>
        <p:spPr>
          <a:xfrm>
            <a:off x="658368" y="5202936"/>
            <a:ext cx="7827264" cy="969264"/>
          </a:xfrm>
          <a:prstGeom prst="rect">
            <a:avLst/>
          </a:prstGeom>
          <a:solidFill>
            <a:srgbClr val="FFFFFF"/>
          </a:solidFill>
          <a:ln w="9525">
            <a:solidFill>
              <a:srgbClr val="D6D0BF"/>
            </a:solidFill>
            <a:prstDash val="solid"/>
          </a:ln>
        </p:spPr>
      </p:sp>
      <p:sp>
        <p:nvSpPr>
          <p:cNvPr id="18" name="Shape 16"/>
          <p:cNvSpPr/>
          <p:nvPr/>
        </p:nvSpPr>
        <p:spPr>
          <a:xfrm>
            <a:off x="658368" y="5202936"/>
            <a:ext cx="137160" cy="969264"/>
          </a:xfrm>
          <a:prstGeom prst="rect">
            <a:avLst/>
          </a:prstGeom>
          <a:solidFill>
            <a:srgbClr val="D4A017"/>
          </a:solidFill>
          <a:ln/>
        </p:spPr>
      </p:sp>
      <p:sp>
        <p:nvSpPr>
          <p:cNvPr id="19" name="Text 17"/>
          <p:cNvSpPr/>
          <p:nvPr/>
        </p:nvSpPr>
        <p:spPr>
          <a:xfrm>
            <a:off x="932688" y="5257800"/>
            <a:ext cx="502920" cy="859536"/>
          </a:xfrm>
          <a:prstGeom prst="rect">
            <a:avLst/>
          </a:prstGeom>
          <a:noFill/>
          <a:ln/>
        </p:spPr>
        <p:txBody>
          <a:bodyPr wrap="square" rtlCol="0" anchor="ctr"/>
          <a:lstStyle/>
          <a:p>
            <a:pPr algn="ctr" indent="0" marL="0">
              <a:buNone/>
            </a:pPr>
            <a:r>
              <a:rPr lang="en-US" sz="3000" b="1" dirty="0">
                <a:solidFill>
                  <a:srgbClr val="D4A017"/>
                </a:solidFill>
                <a:latin typeface="Georgia" pitchFamily="34" charset="0"/>
                <a:ea typeface="Georgia" pitchFamily="34" charset="-122"/>
                <a:cs typeface="Georgia" pitchFamily="34" charset="-120"/>
              </a:rPr>
              <a:t>4</a:t>
            </a:r>
            <a:endParaRPr lang="en-US" sz="3000" dirty="0"/>
          </a:p>
        </p:txBody>
      </p:sp>
      <p:sp>
        <p:nvSpPr>
          <p:cNvPr id="20" name="Text 18"/>
          <p:cNvSpPr/>
          <p:nvPr/>
        </p:nvSpPr>
        <p:spPr>
          <a:xfrm>
            <a:off x="1527048" y="5276088"/>
            <a:ext cx="6684264" cy="822960"/>
          </a:xfrm>
          <a:prstGeom prst="rect">
            <a:avLst/>
          </a:prstGeom>
          <a:noFill/>
          <a:ln/>
        </p:spPr>
        <p:txBody>
          <a:bodyPr wrap="square" rtlCol="0" anchor="ctr"/>
          <a:lstStyle/>
          <a:p>
            <a:pPr algn="l" indent="0" marL="0">
              <a:lnSpc>
                <a:spcPts val="2100"/>
              </a:lnSpc>
              <a:buNone/>
            </a:pPr>
            <a:r>
              <a:rPr lang="en-US" sz="1650" b="1" dirty="0">
                <a:solidFill>
                  <a:srgbClr val="141626"/>
                </a:solidFill>
                <a:latin typeface="Calibri" pitchFamily="34" charset="0"/>
                <a:ea typeface="Calibri" pitchFamily="34" charset="-122"/>
                <a:cs typeface="Calibri" pitchFamily="34" charset="-120"/>
              </a:rPr>
              <a:t>Yalnızca egzersizi hafife almayın.
</a:t>
            </a:r>
            <a:pPr algn="l" indent="0" marL="0">
              <a:lnSpc>
                <a:spcPts val="2100"/>
              </a:lnSpc>
              <a:buNone/>
            </a:pPr>
            <a:r>
              <a:rPr lang="en-US" sz="1500" dirty="0">
                <a:solidFill>
                  <a:srgbClr val="2C2F45"/>
                </a:solidFill>
                <a:latin typeface="Calibri" pitchFamily="34" charset="0"/>
                <a:ea typeface="Calibri" pitchFamily="34" charset="-122"/>
                <a:cs typeface="Calibri" pitchFamily="34" charset="-120"/>
              </a:rPr>
              <a:t>Fabricatore'un meta-analizinde en büyük etki, kontrol grubuna karşı yalnızca egzersiz kolunda bulundu.</a:t>
            </a:r>
            <a:endParaRPr lang="en-US" sz="1650" dirty="0"/>
          </a:p>
        </p:txBody>
      </p:sp>
      <p:sp>
        <p:nvSpPr>
          <p:cNvPr id="21" name="Shape 19"/>
          <p:cNvSpPr/>
          <p:nvPr/>
        </p:nvSpPr>
        <p:spPr>
          <a:xfrm>
            <a:off x="658368" y="6291072"/>
            <a:ext cx="7827264" cy="1060704"/>
          </a:xfrm>
          <a:prstGeom prst="rect">
            <a:avLst/>
          </a:prstGeom>
          <a:solidFill>
            <a:srgbClr val="FFFFFF"/>
          </a:solidFill>
          <a:ln w="9525">
            <a:solidFill>
              <a:srgbClr val="D6D0BF"/>
            </a:solidFill>
            <a:prstDash val="solid"/>
          </a:ln>
        </p:spPr>
      </p:sp>
      <p:sp>
        <p:nvSpPr>
          <p:cNvPr id="22" name="Shape 20"/>
          <p:cNvSpPr/>
          <p:nvPr/>
        </p:nvSpPr>
        <p:spPr>
          <a:xfrm>
            <a:off x="658368" y="6291072"/>
            <a:ext cx="137160" cy="1060704"/>
          </a:xfrm>
          <a:prstGeom prst="rect">
            <a:avLst/>
          </a:prstGeom>
          <a:solidFill>
            <a:srgbClr val="D4A017"/>
          </a:solidFill>
          <a:ln/>
        </p:spPr>
      </p:sp>
      <p:sp>
        <p:nvSpPr>
          <p:cNvPr id="23" name="Text 21"/>
          <p:cNvSpPr/>
          <p:nvPr/>
        </p:nvSpPr>
        <p:spPr>
          <a:xfrm>
            <a:off x="932688" y="6345936"/>
            <a:ext cx="502920" cy="950976"/>
          </a:xfrm>
          <a:prstGeom prst="rect">
            <a:avLst/>
          </a:prstGeom>
          <a:noFill/>
          <a:ln/>
        </p:spPr>
        <p:txBody>
          <a:bodyPr wrap="square" rtlCol="0" anchor="ctr"/>
          <a:lstStyle/>
          <a:p>
            <a:pPr algn="ctr" indent="0" marL="0">
              <a:buNone/>
            </a:pPr>
            <a:r>
              <a:rPr lang="en-US" sz="3000" b="1" dirty="0">
                <a:solidFill>
                  <a:srgbClr val="D4A017"/>
                </a:solidFill>
                <a:latin typeface="Georgia" pitchFamily="34" charset="0"/>
                <a:ea typeface="Georgia" pitchFamily="34" charset="-122"/>
                <a:cs typeface="Georgia" pitchFamily="34" charset="-120"/>
              </a:rPr>
              <a:t>5</a:t>
            </a:r>
            <a:endParaRPr lang="en-US" sz="3000" dirty="0"/>
          </a:p>
        </p:txBody>
      </p:sp>
      <p:sp>
        <p:nvSpPr>
          <p:cNvPr id="24" name="Text 22"/>
          <p:cNvSpPr/>
          <p:nvPr/>
        </p:nvSpPr>
        <p:spPr>
          <a:xfrm>
            <a:off x="1527048" y="6364224"/>
            <a:ext cx="6684264" cy="914400"/>
          </a:xfrm>
          <a:prstGeom prst="rect">
            <a:avLst/>
          </a:prstGeom>
          <a:noFill/>
          <a:ln/>
        </p:spPr>
        <p:txBody>
          <a:bodyPr wrap="square" rtlCol="0" anchor="ctr"/>
          <a:lstStyle/>
          <a:p>
            <a:pPr algn="l" indent="0" marL="0">
              <a:lnSpc>
                <a:spcPts val="2100"/>
              </a:lnSpc>
              <a:buNone/>
            </a:pPr>
            <a:r>
              <a:rPr lang="en-US" sz="1650" b="1" dirty="0">
                <a:solidFill>
                  <a:srgbClr val="141626"/>
                </a:solidFill>
                <a:latin typeface="Calibri" pitchFamily="34" charset="0"/>
                <a:ea typeface="Calibri" pitchFamily="34" charset="-122"/>
                <a:cs typeface="Calibri" pitchFamily="34" charset="-120"/>
              </a:rPr>
              <a:t>Psikiyatrik ilaç başlanırken metabolik izlem isteyin.
</a:t>
            </a:r>
            <a:pPr algn="l" indent="0" marL="0">
              <a:lnSpc>
                <a:spcPts val="2100"/>
              </a:lnSpc>
              <a:buNone/>
            </a:pPr>
            <a:r>
              <a:rPr lang="en-US" sz="1500" dirty="0">
                <a:solidFill>
                  <a:srgbClr val="2C2F45"/>
                </a:solidFill>
                <a:latin typeface="Calibri" pitchFamily="34" charset="0"/>
                <a:ea typeface="Calibri" pitchFamily="34" charset="-122"/>
                <a:cs typeface="Calibri" pitchFamily="34" charset="-120"/>
              </a:rPr>
              <a:t>Başlangıçta beden kitle indeksi, bel çevresi, kan basıncı, açlık glukozu ve lipid. Sonrasında beden kitle indeksi üç ayda bir.</a:t>
            </a:r>
            <a:endParaRPr lang="en-US" sz="1650" dirty="0"/>
          </a:p>
        </p:txBody>
      </p:sp>
      <p:sp>
        <p:nvSpPr>
          <p:cNvPr id="25" name="Text 23"/>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Fabricatore 2011 · Hinnouho 2017 · Şen 2021 · ADA-APA 2004 (Mangurian ve ark. 2013'te aktarıldığı biçimiyle)</a:t>
            </a:r>
            <a:endParaRPr lang="en-US" sz="1100" dirty="0"/>
          </a:p>
        </p:txBody>
      </p:sp>
      <p:sp>
        <p:nvSpPr>
          <p:cNvPr id="26" name="Shape 24"/>
          <p:cNvSpPr/>
          <p:nvPr/>
        </p:nvSpPr>
        <p:spPr>
          <a:xfrm>
            <a:off x="658368" y="8284464"/>
            <a:ext cx="7827264" cy="10973"/>
          </a:xfrm>
          <a:prstGeom prst="rect">
            <a:avLst/>
          </a:prstGeom>
          <a:solidFill>
            <a:srgbClr val="D6D0BF"/>
          </a:solidFill>
          <a:ln/>
        </p:spPr>
      </p:sp>
      <p:sp>
        <p:nvSpPr>
          <p:cNvPr id="27" name="Text 25"/>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13 / 14</a:t>
            </a:r>
            <a:endParaRPr lang="en-US" sz="1100" dirty="0"/>
          </a:p>
        </p:txBody>
      </p:sp>
      <p:sp>
        <p:nvSpPr>
          <p:cNvPr id="28" name="Text 26"/>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9" name="Text 27"/>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6302B"/>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D4A017"/>
                </a:solidFill>
                <a:latin typeface="Calibri" pitchFamily="34" charset="0"/>
                <a:ea typeface="Calibri" pitchFamily="34" charset="-122"/>
                <a:cs typeface="Calibri" pitchFamily="34" charset="-120"/>
              </a:rPr>
              <a:t>ÖZET</a:t>
            </a:r>
            <a:endParaRPr lang="en-US" sz="1350" dirty="0"/>
          </a:p>
        </p:txBody>
      </p:sp>
      <p:sp>
        <p:nvSpPr>
          <p:cNvPr id="3" name="Text 1"/>
          <p:cNvSpPr/>
          <p:nvPr/>
        </p:nvSpPr>
        <p:spPr>
          <a:xfrm>
            <a:off x="658368" y="1600200"/>
            <a:ext cx="7827264" cy="3566160"/>
          </a:xfrm>
          <a:prstGeom prst="rect">
            <a:avLst/>
          </a:prstGeom>
          <a:noFill/>
          <a:ln/>
        </p:spPr>
        <p:txBody>
          <a:bodyPr wrap="square" rtlCol="0" anchor="t"/>
          <a:lstStyle/>
          <a:p>
            <a:pPr algn="l" indent="0" marL="0">
              <a:lnSpc>
                <a:spcPts val="6000"/>
              </a:lnSpc>
              <a:buNone/>
            </a:pPr>
            <a:r>
              <a:rPr lang="en-US" sz="4300" b="1" dirty="0">
                <a:solidFill>
                  <a:srgbClr val="F4F1E8"/>
                </a:solidFill>
                <a:latin typeface="Georgia" pitchFamily="34" charset="0"/>
                <a:ea typeface="Georgia" pitchFamily="34" charset="-122"/>
                <a:cs typeface="Georgia" pitchFamily="34" charset="-120"/>
              </a:rPr>
              <a:t>Kilo, ruh sağlığının</a:t>
            </a:r>
            <a:endParaRPr lang="en-US" sz="4300" dirty="0"/>
          </a:p>
          <a:p>
            <a:pPr algn="l" indent="0" marL="0">
              <a:lnSpc>
                <a:spcPts val="6000"/>
              </a:lnSpc>
              <a:buNone/>
            </a:pPr>
            <a:r>
              <a:rPr lang="en-US" sz="4300" b="1" dirty="0">
                <a:solidFill>
                  <a:srgbClr val="F4F1E8"/>
                </a:solidFill>
                <a:latin typeface="Georgia" pitchFamily="34" charset="0"/>
                <a:ea typeface="Georgia" pitchFamily="34" charset="-122"/>
                <a:cs typeface="Georgia" pitchFamily="34" charset="-120"/>
              </a:rPr>
              <a:t>nedeni de sonucu da</a:t>
            </a:r>
            <a:endParaRPr lang="en-US" sz="4300" dirty="0"/>
          </a:p>
          <a:p>
            <a:pPr algn="l" indent="0" marL="0">
              <a:lnSpc>
                <a:spcPts val="6000"/>
              </a:lnSpc>
              <a:buNone/>
            </a:pPr>
            <a:r>
              <a:rPr lang="en-US" sz="4300" b="1" dirty="0">
                <a:solidFill>
                  <a:srgbClr val="F4F1E8"/>
                </a:solidFill>
                <a:latin typeface="Georgia" pitchFamily="34" charset="0"/>
                <a:ea typeface="Georgia" pitchFamily="34" charset="-122"/>
                <a:cs typeface="Georgia" pitchFamily="34" charset="-120"/>
              </a:rPr>
              <a:t>olabilir. Ama tedavinin</a:t>
            </a:r>
            <a:endParaRPr lang="en-US" sz="4300" dirty="0"/>
          </a:p>
          <a:p>
            <a:pPr algn="l" indent="0" marL="0">
              <a:lnSpc>
                <a:spcPts val="6000"/>
              </a:lnSpc>
              <a:buNone/>
            </a:pPr>
            <a:r>
              <a:rPr lang="en-US" sz="4300" b="1" dirty="0">
                <a:solidFill>
                  <a:srgbClr val="F4F1E8"/>
                </a:solidFill>
                <a:latin typeface="Georgia" pitchFamily="34" charset="0"/>
                <a:ea typeface="Georgia" pitchFamily="34" charset="-122"/>
                <a:cs typeface="Georgia" pitchFamily="34" charset="-120"/>
              </a:rPr>
              <a:t>ölçütü değildir.</a:t>
            </a:r>
            <a:endParaRPr lang="en-US" sz="4300" dirty="0"/>
          </a:p>
        </p:txBody>
      </p:sp>
      <p:sp>
        <p:nvSpPr>
          <p:cNvPr id="4" name="Shape 2"/>
          <p:cNvSpPr/>
          <p:nvPr/>
        </p:nvSpPr>
        <p:spPr>
          <a:xfrm>
            <a:off x="658368" y="4983480"/>
            <a:ext cx="1097280" cy="68580"/>
          </a:xfrm>
          <a:prstGeom prst="rect">
            <a:avLst/>
          </a:prstGeom>
          <a:solidFill>
            <a:srgbClr val="D4A017"/>
          </a:solidFill>
          <a:ln/>
        </p:spPr>
      </p:sp>
      <p:sp>
        <p:nvSpPr>
          <p:cNvPr id="5" name="Text 3"/>
          <p:cNvSpPr/>
          <p:nvPr/>
        </p:nvSpPr>
        <p:spPr>
          <a:xfrm>
            <a:off x="658368" y="5349240"/>
            <a:ext cx="7552944" cy="1737360"/>
          </a:xfrm>
          <a:prstGeom prst="rect">
            <a:avLst/>
          </a:prstGeom>
          <a:noFill/>
          <a:ln/>
        </p:spPr>
        <p:txBody>
          <a:bodyPr wrap="square" rtlCol="0" anchor="t"/>
          <a:lstStyle/>
          <a:p>
            <a:pPr algn="l" indent="0" marL="0">
              <a:lnSpc>
                <a:spcPts val="3200"/>
              </a:lnSpc>
              <a:buNone/>
            </a:pPr>
            <a:r>
              <a:rPr lang="en-US" sz="2100" i="1" dirty="0">
                <a:solidFill>
                  <a:srgbClr val="C3D3CB"/>
                </a:solidFill>
                <a:latin typeface="Georgia" pitchFamily="34" charset="0"/>
                <a:ea typeface="Georgia" pitchFamily="34" charset="-122"/>
                <a:cs typeface="Georgia" pitchFamily="34" charset="-120"/>
              </a:rPr>
              <a:t>Kilo veren programlar ruh halini iyileştiriyor. Ama iyileşmeyi getiren, terazideki rakam değil.</a:t>
            </a:r>
            <a:endParaRPr lang="en-US" sz="2100" dirty="0"/>
          </a:p>
          <a:p>
            <a:pPr algn="l" indent="0" marL="0">
              <a:lnSpc>
                <a:spcPts val="3200"/>
              </a:lnSpc>
              <a:buNone/>
            </a:pPr>
            <a:endParaRPr lang="en-US" sz="2100" dirty="0"/>
          </a:p>
          <a:p>
            <a:pPr algn="l" indent="0" marL="0">
              <a:lnSpc>
                <a:spcPts val="3200"/>
              </a:lnSpc>
              <a:buNone/>
            </a:pPr>
            <a:r>
              <a:rPr lang="en-US" sz="2100" i="1" dirty="0">
                <a:solidFill>
                  <a:srgbClr val="C3D3CB"/>
                </a:solidFill>
                <a:latin typeface="Georgia" pitchFamily="34" charset="0"/>
                <a:ea typeface="Georgia" pitchFamily="34" charset="-122"/>
                <a:cs typeface="Georgia" pitchFamily="34" charset="-120"/>
              </a:rPr>
              <a:t>Bu konu sizde karşılık buldu mu?</a:t>
            </a:r>
            <a:endParaRPr lang="en-US" sz="2100" dirty="0"/>
          </a:p>
        </p:txBody>
      </p:sp>
      <p:sp>
        <p:nvSpPr>
          <p:cNvPr id="6" name="Text 4"/>
          <p:cNvSpPr/>
          <p:nvPr/>
        </p:nvSpPr>
        <p:spPr>
          <a:xfrm>
            <a:off x="658368" y="7178040"/>
            <a:ext cx="7827264" cy="685800"/>
          </a:xfrm>
          <a:prstGeom prst="rect">
            <a:avLst/>
          </a:prstGeom>
          <a:noFill/>
          <a:ln/>
        </p:spPr>
        <p:txBody>
          <a:bodyPr wrap="square" rtlCol="0" anchor="b"/>
          <a:lstStyle/>
          <a:p>
            <a:pPr algn="l" indent="0" marL="0">
              <a:lnSpc>
                <a:spcPts val="2100"/>
              </a:lnSpc>
              <a:buNone/>
            </a:pPr>
            <a:r>
              <a:rPr lang="en-US" sz="1500" b="1" dirty="0">
                <a:solidFill>
                  <a:srgbClr val="D4A017"/>
                </a:solidFill>
                <a:latin typeface="Calibri" pitchFamily="34" charset="0"/>
                <a:ea typeface="Calibri" pitchFamily="34" charset="-122"/>
                <a:cs typeface="Calibri" pitchFamily="34" charset="-120"/>
              </a:rPr>
              <a:t>Bu setteki tüm referansları ve kaynak dosyayı</a:t>
            </a:r>
            <a:endParaRPr lang="en-US" sz="1500" dirty="0"/>
          </a:p>
          <a:p>
            <a:pPr algn="l" indent="0" marL="0">
              <a:lnSpc>
                <a:spcPts val="2100"/>
              </a:lnSpc>
              <a:buNone/>
            </a:pPr>
            <a:r>
              <a:rPr lang="en-US" sz="1500" b="1" dirty="0">
                <a:solidFill>
                  <a:srgbClr val="D4A017"/>
                </a:solidFill>
                <a:latin typeface="Calibri" pitchFamily="34" charset="0"/>
                <a:ea typeface="Calibri" pitchFamily="34" charset="-122"/>
                <a:cs typeface="Calibri" pitchFamily="34" charset="-120"/>
              </a:rPr>
              <a:t>alisanburak.com üzerinden ücretsiz indirebilirsiniz.</a:t>
            </a:r>
            <a:endParaRPr lang="en-US" sz="1500" dirty="0"/>
          </a:p>
        </p:txBody>
      </p:sp>
      <p:sp>
        <p:nvSpPr>
          <p:cNvPr id="7" name="Shape 5"/>
          <p:cNvSpPr/>
          <p:nvPr/>
        </p:nvSpPr>
        <p:spPr>
          <a:xfrm>
            <a:off x="658368" y="8284464"/>
            <a:ext cx="7827264" cy="10973"/>
          </a:xfrm>
          <a:prstGeom prst="rect">
            <a:avLst/>
          </a:prstGeom>
          <a:solidFill>
            <a:srgbClr val="2F5A4E"/>
          </a:solidFill>
          <a:ln/>
        </p:spPr>
      </p:sp>
      <p:sp>
        <p:nvSpPr>
          <p:cNvPr id="8" name="Text 6"/>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9BB3A8"/>
                </a:solidFill>
                <a:latin typeface="Calibri" pitchFamily="34" charset="0"/>
                <a:ea typeface="Calibri" pitchFamily="34" charset="-122"/>
                <a:cs typeface="Calibri" pitchFamily="34" charset="-120"/>
              </a:rPr>
              <a:t>14 / 14</a:t>
            </a:r>
            <a:endParaRPr lang="en-US" sz="1100" dirty="0"/>
          </a:p>
        </p:txBody>
      </p:sp>
      <p:sp>
        <p:nvSpPr>
          <p:cNvPr id="9" name="Text 7"/>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9BB3A8"/>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0" name="Text 8"/>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9BB3A8"/>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003566"/>
                </a:solidFill>
                <a:latin typeface="Calibri" pitchFamily="34" charset="0"/>
                <a:ea typeface="Calibri" pitchFamily="34" charset="-122"/>
                <a:cs typeface="Calibri" pitchFamily="34" charset="-120"/>
              </a:rPr>
              <a:t>KAVRAM | İKİ YÖNLÜ İLİŞKİ</a:t>
            </a:r>
            <a:endParaRPr lang="en-US" sz="1350" dirty="0"/>
          </a:p>
        </p:txBody>
      </p:sp>
      <p:sp>
        <p:nvSpPr>
          <p:cNvPr id="3" name="Text 1"/>
          <p:cNvSpPr/>
          <p:nvPr/>
        </p:nvSpPr>
        <p:spPr>
          <a:xfrm>
            <a:off x="658368" y="1024128"/>
            <a:ext cx="7827264" cy="1463040"/>
          </a:xfrm>
          <a:prstGeom prst="rect">
            <a:avLst/>
          </a:prstGeom>
          <a:noFill/>
          <a:ln/>
        </p:spPr>
        <p:txBody>
          <a:bodyPr wrap="square" rtlCol="0" anchor="t"/>
          <a:lstStyle/>
          <a:p>
            <a:pPr algn="l" indent="0" marL="0">
              <a:lnSpc>
                <a:spcPts val="4988"/>
              </a:lnSpc>
              <a:buNone/>
            </a:pPr>
            <a:r>
              <a:rPr lang="en-US" sz="4300" b="1" dirty="0">
                <a:solidFill>
                  <a:srgbClr val="141626"/>
                </a:solidFill>
                <a:latin typeface="Georgia" pitchFamily="34" charset="0"/>
                <a:ea typeface="Georgia" pitchFamily="34" charset="-122"/>
                <a:cs typeface="Georgia" pitchFamily="34" charset="-120"/>
              </a:rPr>
              <a:t>Obezite ve depresyon</a:t>
            </a:r>
            <a:endParaRPr lang="en-US" sz="4300" dirty="0"/>
          </a:p>
          <a:p>
            <a:pPr algn="l" indent="0" marL="0">
              <a:lnSpc>
                <a:spcPts val="4988"/>
              </a:lnSpc>
              <a:buNone/>
            </a:pPr>
            <a:r>
              <a:rPr lang="en-US" sz="4300" b="1" dirty="0">
                <a:solidFill>
                  <a:srgbClr val="141626"/>
                </a:solidFill>
                <a:latin typeface="Georgia" pitchFamily="34" charset="0"/>
                <a:ea typeface="Georgia" pitchFamily="34" charset="-122"/>
                <a:cs typeface="Georgia" pitchFamily="34" charset="-120"/>
              </a:rPr>
              <a:t>birbirini besliyor</a:t>
            </a:r>
            <a:endParaRPr lang="en-US" sz="4300" dirty="0"/>
          </a:p>
        </p:txBody>
      </p:sp>
      <p:sp>
        <p:nvSpPr>
          <p:cNvPr id="4" name="Shape 2"/>
          <p:cNvSpPr/>
          <p:nvPr/>
        </p:nvSpPr>
        <p:spPr>
          <a:xfrm>
            <a:off x="658368" y="2834640"/>
            <a:ext cx="1097280" cy="68580"/>
          </a:xfrm>
          <a:prstGeom prst="rect">
            <a:avLst/>
          </a:prstGeom>
          <a:solidFill>
            <a:srgbClr val="003566"/>
          </a:solidFill>
          <a:ln/>
        </p:spPr>
      </p:sp>
      <p:sp>
        <p:nvSpPr>
          <p:cNvPr id="5" name="Shape 3"/>
          <p:cNvSpPr/>
          <p:nvPr/>
        </p:nvSpPr>
        <p:spPr>
          <a:xfrm>
            <a:off x="658368" y="3246120"/>
            <a:ext cx="7827264" cy="2057400"/>
          </a:xfrm>
          <a:prstGeom prst="rect">
            <a:avLst/>
          </a:prstGeom>
          <a:solidFill>
            <a:srgbClr val="FFFFFF"/>
          </a:solidFill>
          <a:ln w="9525">
            <a:solidFill>
              <a:srgbClr val="D6D0BF"/>
            </a:solidFill>
            <a:prstDash val="solid"/>
          </a:ln>
        </p:spPr>
      </p:sp>
      <p:sp>
        <p:nvSpPr>
          <p:cNvPr id="6" name="Shape 4"/>
          <p:cNvSpPr/>
          <p:nvPr/>
        </p:nvSpPr>
        <p:spPr>
          <a:xfrm>
            <a:off x="658368" y="3246120"/>
            <a:ext cx="137160" cy="2057400"/>
          </a:xfrm>
          <a:prstGeom prst="rect">
            <a:avLst/>
          </a:prstGeom>
          <a:solidFill>
            <a:srgbClr val="003566"/>
          </a:solidFill>
          <a:ln/>
        </p:spPr>
      </p:sp>
      <p:sp>
        <p:nvSpPr>
          <p:cNvPr id="7" name="Text 5"/>
          <p:cNvSpPr/>
          <p:nvPr/>
        </p:nvSpPr>
        <p:spPr>
          <a:xfrm>
            <a:off x="1042416" y="3483864"/>
            <a:ext cx="7095744" cy="292608"/>
          </a:xfrm>
          <a:prstGeom prst="rect">
            <a:avLst/>
          </a:prstGeom>
          <a:noFill/>
          <a:ln/>
        </p:spPr>
        <p:txBody>
          <a:bodyPr wrap="square" rtlCol="0" anchor="ctr"/>
          <a:lstStyle/>
          <a:p>
            <a:pPr algn="l" indent="0" marL="0">
              <a:buNone/>
            </a:pPr>
            <a:r>
              <a:rPr lang="en-US" sz="1700" b="1" spc="300" kern="0" dirty="0">
                <a:solidFill>
                  <a:srgbClr val="003566"/>
                </a:solidFill>
                <a:latin typeface="Calibri" pitchFamily="34" charset="0"/>
                <a:ea typeface="Calibri" pitchFamily="34" charset="-122"/>
                <a:cs typeface="Calibri" pitchFamily="34" charset="-120"/>
              </a:rPr>
              <a:t>OBEZİTEDEN DEPRESYONA</a:t>
            </a:r>
            <a:endParaRPr lang="en-US" sz="1700" dirty="0"/>
          </a:p>
        </p:txBody>
      </p:sp>
      <p:sp>
        <p:nvSpPr>
          <p:cNvPr id="8" name="Text 6"/>
          <p:cNvSpPr/>
          <p:nvPr/>
        </p:nvSpPr>
        <p:spPr>
          <a:xfrm>
            <a:off x="1042416" y="3904488"/>
            <a:ext cx="7095744" cy="1216152"/>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Başlangıçta obez olanlarda takipte depresyon görülme olasılığı anlamlı biçimde yüksekti.</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OR 1.55 (%95 GA 1.22–1.98), p&lt;0.001</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8 ileriye dönük çalışma, 55.387 kişi</a:t>
            </a:r>
            <a:endParaRPr lang="en-US" sz="1900" dirty="0"/>
          </a:p>
        </p:txBody>
      </p:sp>
      <p:sp>
        <p:nvSpPr>
          <p:cNvPr id="9" name="Shape 7"/>
          <p:cNvSpPr/>
          <p:nvPr/>
        </p:nvSpPr>
        <p:spPr>
          <a:xfrm>
            <a:off x="658368" y="5486400"/>
            <a:ext cx="7827264" cy="2057400"/>
          </a:xfrm>
          <a:prstGeom prst="rect">
            <a:avLst/>
          </a:prstGeom>
          <a:solidFill>
            <a:srgbClr val="FFFFFF"/>
          </a:solidFill>
          <a:ln w="9525">
            <a:solidFill>
              <a:srgbClr val="D6D0BF"/>
            </a:solidFill>
            <a:prstDash val="solid"/>
          </a:ln>
        </p:spPr>
      </p:sp>
      <p:sp>
        <p:nvSpPr>
          <p:cNvPr id="10" name="Shape 8"/>
          <p:cNvSpPr/>
          <p:nvPr/>
        </p:nvSpPr>
        <p:spPr>
          <a:xfrm>
            <a:off x="658368" y="5486400"/>
            <a:ext cx="137160" cy="2057400"/>
          </a:xfrm>
          <a:prstGeom prst="rect">
            <a:avLst/>
          </a:prstGeom>
          <a:solidFill>
            <a:srgbClr val="003566"/>
          </a:solidFill>
          <a:ln/>
        </p:spPr>
      </p:sp>
      <p:sp>
        <p:nvSpPr>
          <p:cNvPr id="11" name="Text 9"/>
          <p:cNvSpPr/>
          <p:nvPr/>
        </p:nvSpPr>
        <p:spPr>
          <a:xfrm>
            <a:off x="1042416" y="5724144"/>
            <a:ext cx="7095744" cy="292608"/>
          </a:xfrm>
          <a:prstGeom prst="rect">
            <a:avLst/>
          </a:prstGeom>
          <a:noFill/>
          <a:ln/>
        </p:spPr>
        <p:txBody>
          <a:bodyPr wrap="square" rtlCol="0" anchor="ctr"/>
          <a:lstStyle/>
          <a:p>
            <a:pPr algn="l" indent="0" marL="0">
              <a:buNone/>
            </a:pPr>
            <a:r>
              <a:rPr lang="en-US" sz="1700" b="1" spc="300" kern="0" dirty="0">
                <a:solidFill>
                  <a:srgbClr val="003566"/>
                </a:solidFill>
                <a:latin typeface="Calibri" pitchFamily="34" charset="0"/>
                <a:ea typeface="Calibri" pitchFamily="34" charset="-122"/>
                <a:cs typeface="Calibri" pitchFamily="34" charset="-120"/>
              </a:rPr>
              <a:t>DEPRESYONDAN OBEZİTEYE</a:t>
            </a:r>
            <a:endParaRPr lang="en-US" sz="1700" dirty="0"/>
          </a:p>
        </p:txBody>
      </p:sp>
      <p:sp>
        <p:nvSpPr>
          <p:cNvPr id="12" name="Text 10"/>
          <p:cNvSpPr/>
          <p:nvPr/>
        </p:nvSpPr>
        <p:spPr>
          <a:xfrm>
            <a:off x="1042416" y="6144768"/>
            <a:ext cx="7095744" cy="1216152"/>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Başlangıçta depresyonu olanlarda takipte obezite görülme olasılığı anlamlı biçimde yüksekti.</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OR 1.58 (%95 GA 1.33–1.87), p&lt;0.001</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9 ileriye dönük çalışma</a:t>
            </a:r>
            <a:endParaRPr lang="en-US" sz="1900" dirty="0"/>
          </a:p>
        </p:txBody>
      </p:sp>
      <p:sp>
        <p:nvSpPr>
          <p:cNvPr id="13" name="Text 11"/>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Luppino ve ark., Archives of General Psychiatry, 2010</a:t>
            </a:r>
            <a:endParaRPr lang="en-US" sz="1100" dirty="0"/>
          </a:p>
        </p:txBody>
      </p:sp>
      <p:sp>
        <p:nvSpPr>
          <p:cNvPr id="14" name="Shape 12"/>
          <p:cNvSpPr/>
          <p:nvPr/>
        </p:nvSpPr>
        <p:spPr>
          <a:xfrm>
            <a:off x="658368" y="8284464"/>
            <a:ext cx="7827264" cy="10973"/>
          </a:xfrm>
          <a:prstGeom prst="rect">
            <a:avLst/>
          </a:prstGeom>
          <a:solidFill>
            <a:srgbClr val="D6D0BF"/>
          </a:solidFill>
          <a:ln/>
        </p:spPr>
      </p:sp>
      <p:sp>
        <p:nvSpPr>
          <p:cNvPr id="15" name="Text 13"/>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2 / 14</a:t>
            </a:r>
            <a:endParaRPr lang="en-US" sz="1100" dirty="0"/>
          </a:p>
        </p:txBody>
      </p:sp>
      <p:sp>
        <p:nvSpPr>
          <p:cNvPr id="16" name="Text 14"/>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7" name="Text 15"/>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C1121F"/>
                </a:solidFill>
                <a:latin typeface="Calibri" pitchFamily="34" charset="0"/>
                <a:ea typeface="Calibri" pitchFamily="34" charset="-122"/>
                <a:cs typeface="Calibri" pitchFamily="34" charset="-120"/>
              </a:rPr>
              <a:t>AYRIM | FAZLA KİLO, OBEZİTE DEĞİLDİR</a:t>
            </a:r>
            <a:endParaRPr lang="en-US" sz="1350" dirty="0"/>
          </a:p>
        </p:txBody>
      </p:sp>
      <p:sp>
        <p:nvSpPr>
          <p:cNvPr id="3" name="Text 1"/>
          <p:cNvSpPr/>
          <p:nvPr/>
        </p:nvSpPr>
        <p:spPr>
          <a:xfrm>
            <a:off x="658368" y="1024128"/>
            <a:ext cx="7827264" cy="1463040"/>
          </a:xfrm>
          <a:prstGeom prst="rect">
            <a:avLst/>
          </a:prstGeom>
          <a:noFill/>
          <a:ln/>
        </p:spPr>
        <p:txBody>
          <a:bodyPr wrap="square" rtlCol="0" anchor="t"/>
          <a:lstStyle/>
          <a:p>
            <a:pPr algn="l" indent="0" marL="0">
              <a:lnSpc>
                <a:spcPts val="4640"/>
              </a:lnSpc>
              <a:buNone/>
            </a:pPr>
            <a:r>
              <a:rPr lang="en-US" sz="4000" b="1" dirty="0">
                <a:solidFill>
                  <a:srgbClr val="141626"/>
                </a:solidFill>
                <a:latin typeface="Georgia" pitchFamily="34" charset="0"/>
                <a:ea typeface="Georgia" pitchFamily="34" charset="-122"/>
                <a:cs typeface="Georgia" pitchFamily="34" charset="-120"/>
              </a:rPr>
              <a:t>Bu çift yönlülük obezite için</a:t>
            </a:r>
            <a:endParaRPr lang="en-US" sz="4000" dirty="0"/>
          </a:p>
          <a:p>
            <a:pPr algn="l" indent="0" marL="0">
              <a:lnSpc>
                <a:spcPts val="4640"/>
              </a:lnSpc>
              <a:buNone/>
            </a:pPr>
            <a:r>
              <a:rPr lang="en-US" sz="4000" b="1" dirty="0">
                <a:solidFill>
                  <a:srgbClr val="141626"/>
                </a:solidFill>
                <a:latin typeface="Georgia" pitchFamily="34" charset="0"/>
                <a:ea typeface="Georgia" pitchFamily="34" charset="-122"/>
                <a:cs typeface="Georgia" pitchFamily="34" charset="-120"/>
              </a:rPr>
              <a:t>geçerli, fazla kilo için değil</a:t>
            </a:r>
            <a:endParaRPr lang="en-US" sz="4000" dirty="0"/>
          </a:p>
        </p:txBody>
      </p:sp>
      <p:sp>
        <p:nvSpPr>
          <p:cNvPr id="4" name="Shape 2"/>
          <p:cNvSpPr/>
          <p:nvPr/>
        </p:nvSpPr>
        <p:spPr>
          <a:xfrm>
            <a:off x="658368" y="2926080"/>
            <a:ext cx="1097280" cy="68580"/>
          </a:xfrm>
          <a:prstGeom prst="rect">
            <a:avLst/>
          </a:prstGeom>
          <a:solidFill>
            <a:srgbClr val="C1121F"/>
          </a:solidFill>
          <a:ln/>
        </p:spPr>
      </p:sp>
      <p:sp>
        <p:nvSpPr>
          <p:cNvPr id="5" name="Shape 3"/>
          <p:cNvSpPr/>
          <p:nvPr/>
        </p:nvSpPr>
        <p:spPr>
          <a:xfrm>
            <a:off x="658368" y="3337560"/>
            <a:ext cx="7827264" cy="3063240"/>
          </a:xfrm>
          <a:prstGeom prst="rect">
            <a:avLst/>
          </a:prstGeom>
          <a:solidFill>
            <a:srgbClr val="FFFFFF"/>
          </a:solidFill>
          <a:ln w="9525">
            <a:solidFill>
              <a:srgbClr val="D6D0BF"/>
            </a:solidFill>
            <a:prstDash val="solid"/>
          </a:ln>
        </p:spPr>
      </p:sp>
      <p:sp>
        <p:nvSpPr>
          <p:cNvPr id="6" name="Shape 4"/>
          <p:cNvSpPr/>
          <p:nvPr/>
        </p:nvSpPr>
        <p:spPr>
          <a:xfrm>
            <a:off x="658368" y="3337560"/>
            <a:ext cx="137160" cy="3063240"/>
          </a:xfrm>
          <a:prstGeom prst="rect">
            <a:avLst/>
          </a:prstGeom>
          <a:solidFill>
            <a:srgbClr val="C1121F"/>
          </a:solidFill>
          <a:ln/>
        </p:spPr>
      </p:sp>
      <p:sp>
        <p:nvSpPr>
          <p:cNvPr id="7" name="Text 5"/>
          <p:cNvSpPr/>
          <p:nvPr/>
        </p:nvSpPr>
        <p:spPr>
          <a:xfrm>
            <a:off x="1042416" y="3575304"/>
            <a:ext cx="7095744" cy="2642616"/>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Fazla kilodan depresyona</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Ham OR 1.27. Değişkenler düzeltilince 1.08'e iniyor. İki çalışma analizden çıkarıldığında anlamlılık tümüyle kayboluyor: 1.14 (%95 GA 0.83–1.55).</a:t>
            </a:r>
            <a:endParaRPr lang="en-US" sz="1900" dirty="0"/>
          </a:p>
          <a:p>
            <a:pPr algn="l" indent="0" marL="0">
              <a:lnSpc>
                <a:spcPts val="2700"/>
              </a:lnSpc>
              <a:buNone/>
            </a:pP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Depresyondan fazla kiloya</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OR 1.20 (%95 GA 0.87–1.66), p=0.26. Anlamlı değil.</a:t>
            </a:r>
            <a:endParaRPr lang="en-US" sz="1900" dirty="0"/>
          </a:p>
        </p:txBody>
      </p:sp>
      <p:sp>
        <p:nvSpPr>
          <p:cNvPr id="8" name="Shape 6"/>
          <p:cNvSpPr/>
          <p:nvPr/>
        </p:nvSpPr>
        <p:spPr>
          <a:xfrm>
            <a:off x="658368" y="6583680"/>
            <a:ext cx="7827264" cy="1097280"/>
          </a:xfrm>
          <a:prstGeom prst="rect">
            <a:avLst/>
          </a:prstGeom>
          <a:solidFill>
            <a:srgbClr val="D4A017">
              <a:alpha val="8000"/>
            </a:srgbClr>
          </a:solidFill>
          <a:ln w="12700">
            <a:solidFill>
              <a:srgbClr val="D4A017"/>
            </a:solidFill>
            <a:prstDash val="solid"/>
          </a:ln>
        </p:spPr>
      </p:sp>
      <p:sp>
        <p:nvSpPr>
          <p:cNvPr id="9" name="Shape 7"/>
          <p:cNvSpPr/>
          <p:nvPr/>
        </p:nvSpPr>
        <p:spPr>
          <a:xfrm>
            <a:off x="658368" y="6583680"/>
            <a:ext cx="137160" cy="1097280"/>
          </a:xfrm>
          <a:prstGeom prst="rect">
            <a:avLst/>
          </a:prstGeom>
          <a:solidFill>
            <a:srgbClr val="D4A017"/>
          </a:solidFill>
          <a:ln/>
        </p:spPr>
      </p:sp>
      <p:sp>
        <p:nvSpPr>
          <p:cNvPr id="10" name="Text 8"/>
          <p:cNvSpPr/>
          <p:nvPr/>
        </p:nvSpPr>
        <p:spPr>
          <a:xfrm>
            <a:off x="1042416" y="6711696"/>
            <a:ext cx="7095744" cy="841248"/>
          </a:xfrm>
          <a:prstGeom prst="rect">
            <a:avLst/>
          </a:prstGeom>
          <a:noFill/>
          <a:ln/>
        </p:spPr>
        <p:txBody>
          <a:bodyPr wrap="square" rtlCol="0" anchor="ctr"/>
          <a:lstStyle/>
          <a:p>
            <a:pPr algn="l" indent="0" marL="0">
              <a:lnSpc>
                <a:spcPts val="2556"/>
              </a:lnSpc>
              <a:buNone/>
            </a:pPr>
            <a:r>
              <a:rPr lang="en-US" sz="1800" dirty="0">
                <a:solidFill>
                  <a:srgbClr val="141626"/>
                </a:solidFill>
                <a:latin typeface="Calibri" pitchFamily="34" charset="0"/>
                <a:ea typeface="Calibri" pitchFamily="34" charset="-122"/>
                <a:cs typeface="Calibri" pitchFamily="34" charset="-120"/>
              </a:rPr>
              <a:t>Beden kitle indeksinin 25 ile 30 arasında olması, tek başına bir psikiyatrik risk göstergesi olarak kullanılamaz.</a:t>
            </a:r>
            <a:endParaRPr lang="en-US" sz="1800" dirty="0"/>
          </a:p>
        </p:txBody>
      </p:sp>
      <p:sp>
        <p:nvSpPr>
          <p:cNvPr id="11" name="Text 9"/>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Luppino ve ark., Archives of General Psychiatry, 2010</a:t>
            </a:r>
            <a:endParaRPr lang="en-US" sz="1100" dirty="0"/>
          </a:p>
        </p:txBody>
      </p:sp>
      <p:sp>
        <p:nvSpPr>
          <p:cNvPr id="12" name="Shape 10"/>
          <p:cNvSpPr/>
          <p:nvPr/>
        </p:nvSpPr>
        <p:spPr>
          <a:xfrm>
            <a:off x="658368" y="8284464"/>
            <a:ext cx="7827264" cy="10973"/>
          </a:xfrm>
          <a:prstGeom prst="rect">
            <a:avLst/>
          </a:prstGeom>
          <a:solidFill>
            <a:srgbClr val="D6D0BF"/>
          </a:solidFill>
          <a:ln/>
        </p:spPr>
      </p:sp>
      <p:sp>
        <p:nvSpPr>
          <p:cNvPr id="13" name="Text 11"/>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3 / 14</a:t>
            </a:r>
            <a:endParaRPr lang="en-US" sz="1100" dirty="0"/>
          </a:p>
        </p:txBody>
      </p:sp>
      <p:sp>
        <p:nvSpPr>
          <p:cNvPr id="14" name="Text 12"/>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5" name="Text 13"/>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003566"/>
                </a:solidFill>
                <a:latin typeface="Calibri" pitchFamily="34" charset="0"/>
                <a:ea typeface="Calibri" pitchFamily="34" charset="-122"/>
                <a:cs typeface="Calibri" pitchFamily="34" charset="-120"/>
              </a:rPr>
              <a:t>MEKANİZMA | PAYLAŞILAN BİYOLOJİ</a:t>
            </a:r>
            <a:endParaRPr lang="en-US" sz="1350" dirty="0"/>
          </a:p>
        </p:txBody>
      </p:sp>
      <p:sp>
        <p:nvSpPr>
          <p:cNvPr id="3" name="Text 1"/>
          <p:cNvSpPr/>
          <p:nvPr/>
        </p:nvSpPr>
        <p:spPr>
          <a:xfrm>
            <a:off x="658368" y="1024128"/>
            <a:ext cx="7827264" cy="1463040"/>
          </a:xfrm>
          <a:prstGeom prst="rect">
            <a:avLst/>
          </a:prstGeom>
          <a:noFill/>
          <a:ln/>
        </p:spPr>
        <p:txBody>
          <a:bodyPr wrap="square" rtlCol="0" anchor="t"/>
          <a:lstStyle/>
          <a:p>
            <a:pPr algn="l" indent="0" marL="0">
              <a:lnSpc>
                <a:spcPts val="4988"/>
              </a:lnSpc>
              <a:buNone/>
            </a:pPr>
            <a:r>
              <a:rPr lang="en-US" sz="4300" b="1" dirty="0">
                <a:solidFill>
                  <a:srgbClr val="141626"/>
                </a:solidFill>
                <a:latin typeface="Georgia" pitchFamily="34" charset="0"/>
                <a:ea typeface="Georgia" pitchFamily="34" charset="-122"/>
                <a:cs typeface="Georgia" pitchFamily="34" charset="-120"/>
              </a:rPr>
              <a:t>İki tabloyu da aynı</a:t>
            </a:r>
            <a:endParaRPr lang="en-US" sz="4300" dirty="0"/>
          </a:p>
          <a:p>
            <a:pPr algn="l" indent="0" marL="0">
              <a:lnSpc>
                <a:spcPts val="4988"/>
              </a:lnSpc>
              <a:buNone/>
            </a:pPr>
            <a:r>
              <a:rPr lang="en-US" sz="4300" b="1" dirty="0">
                <a:solidFill>
                  <a:srgbClr val="141626"/>
                </a:solidFill>
                <a:latin typeface="Georgia" pitchFamily="34" charset="0"/>
                <a:ea typeface="Georgia" pitchFamily="34" charset="-122"/>
                <a:cs typeface="Georgia" pitchFamily="34" charset="-120"/>
              </a:rPr>
              <a:t>sistemler besliyor</a:t>
            </a:r>
            <a:endParaRPr lang="en-US" sz="4300" dirty="0"/>
          </a:p>
        </p:txBody>
      </p:sp>
      <p:sp>
        <p:nvSpPr>
          <p:cNvPr id="4" name="Shape 2"/>
          <p:cNvSpPr/>
          <p:nvPr/>
        </p:nvSpPr>
        <p:spPr>
          <a:xfrm>
            <a:off x="658368" y="2834640"/>
            <a:ext cx="1097280" cy="68580"/>
          </a:xfrm>
          <a:prstGeom prst="rect">
            <a:avLst/>
          </a:prstGeom>
          <a:solidFill>
            <a:srgbClr val="003566"/>
          </a:solidFill>
          <a:ln/>
        </p:spPr>
      </p:sp>
      <p:sp>
        <p:nvSpPr>
          <p:cNvPr id="5" name="Shape 3"/>
          <p:cNvSpPr/>
          <p:nvPr/>
        </p:nvSpPr>
        <p:spPr>
          <a:xfrm>
            <a:off x="658368" y="3246120"/>
            <a:ext cx="7827264" cy="2788920"/>
          </a:xfrm>
          <a:prstGeom prst="rect">
            <a:avLst/>
          </a:prstGeom>
          <a:solidFill>
            <a:srgbClr val="FFFFFF"/>
          </a:solidFill>
          <a:ln w="9525">
            <a:solidFill>
              <a:srgbClr val="D6D0BF"/>
            </a:solidFill>
            <a:prstDash val="solid"/>
          </a:ln>
        </p:spPr>
      </p:sp>
      <p:sp>
        <p:nvSpPr>
          <p:cNvPr id="6" name="Shape 4"/>
          <p:cNvSpPr/>
          <p:nvPr/>
        </p:nvSpPr>
        <p:spPr>
          <a:xfrm>
            <a:off x="658368" y="3246120"/>
            <a:ext cx="137160" cy="2788920"/>
          </a:xfrm>
          <a:prstGeom prst="rect">
            <a:avLst/>
          </a:prstGeom>
          <a:solidFill>
            <a:srgbClr val="003566"/>
          </a:solidFill>
          <a:ln/>
        </p:spPr>
      </p:sp>
      <p:sp>
        <p:nvSpPr>
          <p:cNvPr id="7" name="Text 5"/>
          <p:cNvSpPr/>
          <p:nvPr/>
        </p:nvSpPr>
        <p:spPr>
          <a:xfrm>
            <a:off x="1042416" y="3483864"/>
            <a:ext cx="7095744" cy="2368296"/>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HPA ekseni ve kortizol düzenlenmesi</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Düşük dereceli kronik inflamasyon: CRP, IL-6, TNF-alfa</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Leptin ve insülin direnci</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Ödül devreleri, iştah düzenlemesi ve bağırsak mikrobiyotası</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Ortak genetik yatkınlık</a:t>
            </a:r>
            <a:endParaRPr lang="en-US" sz="1900" dirty="0"/>
          </a:p>
        </p:txBody>
      </p:sp>
      <p:sp>
        <p:nvSpPr>
          <p:cNvPr id="8" name="Shape 6"/>
          <p:cNvSpPr/>
          <p:nvPr/>
        </p:nvSpPr>
        <p:spPr>
          <a:xfrm>
            <a:off x="658368" y="6263640"/>
            <a:ext cx="7827264" cy="1417320"/>
          </a:xfrm>
          <a:prstGeom prst="rect">
            <a:avLst/>
          </a:prstGeom>
          <a:solidFill>
            <a:srgbClr val="C1121F">
              <a:alpha val="8000"/>
            </a:srgbClr>
          </a:solidFill>
          <a:ln w="12700">
            <a:solidFill>
              <a:srgbClr val="C1121F"/>
            </a:solidFill>
            <a:prstDash val="solid"/>
          </a:ln>
        </p:spPr>
      </p:sp>
      <p:sp>
        <p:nvSpPr>
          <p:cNvPr id="9" name="Shape 7"/>
          <p:cNvSpPr/>
          <p:nvPr/>
        </p:nvSpPr>
        <p:spPr>
          <a:xfrm>
            <a:off x="658368" y="6263640"/>
            <a:ext cx="137160" cy="1417320"/>
          </a:xfrm>
          <a:prstGeom prst="rect">
            <a:avLst/>
          </a:prstGeom>
          <a:solidFill>
            <a:srgbClr val="C1121F"/>
          </a:solidFill>
          <a:ln/>
        </p:spPr>
      </p:sp>
      <p:sp>
        <p:nvSpPr>
          <p:cNvPr id="10" name="Text 8"/>
          <p:cNvSpPr/>
          <p:nvPr/>
        </p:nvSpPr>
        <p:spPr>
          <a:xfrm>
            <a:off x="1042416" y="6391656"/>
            <a:ext cx="7095744" cy="1161288"/>
          </a:xfrm>
          <a:prstGeom prst="rect">
            <a:avLst/>
          </a:prstGeom>
          <a:noFill/>
          <a:ln/>
        </p:spPr>
        <p:txBody>
          <a:bodyPr wrap="square" rtlCol="0" anchor="ctr"/>
          <a:lstStyle/>
          <a:p>
            <a:pPr algn="l" indent="0" marL="0">
              <a:lnSpc>
                <a:spcPts val="2414"/>
              </a:lnSpc>
              <a:buNone/>
            </a:pPr>
            <a:r>
              <a:rPr lang="en-US" sz="1700" dirty="0">
                <a:solidFill>
                  <a:srgbClr val="141626"/>
                </a:solidFill>
                <a:latin typeface="Calibri" pitchFamily="34" charset="0"/>
                <a:ea typeface="Calibri" pitchFamily="34" charset="-122"/>
                <a:cs typeface="Calibri" pitchFamily="34" charset="-120"/>
              </a:rPr>
              <a:t>Bunlar önerilmiş mekanizmalar. Nedensellik kapanmış bir tartışma değil: genetik nedensellik çalışmalarının bir kısmı beden kitle indeksinden depresyona doğru bir etki buluyor (OR 1.18), bir kısmı bulamıyor.</a:t>
            </a:r>
            <a:endParaRPr lang="en-US" sz="1700" dirty="0"/>
          </a:p>
        </p:txBody>
      </p:sp>
      <p:sp>
        <p:nvSpPr>
          <p:cNvPr id="11" name="Text 9"/>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Milaneschi ve ark., Molecular Psychiatry, 2018 · Şen ve ark., Brain Behavior and Immunity, 2021 · Tyrrell ve ark., Int J Epidemiol, 2019</a:t>
            </a:r>
            <a:endParaRPr lang="en-US" sz="1100" dirty="0"/>
          </a:p>
        </p:txBody>
      </p:sp>
      <p:sp>
        <p:nvSpPr>
          <p:cNvPr id="12" name="Shape 10"/>
          <p:cNvSpPr/>
          <p:nvPr/>
        </p:nvSpPr>
        <p:spPr>
          <a:xfrm>
            <a:off x="658368" y="8284464"/>
            <a:ext cx="7827264" cy="10973"/>
          </a:xfrm>
          <a:prstGeom prst="rect">
            <a:avLst/>
          </a:prstGeom>
          <a:solidFill>
            <a:srgbClr val="D6D0BF"/>
          </a:solidFill>
          <a:ln/>
        </p:spPr>
      </p:sp>
      <p:sp>
        <p:nvSpPr>
          <p:cNvPr id="13" name="Text 11"/>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4 / 14</a:t>
            </a:r>
            <a:endParaRPr lang="en-US" sz="1100" dirty="0"/>
          </a:p>
        </p:txBody>
      </p:sp>
      <p:sp>
        <p:nvSpPr>
          <p:cNvPr id="14" name="Text 12"/>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5" name="Text 13"/>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D4A017"/>
                </a:solidFill>
                <a:latin typeface="Calibri" pitchFamily="34" charset="0"/>
                <a:ea typeface="Calibri" pitchFamily="34" charset="-122"/>
                <a:cs typeface="Calibri" pitchFamily="34" charset="-120"/>
              </a:rPr>
              <a:t>ALT TİP | KİLO ALDIRAN DEPRESYON</a:t>
            </a:r>
            <a:endParaRPr lang="en-US" sz="1350" dirty="0"/>
          </a:p>
        </p:txBody>
      </p:sp>
      <p:sp>
        <p:nvSpPr>
          <p:cNvPr id="3" name="Text 1"/>
          <p:cNvSpPr/>
          <p:nvPr/>
        </p:nvSpPr>
        <p:spPr>
          <a:xfrm>
            <a:off x="658368" y="1024128"/>
            <a:ext cx="7827264" cy="1463040"/>
          </a:xfrm>
          <a:prstGeom prst="rect">
            <a:avLst/>
          </a:prstGeom>
          <a:noFill/>
          <a:ln/>
        </p:spPr>
        <p:txBody>
          <a:bodyPr wrap="square" rtlCol="0" anchor="t"/>
          <a:lstStyle/>
          <a:p>
            <a:pPr algn="l" indent="0" marL="0">
              <a:lnSpc>
                <a:spcPts val="4176"/>
              </a:lnSpc>
              <a:buNone/>
            </a:pPr>
            <a:r>
              <a:rPr lang="en-US" sz="3600" b="1" dirty="0">
                <a:solidFill>
                  <a:srgbClr val="141626"/>
                </a:solidFill>
                <a:latin typeface="Georgia" pitchFamily="34" charset="0"/>
                <a:ea typeface="Georgia" pitchFamily="34" charset="-122"/>
                <a:cs typeface="Georgia" pitchFamily="34" charset="-120"/>
              </a:rPr>
              <a:t>Her depresyon iştahı kesmez</a:t>
            </a:r>
            <a:endParaRPr lang="en-US" sz="3600" dirty="0"/>
          </a:p>
        </p:txBody>
      </p:sp>
      <p:sp>
        <p:nvSpPr>
          <p:cNvPr id="4" name="Shape 2"/>
          <p:cNvSpPr/>
          <p:nvPr/>
        </p:nvSpPr>
        <p:spPr>
          <a:xfrm>
            <a:off x="658368" y="2057400"/>
            <a:ext cx="1097280" cy="68580"/>
          </a:xfrm>
          <a:prstGeom prst="rect">
            <a:avLst/>
          </a:prstGeom>
          <a:solidFill>
            <a:srgbClr val="D4A017"/>
          </a:solidFill>
          <a:ln/>
        </p:spPr>
      </p:sp>
      <p:sp>
        <p:nvSpPr>
          <p:cNvPr id="5" name="Text 3"/>
          <p:cNvSpPr/>
          <p:nvPr/>
        </p:nvSpPr>
        <p:spPr>
          <a:xfrm>
            <a:off x="658368" y="2450592"/>
            <a:ext cx="7827264" cy="548640"/>
          </a:xfrm>
          <a:prstGeom prst="rect">
            <a:avLst/>
          </a:prstGeom>
          <a:noFill/>
          <a:ln/>
        </p:spPr>
        <p:txBody>
          <a:bodyPr wrap="square" rtlCol="0" anchor="ctr"/>
          <a:lstStyle/>
          <a:p>
            <a:pPr indent="0" marL="0">
              <a:lnSpc>
                <a:spcPts val="2700"/>
              </a:lnSpc>
              <a:buNone/>
            </a:pPr>
            <a:r>
              <a:rPr lang="en-US" sz="1900" dirty="0">
                <a:solidFill>
                  <a:srgbClr val="2C2F45"/>
                </a:solidFill>
                <a:latin typeface="Calibri" pitchFamily="34" charset="0"/>
                <a:ea typeface="Calibri" pitchFamily="34" charset="-122"/>
                <a:cs typeface="Calibri" pitchFamily="34" charset="-120"/>
              </a:rPr>
              <a:t>Depresyonun "immünometabolik" olarak adlandırılan biçiminde öne çıkan belirtiler:</a:t>
            </a:r>
            <a:endParaRPr lang="en-US" sz="1900" dirty="0"/>
          </a:p>
        </p:txBody>
      </p:sp>
      <p:sp>
        <p:nvSpPr>
          <p:cNvPr id="6" name="Shape 4"/>
          <p:cNvSpPr/>
          <p:nvPr/>
        </p:nvSpPr>
        <p:spPr>
          <a:xfrm>
            <a:off x="658368" y="3154680"/>
            <a:ext cx="7827264" cy="1874520"/>
          </a:xfrm>
          <a:prstGeom prst="rect">
            <a:avLst/>
          </a:prstGeom>
          <a:solidFill>
            <a:srgbClr val="FFFFFF"/>
          </a:solidFill>
          <a:ln w="9525">
            <a:solidFill>
              <a:srgbClr val="D6D0BF"/>
            </a:solidFill>
            <a:prstDash val="solid"/>
          </a:ln>
        </p:spPr>
      </p:sp>
      <p:sp>
        <p:nvSpPr>
          <p:cNvPr id="7" name="Shape 5"/>
          <p:cNvSpPr/>
          <p:nvPr/>
        </p:nvSpPr>
        <p:spPr>
          <a:xfrm>
            <a:off x="658368" y="3154680"/>
            <a:ext cx="137160" cy="1874520"/>
          </a:xfrm>
          <a:prstGeom prst="rect">
            <a:avLst/>
          </a:prstGeom>
          <a:solidFill>
            <a:srgbClr val="D4A017"/>
          </a:solidFill>
          <a:ln/>
        </p:spPr>
      </p:sp>
      <p:sp>
        <p:nvSpPr>
          <p:cNvPr id="8" name="Text 6"/>
          <p:cNvSpPr/>
          <p:nvPr/>
        </p:nvSpPr>
        <p:spPr>
          <a:xfrm>
            <a:off x="1042416" y="3392424"/>
            <a:ext cx="7095744" cy="1453896"/>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İştahta artış ve kilo alımı</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Aşırı uyuma</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  Yorgunluk ve kollarda bacaklarda kurşun gibi ağırlık hissi</a:t>
            </a:r>
            <a:endParaRPr lang="en-US" sz="1900" dirty="0"/>
          </a:p>
        </p:txBody>
      </p:sp>
      <p:sp>
        <p:nvSpPr>
          <p:cNvPr id="9" name="Shape 7"/>
          <p:cNvSpPr/>
          <p:nvPr/>
        </p:nvSpPr>
        <p:spPr>
          <a:xfrm>
            <a:off x="658368" y="5349240"/>
            <a:ext cx="7827264" cy="2240280"/>
          </a:xfrm>
          <a:prstGeom prst="rect">
            <a:avLst/>
          </a:prstGeom>
          <a:solidFill>
            <a:srgbClr val="003566">
              <a:alpha val="4000"/>
            </a:srgbClr>
          </a:solidFill>
          <a:ln w="12700">
            <a:solidFill>
              <a:srgbClr val="003566"/>
            </a:solidFill>
            <a:prstDash val="solid"/>
          </a:ln>
        </p:spPr>
      </p:sp>
      <p:sp>
        <p:nvSpPr>
          <p:cNvPr id="10" name="Shape 8"/>
          <p:cNvSpPr/>
          <p:nvPr/>
        </p:nvSpPr>
        <p:spPr>
          <a:xfrm>
            <a:off x="658368" y="5349240"/>
            <a:ext cx="137160" cy="2240280"/>
          </a:xfrm>
          <a:prstGeom prst="rect">
            <a:avLst/>
          </a:prstGeom>
          <a:solidFill>
            <a:srgbClr val="003566"/>
          </a:solidFill>
          <a:ln/>
        </p:spPr>
      </p:sp>
      <p:sp>
        <p:nvSpPr>
          <p:cNvPr id="11" name="Text 9"/>
          <p:cNvSpPr/>
          <p:nvPr/>
        </p:nvSpPr>
        <p:spPr>
          <a:xfrm>
            <a:off x="1042416" y="5477256"/>
            <a:ext cx="7095744" cy="1984248"/>
          </a:xfrm>
          <a:prstGeom prst="rect">
            <a:avLst/>
          </a:prstGeom>
          <a:noFill/>
          <a:ln/>
        </p:spPr>
        <p:txBody>
          <a:bodyPr wrap="square" rtlCol="0" anchor="ctr"/>
          <a:lstStyle/>
          <a:p>
            <a:pPr algn="l" indent="0" marL="0">
              <a:lnSpc>
                <a:spcPts val="2556"/>
              </a:lnSpc>
              <a:buNone/>
            </a:pPr>
            <a:r>
              <a:rPr lang="en-US" sz="1800" dirty="0">
                <a:solidFill>
                  <a:srgbClr val="141626"/>
                </a:solidFill>
                <a:latin typeface="Calibri" pitchFamily="34" charset="0"/>
                <a:ea typeface="Calibri" pitchFamily="34" charset="-122"/>
                <a:cs typeface="Calibri" pitchFamily="34" charset="-120"/>
              </a:rPr>
              <a:t>25.000'den fazla kişilik bir örneklemde, iştah artışı ve kilo alımı bildiren depresyon hastalarının yüksek beden kitle indeksi, yüksek CRP ve yüksek leptin için taşıdığı genetik risk varyantı sayısı anlamlı olarak daha fazlaydı.</a:t>
            </a:r>
            <a:endParaRPr lang="en-US" sz="1800" dirty="0"/>
          </a:p>
        </p:txBody>
      </p:sp>
      <p:sp>
        <p:nvSpPr>
          <p:cNvPr id="12" name="Text 10"/>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de Kluiver ve ark. 2019; Şen ve ark., Brain Behavior and Immunity, 2021 derlemesinde aktarıldığı biçimiyle</a:t>
            </a:r>
            <a:endParaRPr lang="en-US" sz="1100" dirty="0"/>
          </a:p>
        </p:txBody>
      </p:sp>
      <p:sp>
        <p:nvSpPr>
          <p:cNvPr id="13" name="Shape 11"/>
          <p:cNvSpPr/>
          <p:nvPr/>
        </p:nvSpPr>
        <p:spPr>
          <a:xfrm>
            <a:off x="658368" y="8284464"/>
            <a:ext cx="7827264" cy="10973"/>
          </a:xfrm>
          <a:prstGeom prst="rect">
            <a:avLst/>
          </a:prstGeom>
          <a:solidFill>
            <a:srgbClr val="D6D0BF"/>
          </a:solidFill>
          <a:ln/>
        </p:spPr>
      </p:sp>
      <p:sp>
        <p:nvSpPr>
          <p:cNvPr id="14" name="Text 12"/>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5 / 14</a:t>
            </a:r>
            <a:endParaRPr lang="en-US" sz="1100" dirty="0"/>
          </a:p>
        </p:txBody>
      </p:sp>
      <p:sp>
        <p:nvSpPr>
          <p:cNvPr id="15" name="Text 13"/>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6" name="Text 14"/>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003566"/>
                </a:solidFill>
                <a:latin typeface="Calibri" pitchFamily="34" charset="0"/>
                <a:ea typeface="Calibri" pitchFamily="34" charset="-122"/>
                <a:cs typeface="Calibri" pitchFamily="34" charset="-120"/>
              </a:rPr>
              <a:t>SORU | KİLO VERİNCE NE OLUYOR</a:t>
            </a:r>
            <a:endParaRPr lang="en-US" sz="1350" dirty="0"/>
          </a:p>
        </p:txBody>
      </p:sp>
      <p:sp>
        <p:nvSpPr>
          <p:cNvPr id="3" name="Text 1"/>
          <p:cNvSpPr/>
          <p:nvPr/>
        </p:nvSpPr>
        <p:spPr>
          <a:xfrm>
            <a:off x="658368" y="1024128"/>
            <a:ext cx="7827264" cy="1463040"/>
          </a:xfrm>
          <a:prstGeom prst="rect">
            <a:avLst/>
          </a:prstGeom>
          <a:noFill/>
          <a:ln/>
        </p:spPr>
        <p:txBody>
          <a:bodyPr wrap="square" rtlCol="0" anchor="t"/>
          <a:lstStyle/>
          <a:p>
            <a:pPr algn="l" indent="0" marL="0">
              <a:lnSpc>
                <a:spcPts val="4060"/>
              </a:lnSpc>
              <a:buNone/>
            </a:pPr>
            <a:r>
              <a:rPr lang="en-US" sz="3500" b="1" dirty="0">
                <a:solidFill>
                  <a:srgbClr val="141626"/>
                </a:solidFill>
                <a:latin typeface="Georgia" pitchFamily="34" charset="0"/>
                <a:ea typeface="Georgia" pitchFamily="34" charset="-122"/>
                <a:cs typeface="Georgia" pitchFamily="34" charset="-120"/>
              </a:rPr>
              <a:t>Davranışsal kilo programlarında</a:t>
            </a:r>
            <a:endParaRPr lang="en-US" sz="3500" dirty="0"/>
          </a:p>
          <a:p>
            <a:pPr algn="l" indent="0" marL="0">
              <a:lnSpc>
                <a:spcPts val="4060"/>
              </a:lnSpc>
              <a:buNone/>
            </a:pPr>
            <a:r>
              <a:rPr lang="en-US" sz="3500" b="1" dirty="0">
                <a:solidFill>
                  <a:srgbClr val="141626"/>
                </a:solidFill>
                <a:latin typeface="Georgia" pitchFamily="34" charset="0"/>
                <a:ea typeface="Georgia" pitchFamily="34" charset="-122"/>
                <a:cs typeface="Georgia" pitchFamily="34" charset="-120"/>
              </a:rPr>
              <a:t>depresif belirtiler azalıyor</a:t>
            </a:r>
            <a:endParaRPr lang="en-US" sz="3500" dirty="0"/>
          </a:p>
        </p:txBody>
      </p:sp>
      <p:sp>
        <p:nvSpPr>
          <p:cNvPr id="4" name="Shape 2"/>
          <p:cNvSpPr/>
          <p:nvPr/>
        </p:nvSpPr>
        <p:spPr>
          <a:xfrm>
            <a:off x="658368" y="2926080"/>
            <a:ext cx="1097280" cy="68580"/>
          </a:xfrm>
          <a:prstGeom prst="rect">
            <a:avLst/>
          </a:prstGeom>
          <a:solidFill>
            <a:srgbClr val="003566"/>
          </a:solidFill>
          <a:ln/>
        </p:spPr>
      </p:sp>
      <p:sp>
        <p:nvSpPr>
          <p:cNvPr id="5" name="Shape 3"/>
          <p:cNvSpPr/>
          <p:nvPr/>
        </p:nvSpPr>
        <p:spPr>
          <a:xfrm>
            <a:off x="658368" y="3337560"/>
            <a:ext cx="7827264" cy="2788920"/>
          </a:xfrm>
          <a:prstGeom prst="rect">
            <a:avLst/>
          </a:prstGeom>
          <a:solidFill>
            <a:srgbClr val="FFFFFF"/>
          </a:solidFill>
          <a:ln w="9525">
            <a:solidFill>
              <a:srgbClr val="D6D0BF"/>
            </a:solidFill>
            <a:prstDash val="solid"/>
          </a:ln>
        </p:spPr>
      </p:sp>
      <p:sp>
        <p:nvSpPr>
          <p:cNvPr id="6" name="Shape 4"/>
          <p:cNvSpPr/>
          <p:nvPr/>
        </p:nvSpPr>
        <p:spPr>
          <a:xfrm>
            <a:off x="658368" y="3337560"/>
            <a:ext cx="137160" cy="2788920"/>
          </a:xfrm>
          <a:prstGeom prst="rect">
            <a:avLst/>
          </a:prstGeom>
          <a:solidFill>
            <a:srgbClr val="003566"/>
          </a:solidFill>
          <a:ln/>
        </p:spPr>
      </p:sp>
      <p:sp>
        <p:nvSpPr>
          <p:cNvPr id="7" name="Text 5"/>
          <p:cNvSpPr/>
          <p:nvPr/>
        </p:nvSpPr>
        <p:spPr>
          <a:xfrm>
            <a:off x="1042416" y="3575304"/>
            <a:ext cx="7095744" cy="292608"/>
          </a:xfrm>
          <a:prstGeom prst="rect">
            <a:avLst/>
          </a:prstGeom>
          <a:noFill/>
          <a:ln/>
        </p:spPr>
        <p:txBody>
          <a:bodyPr wrap="square" rtlCol="0" anchor="ctr"/>
          <a:lstStyle/>
          <a:p>
            <a:pPr algn="l" indent="0" marL="0">
              <a:buNone/>
            </a:pPr>
            <a:r>
              <a:rPr lang="en-US" sz="1700" b="1" spc="300" kern="0" dirty="0">
                <a:solidFill>
                  <a:srgbClr val="003566"/>
                </a:solidFill>
                <a:latin typeface="Calibri" pitchFamily="34" charset="0"/>
                <a:ea typeface="Calibri" pitchFamily="34" charset="-122"/>
                <a:cs typeface="Calibri" pitchFamily="34" charset="-120"/>
              </a:rPr>
              <a:t>42 RANDOMİZE KONTROLLÜ ÇALIŞMA</a:t>
            </a:r>
            <a:endParaRPr lang="en-US" sz="1700" dirty="0"/>
          </a:p>
        </p:txBody>
      </p:sp>
      <p:sp>
        <p:nvSpPr>
          <p:cNvPr id="8" name="Text 6"/>
          <p:cNvSpPr/>
          <p:nvPr/>
        </p:nvSpPr>
        <p:spPr>
          <a:xfrm>
            <a:off x="1042416" y="3995928"/>
            <a:ext cx="7095744" cy="1947672"/>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Program sonunda depresif belirtiler</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SMD −0.19 (%95 GA −0.29, −0.10) · 15 çalışma · I² = %2</a:t>
            </a:r>
            <a:endParaRPr lang="en-US" sz="1900" dirty="0"/>
          </a:p>
          <a:p>
            <a:pPr algn="l" indent="0" marL="0">
              <a:lnSpc>
                <a:spcPts val="2700"/>
              </a:lnSpc>
              <a:buNone/>
            </a:pP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12. ayda</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SMD −0.19 (%95 GA −0.34, −0.04)</a:t>
            </a:r>
            <a:endParaRPr lang="en-US" sz="1900" dirty="0"/>
          </a:p>
        </p:txBody>
      </p:sp>
      <p:sp>
        <p:nvSpPr>
          <p:cNvPr id="9" name="Shape 7"/>
          <p:cNvSpPr/>
          <p:nvPr/>
        </p:nvSpPr>
        <p:spPr>
          <a:xfrm>
            <a:off x="658368" y="6355080"/>
            <a:ext cx="7827264" cy="1325880"/>
          </a:xfrm>
          <a:prstGeom prst="rect">
            <a:avLst/>
          </a:prstGeom>
          <a:solidFill>
            <a:srgbClr val="D4A017">
              <a:alpha val="8000"/>
            </a:srgbClr>
          </a:solidFill>
          <a:ln w="12700">
            <a:solidFill>
              <a:srgbClr val="D4A017"/>
            </a:solidFill>
            <a:prstDash val="solid"/>
          </a:ln>
        </p:spPr>
      </p:sp>
      <p:sp>
        <p:nvSpPr>
          <p:cNvPr id="10" name="Shape 8"/>
          <p:cNvSpPr/>
          <p:nvPr/>
        </p:nvSpPr>
        <p:spPr>
          <a:xfrm>
            <a:off x="658368" y="6355080"/>
            <a:ext cx="137160" cy="1325880"/>
          </a:xfrm>
          <a:prstGeom prst="rect">
            <a:avLst/>
          </a:prstGeom>
          <a:solidFill>
            <a:srgbClr val="D4A017"/>
          </a:solidFill>
          <a:ln/>
        </p:spPr>
      </p:sp>
      <p:sp>
        <p:nvSpPr>
          <p:cNvPr id="11" name="Text 9"/>
          <p:cNvSpPr/>
          <p:nvPr/>
        </p:nvSpPr>
        <p:spPr>
          <a:xfrm>
            <a:off x="1042416" y="6483096"/>
            <a:ext cx="7095744" cy="1069848"/>
          </a:xfrm>
          <a:prstGeom prst="rect">
            <a:avLst/>
          </a:prstGeom>
          <a:noFill/>
          <a:ln/>
        </p:spPr>
        <p:txBody>
          <a:bodyPr wrap="square" rtlCol="0" anchor="ctr"/>
          <a:lstStyle/>
          <a:p>
            <a:pPr algn="l" indent="0" marL="0">
              <a:lnSpc>
                <a:spcPts val="2556"/>
              </a:lnSpc>
              <a:buNone/>
            </a:pPr>
            <a:r>
              <a:rPr lang="en-US" sz="1800" dirty="0">
                <a:solidFill>
                  <a:srgbClr val="141626"/>
                </a:solidFill>
                <a:latin typeface="Calibri" pitchFamily="34" charset="0"/>
                <a:ea typeface="Calibri" pitchFamily="34" charset="-122"/>
                <a:cs typeface="Calibri" pitchFamily="34" charset="-120"/>
              </a:rPr>
              <a:t>Etki gerçek, ama küçük. Asıl soru şu: bu iyileşme nereden geliyor?</a:t>
            </a:r>
            <a:endParaRPr lang="en-US" sz="1800" dirty="0"/>
          </a:p>
        </p:txBody>
      </p:sp>
      <p:sp>
        <p:nvSpPr>
          <p:cNvPr id="12" name="Text 10"/>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Jones ve ark., Obesity Reviews, 2021</a:t>
            </a:r>
            <a:endParaRPr lang="en-US" sz="1100" dirty="0"/>
          </a:p>
        </p:txBody>
      </p:sp>
      <p:sp>
        <p:nvSpPr>
          <p:cNvPr id="13" name="Shape 11"/>
          <p:cNvSpPr/>
          <p:nvPr/>
        </p:nvSpPr>
        <p:spPr>
          <a:xfrm>
            <a:off x="658368" y="8284464"/>
            <a:ext cx="7827264" cy="10973"/>
          </a:xfrm>
          <a:prstGeom prst="rect">
            <a:avLst/>
          </a:prstGeom>
          <a:solidFill>
            <a:srgbClr val="D6D0BF"/>
          </a:solidFill>
          <a:ln/>
        </p:spPr>
      </p:sp>
      <p:sp>
        <p:nvSpPr>
          <p:cNvPr id="14" name="Text 12"/>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6 / 14</a:t>
            </a:r>
            <a:endParaRPr lang="en-US" sz="1100" dirty="0"/>
          </a:p>
        </p:txBody>
      </p:sp>
      <p:sp>
        <p:nvSpPr>
          <p:cNvPr id="15" name="Text 13"/>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6" name="Text 14"/>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C1121F"/>
                </a:solidFill>
                <a:latin typeface="Calibri" pitchFamily="34" charset="0"/>
                <a:ea typeface="Calibri" pitchFamily="34" charset="-122"/>
                <a:cs typeface="Calibri" pitchFamily="34" charset="-120"/>
              </a:rPr>
              <a:t>ANA BULGU | ORANTI YOK</a:t>
            </a:r>
            <a:endParaRPr lang="en-US" sz="1350" dirty="0"/>
          </a:p>
        </p:txBody>
      </p:sp>
      <p:sp>
        <p:nvSpPr>
          <p:cNvPr id="3" name="Text 1"/>
          <p:cNvSpPr/>
          <p:nvPr/>
        </p:nvSpPr>
        <p:spPr>
          <a:xfrm>
            <a:off x="658368" y="1188720"/>
            <a:ext cx="7827264" cy="1737360"/>
          </a:xfrm>
          <a:prstGeom prst="rect">
            <a:avLst/>
          </a:prstGeom>
          <a:noFill/>
          <a:ln/>
        </p:spPr>
        <p:txBody>
          <a:bodyPr wrap="square" rtlCol="0" anchor="ctr"/>
          <a:lstStyle/>
          <a:p>
            <a:pPr algn="l" indent="0" marL="0">
              <a:buNone/>
            </a:pPr>
            <a:r>
              <a:rPr lang="en-US" sz="9600" b="1" dirty="0">
                <a:solidFill>
                  <a:srgbClr val="C1121F"/>
                </a:solidFill>
                <a:latin typeface="Georgia" pitchFamily="34" charset="0"/>
                <a:ea typeface="Georgia" pitchFamily="34" charset="-122"/>
                <a:cs typeface="Georgia" pitchFamily="34" charset="-120"/>
              </a:rPr>
              <a:t>0 kg</a:t>
            </a:r>
            <a:endParaRPr lang="en-US" sz="9600" dirty="0"/>
          </a:p>
        </p:txBody>
      </p:sp>
      <p:sp>
        <p:nvSpPr>
          <p:cNvPr id="4" name="Text 2"/>
          <p:cNvSpPr/>
          <p:nvPr/>
        </p:nvSpPr>
        <p:spPr>
          <a:xfrm>
            <a:off x="658368" y="3017520"/>
            <a:ext cx="7827264" cy="1188720"/>
          </a:xfrm>
          <a:prstGeom prst="rect">
            <a:avLst/>
          </a:prstGeom>
          <a:noFill/>
          <a:ln/>
        </p:spPr>
        <p:txBody>
          <a:bodyPr wrap="square" rtlCol="0" anchor="t"/>
          <a:lstStyle/>
          <a:p>
            <a:pPr algn="l" indent="0" marL="0">
              <a:lnSpc>
                <a:spcPts val="4000"/>
              </a:lnSpc>
              <a:buNone/>
            </a:pPr>
            <a:r>
              <a:rPr lang="en-US" sz="2700" i="1" dirty="0">
                <a:solidFill>
                  <a:srgbClr val="141626"/>
                </a:solidFill>
                <a:latin typeface="Georgia" pitchFamily="34" charset="0"/>
                <a:ea typeface="Georgia" pitchFamily="34" charset="-122"/>
                <a:cs typeface="Georgia" pitchFamily="34" charset="-120"/>
              </a:rPr>
              <a:t>Kilo kaybı hedeflemeyen programlarda da</a:t>
            </a:r>
            <a:endParaRPr lang="en-US" sz="2700" dirty="0"/>
          </a:p>
          <a:p>
            <a:pPr algn="l" indent="0" marL="0">
              <a:lnSpc>
                <a:spcPts val="4000"/>
              </a:lnSpc>
              <a:buNone/>
            </a:pPr>
            <a:r>
              <a:rPr lang="en-US" sz="2700" i="1" dirty="0">
                <a:solidFill>
                  <a:srgbClr val="141626"/>
                </a:solidFill>
                <a:latin typeface="Georgia" pitchFamily="34" charset="0"/>
                <a:ea typeface="Georgia" pitchFamily="34" charset="-122"/>
                <a:cs typeface="Georgia" pitchFamily="34" charset="-120"/>
              </a:rPr>
              <a:t>depresif belirtiler anlamlı biçimde azaldı.</a:t>
            </a:r>
            <a:endParaRPr lang="en-US" sz="2700" dirty="0"/>
          </a:p>
        </p:txBody>
      </p:sp>
      <p:sp>
        <p:nvSpPr>
          <p:cNvPr id="5" name="Shape 3"/>
          <p:cNvSpPr/>
          <p:nvPr/>
        </p:nvSpPr>
        <p:spPr>
          <a:xfrm>
            <a:off x="658368" y="4434840"/>
            <a:ext cx="7827264" cy="3154680"/>
          </a:xfrm>
          <a:prstGeom prst="rect">
            <a:avLst/>
          </a:prstGeom>
          <a:solidFill>
            <a:srgbClr val="FFFFFF"/>
          </a:solidFill>
          <a:ln w="9525">
            <a:solidFill>
              <a:srgbClr val="D6D0BF"/>
            </a:solidFill>
            <a:prstDash val="solid"/>
          </a:ln>
        </p:spPr>
      </p:sp>
      <p:sp>
        <p:nvSpPr>
          <p:cNvPr id="6" name="Shape 4"/>
          <p:cNvSpPr/>
          <p:nvPr/>
        </p:nvSpPr>
        <p:spPr>
          <a:xfrm>
            <a:off x="658368" y="4434840"/>
            <a:ext cx="137160" cy="3154680"/>
          </a:xfrm>
          <a:prstGeom prst="rect">
            <a:avLst/>
          </a:prstGeom>
          <a:solidFill>
            <a:srgbClr val="C1121F"/>
          </a:solidFill>
          <a:ln/>
        </p:spPr>
      </p:sp>
      <p:sp>
        <p:nvSpPr>
          <p:cNvPr id="7" name="Text 5"/>
          <p:cNvSpPr/>
          <p:nvPr/>
        </p:nvSpPr>
        <p:spPr>
          <a:xfrm>
            <a:off x="1042416" y="4672584"/>
            <a:ext cx="7095744" cy="2734056"/>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31 randomize çalışma, 7.937 katılımcı. Yaşam tarzı müdahalesi kollarında yapılan meta-regresyonda kilo değişimi (B=0.16), tedavi süresi ve görüşme yoğunluğu, depresif belirtilerdeki değişimle anlamlı ilişkili bulunmadı (p ≥ 0.33).</a:t>
            </a:r>
            <a:endParaRPr lang="en-US" sz="1900" dirty="0"/>
          </a:p>
          <a:p>
            <a:pPr algn="l" indent="0" marL="0">
              <a:lnSpc>
                <a:spcPts val="2700"/>
              </a:lnSpc>
              <a:buNone/>
            </a:pP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Yazarların ifadesiyle: depresif belirtilerdeki azalma tümüyle kilo kaybıyla açıklanamaz.</a:t>
            </a:r>
            <a:endParaRPr lang="en-US" sz="1900" dirty="0"/>
          </a:p>
        </p:txBody>
      </p:sp>
      <p:sp>
        <p:nvSpPr>
          <p:cNvPr id="8" name="Text 6"/>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Fabricatore ve ark., International Journal of Obesity, 2011</a:t>
            </a:r>
            <a:endParaRPr lang="en-US" sz="1100" dirty="0"/>
          </a:p>
        </p:txBody>
      </p:sp>
      <p:sp>
        <p:nvSpPr>
          <p:cNvPr id="9" name="Shape 7"/>
          <p:cNvSpPr/>
          <p:nvPr/>
        </p:nvSpPr>
        <p:spPr>
          <a:xfrm>
            <a:off x="658368" y="8284464"/>
            <a:ext cx="7827264" cy="10973"/>
          </a:xfrm>
          <a:prstGeom prst="rect">
            <a:avLst/>
          </a:prstGeom>
          <a:solidFill>
            <a:srgbClr val="D6D0BF"/>
          </a:solidFill>
          <a:ln/>
        </p:spPr>
      </p:sp>
      <p:sp>
        <p:nvSpPr>
          <p:cNvPr id="10" name="Text 8"/>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7 / 14</a:t>
            </a:r>
            <a:endParaRPr lang="en-US" sz="1100" dirty="0"/>
          </a:p>
        </p:txBody>
      </p:sp>
      <p:sp>
        <p:nvSpPr>
          <p:cNvPr id="11" name="Text 9"/>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C1121F"/>
                </a:solidFill>
                <a:latin typeface="Calibri" pitchFamily="34" charset="0"/>
                <a:ea typeface="Calibri" pitchFamily="34" charset="-122"/>
                <a:cs typeface="Calibri" pitchFamily="34" charset="-120"/>
              </a:rPr>
              <a:t>KANIT | FİLTRE SIKILAŞTIRILINCA</a:t>
            </a:r>
            <a:endParaRPr lang="en-US" sz="1350" dirty="0"/>
          </a:p>
        </p:txBody>
      </p:sp>
      <p:sp>
        <p:nvSpPr>
          <p:cNvPr id="3" name="Text 1"/>
          <p:cNvSpPr/>
          <p:nvPr/>
        </p:nvSpPr>
        <p:spPr>
          <a:xfrm>
            <a:off x="658368" y="1024128"/>
            <a:ext cx="7827264" cy="1463040"/>
          </a:xfrm>
          <a:prstGeom prst="rect">
            <a:avLst/>
          </a:prstGeom>
          <a:noFill/>
          <a:ln/>
        </p:spPr>
        <p:txBody>
          <a:bodyPr wrap="square" rtlCol="0" anchor="t"/>
          <a:lstStyle/>
          <a:p>
            <a:pPr algn="l" indent="0" marL="0">
              <a:lnSpc>
                <a:spcPts val="3828"/>
              </a:lnSpc>
              <a:buNone/>
            </a:pPr>
            <a:r>
              <a:rPr lang="en-US" sz="3300" b="1" dirty="0">
                <a:solidFill>
                  <a:srgbClr val="141626"/>
                </a:solidFill>
                <a:latin typeface="Georgia" pitchFamily="34" charset="0"/>
                <a:ea typeface="Georgia" pitchFamily="34" charset="-122"/>
                <a:cs typeface="Georgia" pitchFamily="34" charset="-120"/>
              </a:rPr>
              <a:t>Yanlılık riski düşük çalışmalarla</a:t>
            </a:r>
            <a:endParaRPr lang="en-US" sz="3300" dirty="0"/>
          </a:p>
          <a:p>
            <a:pPr algn="l" indent="0" marL="0">
              <a:lnSpc>
                <a:spcPts val="3828"/>
              </a:lnSpc>
              <a:buNone/>
            </a:pPr>
            <a:r>
              <a:rPr lang="en-US" sz="3300" b="1" dirty="0">
                <a:solidFill>
                  <a:srgbClr val="141626"/>
                </a:solidFill>
                <a:latin typeface="Georgia" pitchFamily="34" charset="0"/>
                <a:ea typeface="Georgia" pitchFamily="34" charset="-122"/>
                <a:cs typeface="Georgia" pitchFamily="34" charset="-120"/>
              </a:rPr>
              <a:t>sınırlandığında etki kayboluyor</a:t>
            </a:r>
            <a:endParaRPr lang="en-US" sz="3300" dirty="0"/>
          </a:p>
        </p:txBody>
      </p:sp>
      <p:sp>
        <p:nvSpPr>
          <p:cNvPr id="4" name="Shape 2"/>
          <p:cNvSpPr/>
          <p:nvPr/>
        </p:nvSpPr>
        <p:spPr>
          <a:xfrm>
            <a:off x="658368" y="2926080"/>
            <a:ext cx="1097280" cy="68580"/>
          </a:xfrm>
          <a:prstGeom prst="rect">
            <a:avLst/>
          </a:prstGeom>
          <a:solidFill>
            <a:srgbClr val="C1121F"/>
          </a:solidFill>
          <a:ln/>
        </p:spPr>
      </p:sp>
      <p:sp>
        <p:nvSpPr>
          <p:cNvPr id="5" name="Shape 3"/>
          <p:cNvSpPr/>
          <p:nvPr/>
        </p:nvSpPr>
        <p:spPr>
          <a:xfrm>
            <a:off x="658368" y="3337560"/>
            <a:ext cx="7827264" cy="2148840"/>
          </a:xfrm>
          <a:prstGeom prst="rect">
            <a:avLst/>
          </a:prstGeom>
          <a:solidFill>
            <a:srgbClr val="FFFFFF"/>
          </a:solidFill>
          <a:ln w="9525">
            <a:solidFill>
              <a:srgbClr val="D6D0BF"/>
            </a:solidFill>
            <a:prstDash val="solid"/>
          </a:ln>
        </p:spPr>
      </p:sp>
      <p:sp>
        <p:nvSpPr>
          <p:cNvPr id="6" name="Shape 4"/>
          <p:cNvSpPr/>
          <p:nvPr/>
        </p:nvSpPr>
        <p:spPr>
          <a:xfrm>
            <a:off x="658368" y="3337560"/>
            <a:ext cx="137160" cy="2148840"/>
          </a:xfrm>
          <a:prstGeom prst="rect">
            <a:avLst/>
          </a:prstGeom>
          <a:solidFill>
            <a:srgbClr val="C1121F"/>
          </a:solidFill>
          <a:ln/>
        </p:spPr>
      </p:sp>
      <p:sp>
        <p:nvSpPr>
          <p:cNvPr id="7" name="Text 5"/>
          <p:cNvSpPr/>
          <p:nvPr/>
        </p:nvSpPr>
        <p:spPr>
          <a:xfrm>
            <a:off x="1042416" y="3575304"/>
            <a:ext cx="7095744" cy="292608"/>
          </a:xfrm>
          <a:prstGeom prst="rect">
            <a:avLst/>
          </a:prstGeom>
          <a:noFill/>
          <a:ln/>
        </p:spPr>
        <p:txBody>
          <a:bodyPr wrap="square" rtlCol="0" anchor="ctr"/>
          <a:lstStyle/>
          <a:p>
            <a:pPr algn="l" indent="0" marL="0">
              <a:buNone/>
            </a:pPr>
            <a:r>
              <a:rPr lang="en-US" sz="1700" b="1" spc="300" kern="0" dirty="0">
                <a:solidFill>
                  <a:srgbClr val="C1121F"/>
                </a:solidFill>
                <a:latin typeface="Calibri" pitchFamily="34" charset="0"/>
                <a:ea typeface="Calibri" pitchFamily="34" charset="-122"/>
                <a:cs typeface="Calibri" pitchFamily="34" charset="-120"/>
              </a:rPr>
              <a:t>YAŞAM TARZI MÜDAHALELERİ</a:t>
            </a:r>
            <a:endParaRPr lang="en-US" sz="1700" dirty="0"/>
          </a:p>
        </p:txBody>
      </p:sp>
      <p:sp>
        <p:nvSpPr>
          <p:cNvPr id="8" name="Text 6"/>
          <p:cNvSpPr/>
          <p:nvPr/>
        </p:nvSpPr>
        <p:spPr>
          <a:xfrm>
            <a:off x="1042416" y="3995928"/>
            <a:ext cx="7095744" cy="1307592"/>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Havuzlanmış SMD −0.184 (%95 GA −0.311, −0.057), p=0.005.</a:t>
            </a: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Yalnızca yanlılık riski düşük çalışmalar alındığında −0.09 (%95 GA −0.210, 0.029): anlamlılık kayboluyor.</a:t>
            </a:r>
            <a:endParaRPr lang="en-US" sz="1900" dirty="0"/>
          </a:p>
        </p:txBody>
      </p:sp>
      <p:sp>
        <p:nvSpPr>
          <p:cNvPr id="9" name="Shape 7"/>
          <p:cNvSpPr/>
          <p:nvPr/>
        </p:nvSpPr>
        <p:spPr>
          <a:xfrm>
            <a:off x="658368" y="5669280"/>
            <a:ext cx="7827264" cy="1920240"/>
          </a:xfrm>
          <a:prstGeom prst="rect">
            <a:avLst/>
          </a:prstGeom>
          <a:solidFill>
            <a:srgbClr val="FFFFFF"/>
          </a:solidFill>
          <a:ln w="9525">
            <a:solidFill>
              <a:srgbClr val="D6D0BF"/>
            </a:solidFill>
            <a:prstDash val="solid"/>
          </a:ln>
        </p:spPr>
      </p:sp>
      <p:sp>
        <p:nvSpPr>
          <p:cNvPr id="10" name="Shape 8"/>
          <p:cNvSpPr/>
          <p:nvPr/>
        </p:nvSpPr>
        <p:spPr>
          <a:xfrm>
            <a:off x="658368" y="5669280"/>
            <a:ext cx="137160" cy="1920240"/>
          </a:xfrm>
          <a:prstGeom prst="rect">
            <a:avLst/>
          </a:prstGeom>
          <a:solidFill>
            <a:srgbClr val="C1121F"/>
          </a:solidFill>
          <a:ln/>
        </p:spPr>
      </p:sp>
      <p:sp>
        <p:nvSpPr>
          <p:cNvPr id="11" name="Text 9"/>
          <p:cNvSpPr/>
          <p:nvPr/>
        </p:nvSpPr>
        <p:spPr>
          <a:xfrm>
            <a:off x="1042416" y="5907024"/>
            <a:ext cx="7095744" cy="292608"/>
          </a:xfrm>
          <a:prstGeom prst="rect">
            <a:avLst/>
          </a:prstGeom>
          <a:noFill/>
          <a:ln/>
        </p:spPr>
        <p:txBody>
          <a:bodyPr wrap="square" rtlCol="0" anchor="ctr"/>
          <a:lstStyle/>
          <a:p>
            <a:pPr algn="l" indent="0" marL="0">
              <a:buNone/>
            </a:pPr>
            <a:r>
              <a:rPr lang="en-US" sz="1700" b="1" spc="300" kern="0" dirty="0">
                <a:solidFill>
                  <a:srgbClr val="C1121F"/>
                </a:solidFill>
                <a:latin typeface="Calibri" pitchFamily="34" charset="0"/>
                <a:ea typeface="Calibri" pitchFamily="34" charset="-122"/>
                <a:cs typeface="Calibri" pitchFamily="34" charset="-120"/>
              </a:rPr>
              <a:t>DİYETLE KİLO KAYBI VE STRES</a:t>
            </a:r>
            <a:endParaRPr lang="en-US" sz="1700" dirty="0"/>
          </a:p>
        </p:txBody>
      </p:sp>
      <p:sp>
        <p:nvSpPr>
          <p:cNvPr id="12" name="Text 10"/>
          <p:cNvSpPr/>
          <p:nvPr/>
        </p:nvSpPr>
        <p:spPr>
          <a:xfrm>
            <a:off x="1042416" y="6327648"/>
            <a:ext cx="7095744" cy="1078992"/>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10 randomize çalışma, 615 kişi. Gruplar arasında 3.9 kg'lık kilo farkına rağmen psikolojik stres puanlarında fark yoktu: 0.04 (%95 GA −0.17, 0.25), p=0.71.</a:t>
            </a:r>
            <a:endParaRPr lang="en-US" sz="1900" dirty="0"/>
          </a:p>
        </p:txBody>
      </p:sp>
      <p:sp>
        <p:nvSpPr>
          <p:cNvPr id="13" name="Text 11"/>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Gómez-Gómez ve ark., Preventive Medicine, 2020 · Booth ve ark., Nutrients, 2018</a:t>
            </a:r>
            <a:endParaRPr lang="en-US" sz="1100" dirty="0"/>
          </a:p>
        </p:txBody>
      </p:sp>
      <p:sp>
        <p:nvSpPr>
          <p:cNvPr id="14" name="Shape 12"/>
          <p:cNvSpPr/>
          <p:nvPr/>
        </p:nvSpPr>
        <p:spPr>
          <a:xfrm>
            <a:off x="658368" y="8284464"/>
            <a:ext cx="7827264" cy="10973"/>
          </a:xfrm>
          <a:prstGeom prst="rect">
            <a:avLst/>
          </a:prstGeom>
          <a:solidFill>
            <a:srgbClr val="D6D0BF"/>
          </a:solidFill>
          <a:ln/>
        </p:spPr>
      </p:sp>
      <p:sp>
        <p:nvSpPr>
          <p:cNvPr id="15" name="Text 13"/>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8 / 14</a:t>
            </a:r>
            <a:endParaRPr lang="en-US" sz="1100" dirty="0"/>
          </a:p>
        </p:txBody>
      </p:sp>
      <p:sp>
        <p:nvSpPr>
          <p:cNvPr id="16" name="Text 14"/>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7" name="Text 15"/>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58368" y="566928"/>
            <a:ext cx="7827264" cy="274320"/>
          </a:xfrm>
          <a:prstGeom prst="rect">
            <a:avLst/>
          </a:prstGeom>
          <a:noFill/>
          <a:ln/>
        </p:spPr>
        <p:txBody>
          <a:bodyPr wrap="square" rtlCol="0" anchor="ctr"/>
          <a:lstStyle/>
          <a:p>
            <a:pPr algn="l" indent="0" marL="0">
              <a:buNone/>
            </a:pPr>
            <a:r>
              <a:rPr lang="en-US" sz="1350" b="1" spc="600" kern="0" dirty="0">
                <a:solidFill>
                  <a:srgbClr val="D4A017"/>
                </a:solidFill>
                <a:latin typeface="Calibri" pitchFamily="34" charset="0"/>
                <a:ea typeface="Calibri" pitchFamily="34" charset="-122"/>
                <a:cs typeface="Calibri" pitchFamily="34" charset="-120"/>
              </a:rPr>
              <a:t>İÇGÖRÜ | TERAZİ DEĞİL, ALGI</a:t>
            </a:r>
            <a:endParaRPr lang="en-US" sz="1350" dirty="0"/>
          </a:p>
        </p:txBody>
      </p:sp>
      <p:sp>
        <p:nvSpPr>
          <p:cNvPr id="3" name="Text 1"/>
          <p:cNvSpPr/>
          <p:nvPr/>
        </p:nvSpPr>
        <p:spPr>
          <a:xfrm>
            <a:off x="658368" y="1024128"/>
            <a:ext cx="7827264" cy="1463040"/>
          </a:xfrm>
          <a:prstGeom prst="rect">
            <a:avLst/>
          </a:prstGeom>
          <a:noFill/>
          <a:ln/>
        </p:spPr>
        <p:txBody>
          <a:bodyPr wrap="square" rtlCol="0" anchor="t"/>
          <a:lstStyle/>
          <a:p>
            <a:pPr algn="l" indent="0" marL="0">
              <a:lnSpc>
                <a:spcPts val="4640"/>
              </a:lnSpc>
              <a:buNone/>
            </a:pPr>
            <a:r>
              <a:rPr lang="en-US" sz="4000" b="1" dirty="0">
                <a:solidFill>
                  <a:srgbClr val="141626"/>
                </a:solidFill>
                <a:latin typeface="Georgia" pitchFamily="34" charset="0"/>
                <a:ea typeface="Georgia" pitchFamily="34" charset="-122"/>
                <a:cs typeface="Georgia" pitchFamily="34" charset="-120"/>
              </a:rPr>
              <a:t>Depresif belirtileri yordayan,</a:t>
            </a:r>
            <a:endParaRPr lang="en-US" sz="4000" dirty="0"/>
          </a:p>
          <a:p>
            <a:pPr algn="l" indent="0" marL="0">
              <a:lnSpc>
                <a:spcPts val="4640"/>
              </a:lnSpc>
              <a:buNone/>
            </a:pPr>
            <a:r>
              <a:rPr lang="en-US" sz="4000" b="1" dirty="0">
                <a:solidFill>
                  <a:srgbClr val="141626"/>
                </a:solidFill>
                <a:latin typeface="Georgia" pitchFamily="34" charset="0"/>
                <a:ea typeface="Georgia" pitchFamily="34" charset="-122"/>
                <a:cs typeface="Georgia" pitchFamily="34" charset="-120"/>
              </a:rPr>
              <a:t>kilonun kendisi değil</a:t>
            </a:r>
            <a:endParaRPr lang="en-US" sz="4000" dirty="0"/>
          </a:p>
        </p:txBody>
      </p:sp>
      <p:sp>
        <p:nvSpPr>
          <p:cNvPr id="4" name="Shape 2"/>
          <p:cNvSpPr/>
          <p:nvPr/>
        </p:nvSpPr>
        <p:spPr>
          <a:xfrm>
            <a:off x="658368" y="2926080"/>
            <a:ext cx="1097280" cy="68580"/>
          </a:xfrm>
          <a:prstGeom prst="rect">
            <a:avLst/>
          </a:prstGeom>
          <a:solidFill>
            <a:srgbClr val="D4A017"/>
          </a:solidFill>
          <a:ln/>
        </p:spPr>
      </p:sp>
      <p:sp>
        <p:nvSpPr>
          <p:cNvPr id="5" name="Shape 3"/>
          <p:cNvSpPr/>
          <p:nvPr/>
        </p:nvSpPr>
        <p:spPr>
          <a:xfrm>
            <a:off x="658368" y="3337560"/>
            <a:ext cx="7827264" cy="2880360"/>
          </a:xfrm>
          <a:prstGeom prst="rect">
            <a:avLst/>
          </a:prstGeom>
          <a:solidFill>
            <a:srgbClr val="FFFFFF"/>
          </a:solidFill>
          <a:ln w="9525">
            <a:solidFill>
              <a:srgbClr val="D6D0BF"/>
            </a:solidFill>
            <a:prstDash val="solid"/>
          </a:ln>
        </p:spPr>
      </p:sp>
      <p:sp>
        <p:nvSpPr>
          <p:cNvPr id="6" name="Shape 4"/>
          <p:cNvSpPr/>
          <p:nvPr/>
        </p:nvSpPr>
        <p:spPr>
          <a:xfrm>
            <a:off x="658368" y="3337560"/>
            <a:ext cx="137160" cy="2880360"/>
          </a:xfrm>
          <a:prstGeom prst="rect">
            <a:avLst/>
          </a:prstGeom>
          <a:solidFill>
            <a:srgbClr val="D4A017"/>
          </a:solidFill>
          <a:ln/>
        </p:spPr>
      </p:sp>
      <p:sp>
        <p:nvSpPr>
          <p:cNvPr id="7" name="Text 5"/>
          <p:cNvSpPr/>
          <p:nvPr/>
        </p:nvSpPr>
        <p:spPr>
          <a:xfrm>
            <a:off x="1042416" y="3575304"/>
            <a:ext cx="7095744" cy="292608"/>
          </a:xfrm>
          <a:prstGeom prst="rect">
            <a:avLst/>
          </a:prstGeom>
          <a:noFill/>
          <a:ln/>
        </p:spPr>
        <p:txBody>
          <a:bodyPr wrap="square" rtlCol="0" anchor="ctr"/>
          <a:lstStyle/>
          <a:p>
            <a:pPr algn="l" indent="0" marL="0">
              <a:buNone/>
            </a:pPr>
            <a:r>
              <a:rPr lang="en-US" sz="1700" b="1" spc="300" kern="0" dirty="0">
                <a:solidFill>
                  <a:srgbClr val="D4A017"/>
                </a:solidFill>
                <a:latin typeface="Calibri" pitchFamily="34" charset="0"/>
                <a:ea typeface="Calibri" pitchFamily="34" charset="-122"/>
                <a:cs typeface="Calibri" pitchFamily="34" charset="-120"/>
              </a:rPr>
              <a:t>32 ÇALIŞMANIN META-ANALİZİ</a:t>
            </a:r>
            <a:endParaRPr lang="en-US" sz="1700" dirty="0"/>
          </a:p>
        </p:txBody>
      </p:sp>
      <p:sp>
        <p:nvSpPr>
          <p:cNvPr id="8" name="Text 6"/>
          <p:cNvSpPr/>
          <p:nvPr/>
        </p:nvSpPr>
        <p:spPr>
          <a:xfrm>
            <a:off x="1042416" y="3995928"/>
            <a:ext cx="7095744" cy="2039112"/>
          </a:xfrm>
          <a:prstGeom prst="rect">
            <a:avLst/>
          </a:prstGeom>
          <a:noFill/>
          <a:ln/>
        </p:spPr>
        <p:txBody>
          <a:bodyPr wrap="square" rtlCol="0" anchor="t"/>
          <a:lstStyle/>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Nesnel olarak fazla kilolu olmak depresif belirtilerle ilişkiliydi: OR 1.31 (%95 GA 1.06–1.60).</a:t>
            </a:r>
            <a:endParaRPr lang="en-US" sz="1900" dirty="0"/>
          </a:p>
          <a:p>
            <a:pPr algn="l" indent="0" marL="0">
              <a:lnSpc>
                <a:spcPts val="2700"/>
              </a:lnSpc>
              <a:buNone/>
            </a:pPr>
            <a:endParaRPr lang="en-US" sz="1900" dirty="0"/>
          </a:p>
          <a:p>
            <a:pPr algn="l" indent="0" marL="0">
              <a:lnSpc>
                <a:spcPts val="2700"/>
              </a:lnSpc>
              <a:buNone/>
            </a:pPr>
            <a:r>
              <a:rPr lang="en-US" sz="1900" dirty="0">
                <a:solidFill>
                  <a:srgbClr val="2C2F45"/>
                </a:solidFill>
                <a:latin typeface="Calibri" pitchFamily="34" charset="0"/>
                <a:ea typeface="Calibri" pitchFamily="34" charset="-122"/>
                <a:cs typeface="Calibri" pitchFamily="34" charset="-120"/>
              </a:rPr>
              <a:t>Modele "kendini fazla kilolu algılama" eklendiğinde bu ilişki kayboldu: OR 1.02 (%95 GA 0.86–1.22), p=0.794.</a:t>
            </a:r>
            <a:endParaRPr lang="en-US" sz="1900" dirty="0"/>
          </a:p>
        </p:txBody>
      </p:sp>
      <p:sp>
        <p:nvSpPr>
          <p:cNvPr id="9" name="Shape 7"/>
          <p:cNvSpPr/>
          <p:nvPr/>
        </p:nvSpPr>
        <p:spPr>
          <a:xfrm>
            <a:off x="658368" y="6446520"/>
            <a:ext cx="7827264" cy="1234440"/>
          </a:xfrm>
          <a:prstGeom prst="rect">
            <a:avLst/>
          </a:prstGeom>
          <a:solidFill>
            <a:srgbClr val="C1121F">
              <a:alpha val="8000"/>
            </a:srgbClr>
          </a:solidFill>
          <a:ln w="12700">
            <a:solidFill>
              <a:srgbClr val="C1121F"/>
            </a:solidFill>
            <a:prstDash val="solid"/>
          </a:ln>
        </p:spPr>
      </p:sp>
      <p:sp>
        <p:nvSpPr>
          <p:cNvPr id="10" name="Shape 8"/>
          <p:cNvSpPr/>
          <p:nvPr/>
        </p:nvSpPr>
        <p:spPr>
          <a:xfrm>
            <a:off x="658368" y="6446520"/>
            <a:ext cx="137160" cy="1234440"/>
          </a:xfrm>
          <a:prstGeom prst="rect">
            <a:avLst/>
          </a:prstGeom>
          <a:solidFill>
            <a:srgbClr val="C1121F"/>
          </a:solidFill>
          <a:ln/>
        </p:spPr>
      </p:sp>
      <p:sp>
        <p:nvSpPr>
          <p:cNvPr id="11" name="Text 9"/>
          <p:cNvSpPr/>
          <p:nvPr/>
        </p:nvSpPr>
        <p:spPr>
          <a:xfrm>
            <a:off x="1042416" y="6574536"/>
            <a:ext cx="7095744" cy="978408"/>
          </a:xfrm>
          <a:prstGeom prst="rect">
            <a:avLst/>
          </a:prstGeom>
          <a:noFill/>
          <a:ln/>
        </p:spPr>
        <p:txBody>
          <a:bodyPr wrap="square" rtlCol="0" anchor="ctr"/>
          <a:lstStyle/>
          <a:p>
            <a:pPr algn="l" indent="0" marL="0">
              <a:lnSpc>
                <a:spcPts val="2414"/>
              </a:lnSpc>
              <a:buNone/>
            </a:pPr>
            <a:r>
              <a:rPr lang="en-US" sz="1700" dirty="0">
                <a:solidFill>
                  <a:srgbClr val="141626"/>
                </a:solidFill>
                <a:latin typeface="Calibri" pitchFamily="34" charset="0"/>
                <a:ea typeface="Calibri" pitchFamily="34" charset="-122"/>
                <a:cs typeface="Calibri" pitchFamily="34" charset="-120"/>
              </a:rPr>
              <a:t>Çalışmalar gözlemsel. Nedensellik yönü bu veriden belirlenemiyor.</a:t>
            </a:r>
            <a:endParaRPr lang="en-US" sz="1700" dirty="0"/>
          </a:p>
        </p:txBody>
      </p:sp>
      <p:sp>
        <p:nvSpPr>
          <p:cNvPr id="12" name="Text 10"/>
          <p:cNvSpPr/>
          <p:nvPr/>
        </p:nvSpPr>
        <p:spPr>
          <a:xfrm>
            <a:off x="658368" y="7863840"/>
            <a:ext cx="7827264" cy="365760"/>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Haynes ve ark., Clinical Psychology Review, 2019</a:t>
            </a:r>
            <a:endParaRPr lang="en-US" sz="1100" dirty="0"/>
          </a:p>
        </p:txBody>
      </p:sp>
      <p:sp>
        <p:nvSpPr>
          <p:cNvPr id="13" name="Shape 11"/>
          <p:cNvSpPr/>
          <p:nvPr/>
        </p:nvSpPr>
        <p:spPr>
          <a:xfrm>
            <a:off x="658368" y="8284464"/>
            <a:ext cx="7827264" cy="10973"/>
          </a:xfrm>
          <a:prstGeom prst="rect">
            <a:avLst/>
          </a:prstGeom>
          <a:solidFill>
            <a:srgbClr val="D6D0BF"/>
          </a:solidFill>
          <a:ln/>
        </p:spPr>
      </p:sp>
      <p:sp>
        <p:nvSpPr>
          <p:cNvPr id="14" name="Text 12"/>
          <p:cNvSpPr/>
          <p:nvPr/>
        </p:nvSpPr>
        <p:spPr>
          <a:xfrm>
            <a:off x="658368" y="8394192"/>
            <a:ext cx="1280160" cy="27432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9 / 14</a:t>
            </a:r>
            <a:endParaRPr lang="en-US" sz="1100" dirty="0"/>
          </a:p>
        </p:txBody>
      </p:sp>
      <p:sp>
        <p:nvSpPr>
          <p:cNvPr id="15" name="Text 13"/>
          <p:cNvSpPr/>
          <p:nvPr/>
        </p:nvSpPr>
        <p:spPr>
          <a:xfrm>
            <a:off x="1938528" y="8394192"/>
            <a:ext cx="5084064"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6" name="Text 14"/>
          <p:cNvSpPr/>
          <p:nvPr/>
        </p:nvSpPr>
        <p:spPr>
          <a:xfrm>
            <a:off x="7022592" y="8394192"/>
            <a:ext cx="146304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Kilo ve psikiyatrik hastalıklar</dc:title>
  <dc:subject>PptxGenJS Presentation</dc:subject>
  <dc:creator>Doç. Dr. Alişan Burak Yaşar</dc:creator>
  <cp:lastModifiedBy>Doç. Dr. Alişan Burak Yaşar</cp:lastModifiedBy>
  <cp:revision>1</cp:revision>
  <dcterms:created xsi:type="dcterms:W3CDTF">2026-08-13T20:42:38Z</dcterms:created>
  <dcterms:modified xsi:type="dcterms:W3CDTF">2026-08-13T20:42:38Z</dcterms:modified>
</cp:coreProperties>
</file>