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9144000"/>
  <p:notesSz cx="91440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A1B3D"/>
        </a:solidFill>
      </p:bgPr>
    </p:bg>
    <p:spTree>
      <p:nvGrpSpPr>
        <p:cNvPr id="1" name=""/>
        <p:cNvGrpSpPr/>
        <p:nvPr/>
      </p:nvGrpSpPr>
      <p:grpSpPr>
        <a:xfrm>
          <a:off x="0" y="0"/>
          <a:ext cx="0" cy="0"/>
          <a:chOff x="0" y="0"/>
          <a:chExt cx="0" cy="0"/>
        </a:xfrm>
      </p:grpSpPr>
      <p:sp>
        <p:nvSpPr>
          <p:cNvPr id="2" name="Shape 0"/>
          <p:cNvSpPr/>
          <p:nvPr/>
        </p:nvSpPr>
        <p:spPr>
          <a:xfrm>
            <a:off x="822960" y="1965960"/>
            <a:ext cx="1371600" cy="82296"/>
          </a:xfrm>
          <a:prstGeom prst="rect">
            <a:avLst/>
          </a:prstGeom>
          <a:solidFill>
            <a:srgbClr val="D4A017"/>
          </a:solidFill>
          <a:ln/>
        </p:spPr>
      </p:sp>
      <p:sp>
        <p:nvSpPr>
          <p:cNvPr id="3" name="Text 1"/>
          <p:cNvSpPr/>
          <p:nvPr/>
        </p:nvSpPr>
        <p:spPr>
          <a:xfrm>
            <a:off x="822960" y="1417320"/>
            <a:ext cx="7498080" cy="365760"/>
          </a:xfrm>
          <a:prstGeom prst="rect">
            <a:avLst/>
          </a:prstGeom>
          <a:noFill/>
          <a:ln/>
        </p:spPr>
        <p:txBody>
          <a:bodyPr wrap="square" rtlCol="0" anchor="ctr"/>
          <a:lstStyle/>
          <a:p>
            <a:pPr indent="0" marL="0">
              <a:buNone/>
            </a:pPr>
            <a:r>
              <a:rPr lang="en-US" sz="1400" b="1" spc="700" kern="0" dirty="0">
                <a:solidFill>
                  <a:srgbClr val="D4A017"/>
                </a:solidFill>
                <a:latin typeface="Calibri" pitchFamily="34" charset="0"/>
                <a:ea typeface="Calibri" pitchFamily="34" charset="-122"/>
                <a:cs typeface="Calibri" pitchFamily="34" charset="-120"/>
              </a:rPr>
              <a:t>DEMANS ÖNLEME | 2024 LANCET KOMİSYONU</a:t>
            </a:r>
            <a:endParaRPr lang="en-US" sz="1400" dirty="0"/>
          </a:p>
        </p:txBody>
      </p:sp>
      <p:sp>
        <p:nvSpPr>
          <p:cNvPr id="4" name="Text 2"/>
          <p:cNvSpPr/>
          <p:nvPr/>
        </p:nvSpPr>
        <p:spPr>
          <a:xfrm>
            <a:off x="822960" y="2514600"/>
            <a:ext cx="7498080" cy="3566160"/>
          </a:xfrm>
          <a:prstGeom prst="rect">
            <a:avLst/>
          </a:prstGeom>
          <a:noFill/>
          <a:ln/>
        </p:spPr>
        <p:txBody>
          <a:bodyPr wrap="square" rtlCol="0" anchor="t"/>
          <a:lstStyle/>
          <a:p>
            <a:pPr indent="0" marL="0">
              <a:lnSpc>
                <a:spcPts val="6600"/>
              </a:lnSpc>
              <a:buNone/>
            </a:pPr>
            <a:r>
              <a:rPr lang="en-US" sz="5400" b="1" dirty="0">
                <a:solidFill>
                  <a:srgbClr val="FFFFFF"/>
                </a:solidFill>
                <a:latin typeface="Georgia" pitchFamily="34" charset="0"/>
                <a:ea typeface="Georgia" pitchFamily="34" charset="-122"/>
                <a:cs typeface="Georgia" pitchFamily="34" charset="-120"/>
              </a:rPr>
              <a:t>İşitme kaybı,</a:t>
            </a:r>
            <a:endParaRPr lang="en-US" sz="5400" dirty="0"/>
          </a:p>
          <a:p>
            <a:pPr indent="0" marL="0">
              <a:lnSpc>
                <a:spcPts val="6600"/>
              </a:lnSpc>
              <a:buNone/>
            </a:pPr>
            <a:r>
              <a:rPr lang="en-US" sz="5400" b="1" dirty="0">
                <a:solidFill>
                  <a:srgbClr val="FFFFFF"/>
                </a:solidFill>
                <a:latin typeface="Georgia" pitchFamily="34" charset="0"/>
                <a:ea typeface="Georgia" pitchFamily="34" charset="-122"/>
                <a:cs typeface="Georgia" pitchFamily="34" charset="-120"/>
              </a:rPr>
              <a:t>demansın en büyük</a:t>
            </a:r>
            <a:endParaRPr lang="en-US" sz="5400" dirty="0"/>
          </a:p>
          <a:p>
            <a:pPr indent="0" marL="0">
              <a:lnSpc>
                <a:spcPts val="6600"/>
              </a:lnSpc>
              <a:buNone/>
            </a:pPr>
            <a:r>
              <a:rPr lang="en-US" sz="5400" b="1" dirty="0">
                <a:solidFill>
                  <a:srgbClr val="FFFFFF"/>
                </a:solidFill>
                <a:latin typeface="Georgia" pitchFamily="34" charset="0"/>
                <a:ea typeface="Georgia" pitchFamily="34" charset="-122"/>
                <a:cs typeface="Georgia" pitchFamily="34" charset="-120"/>
              </a:rPr>
              <a:t>değiştirilebilir risk</a:t>
            </a:r>
            <a:endParaRPr lang="en-US" sz="5400" dirty="0"/>
          </a:p>
          <a:p>
            <a:pPr indent="0" marL="0">
              <a:lnSpc>
                <a:spcPts val="6600"/>
              </a:lnSpc>
              <a:buNone/>
            </a:pPr>
            <a:r>
              <a:rPr lang="en-US" sz="5400" b="1" dirty="0">
                <a:solidFill>
                  <a:srgbClr val="FFFFFF"/>
                </a:solidFill>
                <a:latin typeface="Georgia" pitchFamily="34" charset="0"/>
                <a:ea typeface="Georgia" pitchFamily="34" charset="-122"/>
                <a:cs typeface="Georgia" pitchFamily="34" charset="-120"/>
              </a:rPr>
              <a:t>faktörlerinden biri.</a:t>
            </a:r>
            <a:endParaRPr lang="en-US" sz="5400" dirty="0"/>
          </a:p>
        </p:txBody>
      </p:sp>
      <p:sp>
        <p:nvSpPr>
          <p:cNvPr id="5" name="Text 3"/>
          <p:cNvSpPr/>
          <p:nvPr/>
        </p:nvSpPr>
        <p:spPr>
          <a:xfrm>
            <a:off x="822960" y="6217920"/>
            <a:ext cx="7498080" cy="1005840"/>
          </a:xfrm>
          <a:prstGeom prst="rect">
            <a:avLst/>
          </a:prstGeom>
          <a:noFill/>
          <a:ln/>
        </p:spPr>
        <p:txBody>
          <a:bodyPr wrap="square" rtlCol="0" anchor="ctr"/>
          <a:lstStyle/>
          <a:p>
            <a:pPr indent="0" marL="0">
              <a:lnSpc>
                <a:spcPts val="3600"/>
              </a:lnSpc>
              <a:buNone/>
            </a:pPr>
            <a:r>
              <a:rPr lang="en-US" sz="2500" i="1" dirty="0">
                <a:solidFill>
                  <a:srgbClr val="CDBFE6"/>
                </a:solidFill>
                <a:latin typeface="Georgia" pitchFamily="34" charset="0"/>
                <a:ea typeface="Georgia" pitchFamily="34" charset="-122"/>
                <a:cs typeface="Georgia" pitchFamily="34" charset="-120"/>
              </a:rPr>
              <a:t>Yaşa bağlı işitme ve görme kaybının tedavisi neyi değiştiriyor, neyi değiştirmiyor.</a:t>
            </a:r>
            <a:endParaRPr lang="en-US" sz="2500" dirty="0"/>
          </a:p>
          <a:p>
            <a:pPr indent="0" marL="0">
              <a:lnSpc>
                <a:spcPts val="3600"/>
              </a:lnSpc>
              <a:buNone/>
            </a:pPr>
            <a:r>
              <a:rPr lang="en-US" sz="2500" i="1" dirty="0">
                <a:solidFill>
                  <a:srgbClr val="CDBFE6"/>
                </a:solidFill>
                <a:latin typeface="Georgia" pitchFamily="34" charset="0"/>
                <a:ea typeface="Georgia" pitchFamily="34" charset="-122"/>
                <a:cs typeface="Georgia" pitchFamily="34" charset="-120"/>
              </a:rPr>
              <a:t>Kanıtın gücüyle birlikte.</a:t>
            </a:r>
            <a:endParaRPr lang="en-US" sz="2500" dirty="0"/>
          </a:p>
        </p:txBody>
      </p:sp>
      <p:sp>
        <p:nvSpPr>
          <p:cNvPr id="6" name="Shape 4"/>
          <p:cNvSpPr/>
          <p:nvPr/>
        </p:nvSpPr>
        <p:spPr>
          <a:xfrm>
            <a:off x="640080" y="8366760"/>
            <a:ext cx="7863840" cy="10973"/>
          </a:xfrm>
          <a:prstGeom prst="rect">
            <a:avLst/>
          </a:prstGeom>
          <a:solidFill>
            <a:srgbClr val="4A3866"/>
          </a:solidFill>
          <a:ln/>
        </p:spPr>
      </p:sp>
      <p:sp>
        <p:nvSpPr>
          <p:cNvPr id="7" name="Text 5"/>
          <p:cNvSpPr/>
          <p:nvPr/>
        </p:nvSpPr>
        <p:spPr>
          <a:xfrm>
            <a:off x="640080" y="8485632"/>
            <a:ext cx="1463040" cy="274320"/>
          </a:xfrm>
          <a:prstGeom prst="rect">
            <a:avLst/>
          </a:prstGeom>
          <a:noFill/>
          <a:ln/>
        </p:spPr>
        <p:txBody>
          <a:bodyPr wrap="square" rtlCol="0" anchor="ctr"/>
          <a:lstStyle/>
          <a:p>
            <a:pPr indent="0" marL="0">
              <a:buNone/>
            </a:pPr>
            <a:r>
              <a:rPr lang="en-US" sz="1100" i="1" dirty="0">
                <a:solidFill>
                  <a:srgbClr val="9A8FB5"/>
                </a:solidFill>
                <a:latin typeface="Calibri" pitchFamily="34" charset="0"/>
                <a:ea typeface="Calibri" pitchFamily="34" charset="-122"/>
                <a:cs typeface="Calibri" pitchFamily="34" charset="-120"/>
              </a:rPr>
              <a:t>1 / 14</a:t>
            </a:r>
            <a:endParaRPr lang="en-US" sz="1100" dirty="0"/>
          </a:p>
        </p:txBody>
      </p:sp>
      <p:sp>
        <p:nvSpPr>
          <p:cNvPr id="8" name="Text 6"/>
          <p:cNvSpPr/>
          <p:nvPr/>
        </p:nvSpPr>
        <p:spPr>
          <a:xfrm>
            <a:off x="2011680" y="8485632"/>
            <a:ext cx="5120640" cy="274320"/>
          </a:xfrm>
          <a:prstGeom prst="rect">
            <a:avLst/>
          </a:prstGeom>
          <a:noFill/>
          <a:ln/>
        </p:spPr>
        <p:txBody>
          <a:bodyPr wrap="square" rtlCol="0" anchor="ctr"/>
          <a:lstStyle/>
          <a:p>
            <a:pPr algn="ctr" indent="0" marL="0">
              <a:buNone/>
            </a:pPr>
            <a:r>
              <a:rPr lang="en-US" sz="1100" i="1" dirty="0">
                <a:solidFill>
                  <a:srgbClr val="9A8FB5"/>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9" name="Text 7"/>
          <p:cNvSpPr/>
          <p:nvPr/>
        </p:nvSpPr>
        <p:spPr>
          <a:xfrm>
            <a:off x="6858000" y="8485632"/>
            <a:ext cx="1645920" cy="274320"/>
          </a:xfrm>
          <a:prstGeom prst="rect">
            <a:avLst/>
          </a:prstGeom>
          <a:noFill/>
          <a:ln/>
        </p:spPr>
        <p:txBody>
          <a:bodyPr wrap="square" rtlCol="0" anchor="ctr"/>
          <a:lstStyle/>
          <a:p>
            <a:pPr algn="r" indent="0" marL="0">
              <a:buNone/>
            </a:pPr>
            <a:r>
              <a:rPr lang="en-US" sz="1100" b="1" dirty="0">
                <a:solidFill>
                  <a:srgbClr val="9A8FB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85800" y="566928"/>
            <a:ext cx="7772400" cy="310896"/>
          </a:xfrm>
          <a:prstGeom prst="rect">
            <a:avLst/>
          </a:prstGeom>
          <a:noFill/>
          <a:ln/>
        </p:spPr>
        <p:txBody>
          <a:bodyPr wrap="square" rtlCol="0" anchor="ctr"/>
          <a:lstStyle/>
          <a:p>
            <a:pPr indent="0" marL="0">
              <a:buNone/>
            </a:pPr>
            <a:r>
              <a:rPr lang="en-US" sz="1350" b="1" spc="700" kern="0" dirty="0">
                <a:solidFill>
                  <a:srgbClr val="003566"/>
                </a:solidFill>
                <a:latin typeface="Calibri" pitchFamily="34" charset="0"/>
                <a:ea typeface="Calibri" pitchFamily="34" charset="-122"/>
                <a:cs typeface="Calibri" pitchFamily="34" charset="-120"/>
              </a:rPr>
              <a:t>GÖRME | KATARAKT CERRAHİSİ</a:t>
            </a:r>
            <a:endParaRPr lang="en-US" sz="1350" dirty="0"/>
          </a:p>
        </p:txBody>
      </p:sp>
      <p:sp>
        <p:nvSpPr>
          <p:cNvPr id="3" name="Text 1"/>
          <p:cNvSpPr/>
          <p:nvPr/>
        </p:nvSpPr>
        <p:spPr>
          <a:xfrm>
            <a:off x="658368" y="960120"/>
            <a:ext cx="7818120" cy="1600200"/>
          </a:xfrm>
          <a:prstGeom prst="rect">
            <a:avLst/>
          </a:prstGeom>
          <a:noFill/>
          <a:ln/>
        </p:spPr>
        <p:txBody>
          <a:bodyPr wrap="square" rtlCol="0" anchor="t"/>
          <a:lstStyle/>
          <a:p>
            <a:pPr indent="0" marL="0">
              <a:lnSpc>
                <a:spcPts val="3584"/>
              </a:lnSpc>
              <a:buNone/>
            </a:pPr>
            <a:r>
              <a:rPr lang="en-US" sz="3200" b="1" dirty="0">
                <a:solidFill>
                  <a:srgbClr val="141626"/>
                </a:solidFill>
                <a:latin typeface="Georgia" pitchFamily="34" charset="0"/>
                <a:ea typeface="Georgia" pitchFamily="34" charset="-122"/>
                <a:cs typeface="Georgia" pitchFamily="34" charset="-120"/>
              </a:rPr>
              <a:t>Görmeyi geri kazandıran</a:t>
            </a:r>
            <a:endParaRPr lang="en-US" sz="3200" dirty="0"/>
          </a:p>
          <a:p>
            <a:pPr indent="0" marL="0">
              <a:lnSpc>
                <a:spcPts val="3584"/>
              </a:lnSpc>
              <a:buNone/>
            </a:pPr>
            <a:r>
              <a:rPr lang="en-US" sz="3200" b="1" dirty="0">
                <a:solidFill>
                  <a:srgbClr val="141626"/>
                </a:solidFill>
                <a:latin typeface="Georgia" pitchFamily="34" charset="0"/>
                <a:ea typeface="Georgia" pitchFamily="34" charset="-122"/>
                <a:cs typeface="Georgia" pitchFamily="34" charset="-120"/>
              </a:rPr>
              <a:t>ameliyat ile kazandırmayan</a:t>
            </a:r>
            <a:endParaRPr lang="en-US" sz="3200" dirty="0"/>
          </a:p>
          <a:p>
            <a:pPr indent="0" marL="0">
              <a:lnSpc>
                <a:spcPts val="3584"/>
              </a:lnSpc>
              <a:buNone/>
            </a:pPr>
            <a:r>
              <a:rPr lang="en-US" sz="3200" b="1" dirty="0">
                <a:solidFill>
                  <a:srgbClr val="141626"/>
                </a:solidFill>
                <a:latin typeface="Georgia" pitchFamily="34" charset="0"/>
                <a:ea typeface="Georgia" pitchFamily="34" charset="-122"/>
                <a:cs typeface="Georgia" pitchFamily="34" charset="-120"/>
              </a:rPr>
              <a:t>ameliyat aynı sonucu vermiyor.</a:t>
            </a:r>
            <a:endParaRPr lang="en-US" sz="3200" dirty="0"/>
          </a:p>
        </p:txBody>
      </p:sp>
      <p:sp>
        <p:nvSpPr>
          <p:cNvPr id="4" name="Shape 2"/>
          <p:cNvSpPr/>
          <p:nvPr/>
        </p:nvSpPr>
        <p:spPr>
          <a:xfrm>
            <a:off x="685800" y="2670048"/>
            <a:ext cx="1097280" cy="68580"/>
          </a:xfrm>
          <a:prstGeom prst="rect">
            <a:avLst/>
          </a:prstGeom>
          <a:solidFill>
            <a:srgbClr val="D4A017"/>
          </a:solidFill>
          <a:ln/>
        </p:spPr>
      </p:sp>
      <p:sp>
        <p:nvSpPr>
          <p:cNvPr id="5" name="Shape 3"/>
          <p:cNvSpPr/>
          <p:nvPr/>
        </p:nvSpPr>
        <p:spPr>
          <a:xfrm>
            <a:off x="658368" y="3063240"/>
            <a:ext cx="7827264" cy="4206240"/>
          </a:xfrm>
          <a:prstGeom prst="rect">
            <a:avLst/>
          </a:prstGeom>
          <a:solidFill>
            <a:srgbClr val="FFFFFF"/>
          </a:solidFill>
          <a:ln w="9525">
            <a:solidFill>
              <a:srgbClr val="D6D0BF"/>
            </a:solidFill>
            <a:prstDash val="solid"/>
          </a:ln>
        </p:spPr>
      </p:sp>
      <p:sp>
        <p:nvSpPr>
          <p:cNvPr id="6" name="Shape 4"/>
          <p:cNvSpPr/>
          <p:nvPr/>
        </p:nvSpPr>
        <p:spPr>
          <a:xfrm>
            <a:off x="658368" y="3063240"/>
            <a:ext cx="137160" cy="4206240"/>
          </a:xfrm>
          <a:prstGeom prst="rect">
            <a:avLst/>
          </a:prstGeom>
          <a:solidFill>
            <a:srgbClr val="003566"/>
          </a:solidFill>
          <a:ln/>
        </p:spPr>
      </p:sp>
      <p:sp>
        <p:nvSpPr>
          <p:cNvPr id="7" name="Text 5"/>
          <p:cNvSpPr/>
          <p:nvPr/>
        </p:nvSpPr>
        <p:spPr>
          <a:xfrm>
            <a:off x="1051560" y="3410712"/>
            <a:ext cx="7178040" cy="365760"/>
          </a:xfrm>
          <a:prstGeom prst="rect">
            <a:avLst/>
          </a:prstGeom>
          <a:noFill/>
          <a:ln/>
        </p:spPr>
        <p:txBody>
          <a:bodyPr wrap="square" rtlCol="0" anchor="ctr"/>
          <a:lstStyle/>
          <a:p>
            <a:pPr indent="0" marL="0">
              <a:buNone/>
            </a:pPr>
            <a:r>
              <a:rPr lang="en-US" sz="1900" b="1" spc="350" kern="0" dirty="0">
                <a:solidFill>
                  <a:srgbClr val="003566"/>
                </a:solidFill>
                <a:latin typeface="Calibri" pitchFamily="34" charset="0"/>
                <a:ea typeface="Calibri" pitchFamily="34" charset="-122"/>
                <a:cs typeface="Calibri" pitchFamily="34" charset="-120"/>
              </a:rPr>
              <a:t>DOĞAL BİR KARŞILAŞTIRMA</a:t>
            </a:r>
            <a:endParaRPr lang="en-US" sz="1900" dirty="0"/>
          </a:p>
        </p:txBody>
      </p:sp>
      <p:sp>
        <p:nvSpPr>
          <p:cNvPr id="8" name="Text 6"/>
          <p:cNvSpPr/>
          <p:nvPr/>
        </p:nvSpPr>
        <p:spPr>
          <a:xfrm>
            <a:off x="1051560" y="3977640"/>
            <a:ext cx="7178040" cy="3017520"/>
          </a:xfrm>
          <a:prstGeom prst="rect">
            <a:avLst/>
          </a:prstGeom>
          <a:noFill/>
          <a:ln/>
        </p:spPr>
        <p:txBody>
          <a:bodyPr wrap="square" rtlCol="0" anchor="t"/>
          <a:lstStyle/>
          <a:p>
            <a:pPr indent="0" marL="0">
              <a:lnSpc>
                <a:spcPts val="2625"/>
              </a:lnSpc>
              <a:buNone/>
            </a:pPr>
            <a:r>
              <a:rPr lang="en-US" sz="1750" dirty="0">
                <a:solidFill>
                  <a:srgbClr val="2C2F45"/>
                </a:solidFill>
                <a:latin typeface="Calibri" pitchFamily="34" charset="0"/>
                <a:ea typeface="Calibri" pitchFamily="34" charset="-122"/>
                <a:cs typeface="Calibri" pitchFamily="34" charset="-120"/>
              </a:rPr>
              <a:t>3.038 kişilik kohortta katarakt ameliyatı olanlarda demans riski HR 0,71 (%95 GA 0,62 - 0,83).</a:t>
            </a:r>
            <a:endParaRPr lang="en-US" sz="1750" dirty="0"/>
          </a:p>
          <a:p>
            <a:pPr indent="0" marL="0">
              <a:lnSpc>
                <a:spcPts val="2625"/>
              </a:lnSpc>
              <a:buNone/>
            </a:pPr>
            <a:endParaRPr lang="en-US" sz="1750" dirty="0"/>
          </a:p>
          <a:p>
            <a:pPr indent="0" marL="0">
              <a:lnSpc>
                <a:spcPts val="2625"/>
              </a:lnSpc>
              <a:buNone/>
            </a:pPr>
            <a:r>
              <a:rPr lang="en-US" sz="1750" dirty="0">
                <a:solidFill>
                  <a:srgbClr val="2C2F45"/>
                </a:solidFill>
                <a:latin typeface="Calibri" pitchFamily="34" charset="0"/>
                <a:ea typeface="Calibri" pitchFamily="34" charset="-122"/>
                <a:cs typeface="Calibri" pitchFamily="34" charset="-120"/>
              </a:rPr>
              <a:t>Aynı çalışmada, görmeyi geri kazandırmayan glokom cerrahisi ile demans arasında ilişki bulunmadı (HR 1,08).</a:t>
            </a:r>
            <a:endParaRPr lang="en-US" sz="1750" dirty="0"/>
          </a:p>
          <a:p>
            <a:pPr indent="0" marL="0">
              <a:lnSpc>
                <a:spcPts val="2625"/>
              </a:lnSpc>
              <a:buNone/>
            </a:pPr>
            <a:endParaRPr lang="en-US" sz="1750" dirty="0"/>
          </a:p>
          <a:p>
            <a:pPr indent="0" marL="0">
              <a:lnSpc>
                <a:spcPts val="2625"/>
              </a:lnSpc>
              <a:buNone/>
            </a:pPr>
            <a:r>
              <a:rPr lang="en-US" sz="1750" dirty="0">
                <a:solidFill>
                  <a:srgbClr val="2C2F45"/>
                </a:solidFill>
                <a:latin typeface="Calibri" pitchFamily="34" charset="0"/>
                <a:ea typeface="Calibri" pitchFamily="34" charset="-122"/>
                <a:cs typeface="Calibri" pitchFamily="34" charset="-120"/>
              </a:rPr>
              <a:t>Bu karşılaştırma, sonucun yalnızca ameliyat olabilecek kadar sağlıklı hastaların seçilmesinden kaynaklanmadığını düşündürüyor. 24 çalışmalık meta analizde de %25 daha düşük risk bildirildi (HR 0,75).</a:t>
            </a:r>
            <a:endParaRPr lang="en-US" sz="1750" dirty="0"/>
          </a:p>
        </p:txBody>
      </p:sp>
      <p:sp>
        <p:nvSpPr>
          <p:cNvPr id="9" name="Text 7"/>
          <p:cNvSpPr/>
          <p:nvPr/>
        </p:nvSpPr>
        <p:spPr>
          <a:xfrm>
            <a:off x="640080" y="7973568"/>
            <a:ext cx="7863840" cy="347472"/>
          </a:xfrm>
          <a:prstGeom prst="rect">
            <a:avLst/>
          </a:prstGeom>
          <a:noFill/>
          <a:ln/>
        </p:spPr>
        <p:txBody>
          <a:bodyPr wrap="square" rtlCol="0" anchor="b"/>
          <a:lstStyle/>
          <a:p>
            <a:pPr algn="l" indent="0" marL="0">
              <a:buNone/>
            </a:pPr>
            <a:r>
              <a:rPr lang="en-US" sz="1150" i="1" dirty="0">
                <a:solidFill>
                  <a:srgbClr val="6B6E7D"/>
                </a:solidFill>
                <a:latin typeface="Calibri" pitchFamily="34" charset="0"/>
                <a:ea typeface="Calibri" pitchFamily="34" charset="-122"/>
                <a:cs typeface="Calibri" pitchFamily="34" charset="-120"/>
              </a:rPr>
              <a:t>Lee CS, et al. JAMA Intern Med, 2021; Yeo BSY, et al. Ophthalmology, 2024.</a:t>
            </a:r>
            <a:endParaRPr lang="en-US" sz="1150" dirty="0"/>
          </a:p>
        </p:txBody>
      </p:sp>
      <p:sp>
        <p:nvSpPr>
          <p:cNvPr id="10" name="Shape 8"/>
          <p:cNvSpPr/>
          <p:nvPr/>
        </p:nvSpPr>
        <p:spPr>
          <a:xfrm>
            <a:off x="640080" y="8366760"/>
            <a:ext cx="7863840" cy="10973"/>
          </a:xfrm>
          <a:prstGeom prst="rect">
            <a:avLst/>
          </a:prstGeom>
          <a:solidFill>
            <a:srgbClr val="D6D0BF"/>
          </a:solidFill>
          <a:ln/>
        </p:spPr>
      </p:sp>
      <p:sp>
        <p:nvSpPr>
          <p:cNvPr id="11" name="Text 9"/>
          <p:cNvSpPr/>
          <p:nvPr/>
        </p:nvSpPr>
        <p:spPr>
          <a:xfrm>
            <a:off x="640080" y="8485632"/>
            <a:ext cx="1463040" cy="274320"/>
          </a:xfrm>
          <a:prstGeom prst="rect">
            <a:avLst/>
          </a:prstGeom>
          <a:noFill/>
          <a:ln/>
        </p:spPr>
        <p:txBody>
          <a:bodyPr wrap="square" rtlCol="0" anchor="ctr"/>
          <a:lstStyle/>
          <a:p>
            <a:pPr indent="0" marL="0">
              <a:buNone/>
            </a:pPr>
            <a:r>
              <a:rPr lang="en-US" sz="1100" i="1" dirty="0">
                <a:solidFill>
                  <a:srgbClr val="6B6E7D"/>
                </a:solidFill>
                <a:latin typeface="Calibri" pitchFamily="34" charset="0"/>
                <a:ea typeface="Calibri" pitchFamily="34" charset="-122"/>
                <a:cs typeface="Calibri" pitchFamily="34" charset="-120"/>
              </a:rPr>
              <a:t>10 / 14</a:t>
            </a:r>
            <a:endParaRPr lang="en-US" sz="1100" dirty="0"/>
          </a:p>
        </p:txBody>
      </p:sp>
      <p:sp>
        <p:nvSpPr>
          <p:cNvPr id="12" name="Text 10"/>
          <p:cNvSpPr/>
          <p:nvPr/>
        </p:nvSpPr>
        <p:spPr>
          <a:xfrm>
            <a:off x="2011680" y="8485632"/>
            <a:ext cx="5120640"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3" name="Text 11"/>
          <p:cNvSpPr/>
          <p:nvPr/>
        </p:nvSpPr>
        <p:spPr>
          <a:xfrm>
            <a:off x="6858000" y="8485632"/>
            <a:ext cx="164592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85800" y="566928"/>
            <a:ext cx="7772400" cy="310896"/>
          </a:xfrm>
          <a:prstGeom prst="rect">
            <a:avLst/>
          </a:prstGeom>
          <a:noFill/>
          <a:ln/>
        </p:spPr>
        <p:txBody>
          <a:bodyPr wrap="square" rtlCol="0" anchor="ctr"/>
          <a:lstStyle/>
          <a:p>
            <a:pPr indent="0" marL="0">
              <a:buNone/>
            </a:pPr>
            <a:r>
              <a:rPr lang="en-US" sz="1350" b="1" spc="700" kern="0" dirty="0">
                <a:solidFill>
                  <a:srgbClr val="C1121F"/>
                </a:solidFill>
                <a:latin typeface="Calibri" pitchFamily="34" charset="0"/>
                <a:ea typeface="Calibri" pitchFamily="34" charset="-122"/>
                <a:cs typeface="Calibri" pitchFamily="34" charset="-120"/>
              </a:rPr>
              <a:t>SINIR | ÇELİŞEN KANIT</a:t>
            </a:r>
            <a:endParaRPr lang="en-US" sz="1350" dirty="0"/>
          </a:p>
        </p:txBody>
      </p:sp>
      <p:sp>
        <p:nvSpPr>
          <p:cNvPr id="3" name="Text 1"/>
          <p:cNvSpPr/>
          <p:nvPr/>
        </p:nvSpPr>
        <p:spPr>
          <a:xfrm>
            <a:off x="658368" y="960120"/>
            <a:ext cx="7818120" cy="1600200"/>
          </a:xfrm>
          <a:prstGeom prst="rect">
            <a:avLst/>
          </a:prstGeom>
          <a:noFill/>
          <a:ln/>
        </p:spPr>
        <p:txBody>
          <a:bodyPr wrap="square" rtlCol="0" anchor="t"/>
          <a:lstStyle/>
          <a:p>
            <a:pPr indent="0" marL="0">
              <a:lnSpc>
                <a:spcPts val="4256"/>
              </a:lnSpc>
              <a:buNone/>
            </a:pPr>
            <a:r>
              <a:rPr lang="en-US" sz="3800" b="1" dirty="0">
                <a:solidFill>
                  <a:srgbClr val="141626"/>
                </a:solidFill>
                <a:latin typeface="Georgia" pitchFamily="34" charset="0"/>
                <a:ea typeface="Georgia" pitchFamily="34" charset="-122"/>
                <a:cs typeface="Georgia" pitchFamily="34" charset="-120"/>
              </a:rPr>
              <a:t>Kanıtın zayıf olduğu</a:t>
            </a:r>
            <a:endParaRPr lang="en-US" sz="3800" dirty="0"/>
          </a:p>
          <a:p>
            <a:pPr indent="0" marL="0">
              <a:lnSpc>
                <a:spcPts val="4256"/>
              </a:lnSpc>
              <a:buNone/>
            </a:pPr>
            <a:r>
              <a:rPr lang="en-US" sz="3800" b="1" dirty="0">
                <a:solidFill>
                  <a:srgbClr val="141626"/>
                </a:solidFill>
                <a:latin typeface="Georgia" pitchFamily="34" charset="0"/>
                <a:ea typeface="Georgia" pitchFamily="34" charset="-122"/>
                <a:cs typeface="Georgia" pitchFamily="34" charset="-120"/>
              </a:rPr>
              <a:t>yeri de söylemek gerekir.</a:t>
            </a:r>
            <a:endParaRPr lang="en-US" sz="3800" dirty="0"/>
          </a:p>
        </p:txBody>
      </p:sp>
      <p:sp>
        <p:nvSpPr>
          <p:cNvPr id="4" name="Shape 2"/>
          <p:cNvSpPr/>
          <p:nvPr/>
        </p:nvSpPr>
        <p:spPr>
          <a:xfrm>
            <a:off x="685800" y="2670048"/>
            <a:ext cx="1097280" cy="68580"/>
          </a:xfrm>
          <a:prstGeom prst="rect">
            <a:avLst/>
          </a:prstGeom>
          <a:solidFill>
            <a:srgbClr val="D4A017"/>
          </a:solidFill>
          <a:ln/>
        </p:spPr>
      </p:sp>
      <p:sp>
        <p:nvSpPr>
          <p:cNvPr id="5" name="Shape 3"/>
          <p:cNvSpPr/>
          <p:nvPr/>
        </p:nvSpPr>
        <p:spPr>
          <a:xfrm>
            <a:off x="658368" y="3063240"/>
            <a:ext cx="7827264" cy="4206240"/>
          </a:xfrm>
          <a:prstGeom prst="rect">
            <a:avLst/>
          </a:prstGeom>
          <a:solidFill>
            <a:srgbClr val="FFFFFF"/>
          </a:solidFill>
          <a:ln w="9525">
            <a:solidFill>
              <a:srgbClr val="D6D0BF"/>
            </a:solidFill>
            <a:prstDash val="solid"/>
          </a:ln>
        </p:spPr>
      </p:sp>
      <p:sp>
        <p:nvSpPr>
          <p:cNvPr id="6" name="Shape 4"/>
          <p:cNvSpPr/>
          <p:nvPr/>
        </p:nvSpPr>
        <p:spPr>
          <a:xfrm>
            <a:off x="658368" y="3063240"/>
            <a:ext cx="137160" cy="4206240"/>
          </a:xfrm>
          <a:prstGeom prst="rect">
            <a:avLst/>
          </a:prstGeom>
          <a:solidFill>
            <a:srgbClr val="C1121F"/>
          </a:solidFill>
          <a:ln/>
        </p:spPr>
      </p:sp>
      <p:sp>
        <p:nvSpPr>
          <p:cNvPr id="7" name="Text 5"/>
          <p:cNvSpPr/>
          <p:nvPr/>
        </p:nvSpPr>
        <p:spPr>
          <a:xfrm>
            <a:off x="1051560" y="3410712"/>
            <a:ext cx="7178040" cy="365760"/>
          </a:xfrm>
          <a:prstGeom prst="rect">
            <a:avLst/>
          </a:prstGeom>
          <a:noFill/>
          <a:ln/>
        </p:spPr>
        <p:txBody>
          <a:bodyPr wrap="square" rtlCol="0" anchor="ctr"/>
          <a:lstStyle/>
          <a:p>
            <a:pPr indent="0" marL="0">
              <a:buNone/>
            </a:pPr>
            <a:r>
              <a:rPr lang="en-US" sz="1900" b="1" spc="350" kern="0" dirty="0">
                <a:solidFill>
                  <a:srgbClr val="C1121F"/>
                </a:solidFill>
                <a:latin typeface="Calibri" pitchFamily="34" charset="0"/>
                <a:ea typeface="Calibri" pitchFamily="34" charset="-122"/>
                <a:cs typeface="Calibri" pitchFamily="34" charset="-120"/>
              </a:rPr>
              <a:t>ÜÇ ÇEKİNCE</a:t>
            </a:r>
            <a:endParaRPr lang="en-US" sz="1900" dirty="0"/>
          </a:p>
        </p:txBody>
      </p:sp>
      <p:sp>
        <p:nvSpPr>
          <p:cNvPr id="8" name="Text 6"/>
          <p:cNvSpPr/>
          <p:nvPr/>
        </p:nvSpPr>
        <p:spPr>
          <a:xfrm>
            <a:off x="1051560" y="3977640"/>
            <a:ext cx="7178040" cy="3017520"/>
          </a:xfrm>
          <a:prstGeom prst="rect">
            <a:avLst/>
          </a:prstGeom>
          <a:noFill/>
          <a:ln/>
        </p:spPr>
        <p:txBody>
          <a:bodyPr wrap="square" rtlCol="0" anchor="t"/>
          <a:lstStyle/>
          <a:p>
            <a:pPr indent="0" marL="0">
              <a:lnSpc>
                <a:spcPts val="2625"/>
              </a:lnSpc>
              <a:buNone/>
            </a:pPr>
            <a:r>
              <a:rPr lang="en-US" sz="1750" dirty="0">
                <a:solidFill>
                  <a:srgbClr val="2C2F45"/>
                </a:solidFill>
                <a:latin typeface="Calibri" pitchFamily="34" charset="0"/>
                <a:ea typeface="Calibri" pitchFamily="34" charset="-122"/>
                <a:cs typeface="Calibri" pitchFamily="34" charset="-120"/>
              </a:rPr>
              <a:t>1. Katarakt cerrahisi ile demans ilişkisinin tamamı gözlemsel verilere dayanıyor. Meta analizde kanıt düzeyi çok düşük ile düşük arasında derecelendirildi.</a:t>
            </a:r>
            <a:endParaRPr lang="en-US" sz="1750" dirty="0"/>
          </a:p>
          <a:p>
            <a:pPr indent="0" marL="0">
              <a:lnSpc>
                <a:spcPts val="2625"/>
              </a:lnSpc>
              <a:buNone/>
            </a:pPr>
            <a:endParaRPr lang="en-US" sz="1750" dirty="0"/>
          </a:p>
          <a:p>
            <a:pPr indent="0" marL="0">
              <a:lnSpc>
                <a:spcPts val="2625"/>
              </a:lnSpc>
              <a:buNone/>
            </a:pPr>
            <a:r>
              <a:rPr lang="en-US" sz="1750" dirty="0">
                <a:solidFill>
                  <a:srgbClr val="2C2F45"/>
                </a:solidFill>
                <a:latin typeface="Calibri" pitchFamily="34" charset="0"/>
                <a:ea typeface="Calibri" pitchFamily="34" charset="-122"/>
                <a:cs typeface="Calibri" pitchFamily="34" charset="-120"/>
              </a:rPr>
              <a:t>2. 4.384 kişilik eşleştirilmiş bir ABD analizinde ameliyat sonrası bir yıl içinde bilişsel kazanç saptanmadı.</a:t>
            </a:r>
            <a:endParaRPr lang="en-US" sz="1750" dirty="0"/>
          </a:p>
          <a:p>
            <a:pPr indent="0" marL="0">
              <a:lnSpc>
                <a:spcPts val="2625"/>
              </a:lnSpc>
              <a:buNone/>
            </a:pPr>
            <a:endParaRPr lang="en-US" sz="1750" dirty="0"/>
          </a:p>
          <a:p>
            <a:pPr indent="0" marL="0">
              <a:lnSpc>
                <a:spcPts val="2625"/>
              </a:lnSpc>
              <a:buNone/>
            </a:pPr>
            <a:r>
              <a:rPr lang="en-US" sz="1750" dirty="0">
                <a:solidFill>
                  <a:srgbClr val="2C2F45"/>
                </a:solidFill>
                <a:latin typeface="Calibri" pitchFamily="34" charset="0"/>
                <a:ea typeface="Calibri" pitchFamily="34" charset="-122"/>
                <a:cs typeface="Calibri" pitchFamily="34" charset="-120"/>
              </a:rPr>
              <a:t>3. İşitme tarafında da ACHIEVE'in birincil sonucu negatifti. Olumlu bulgular alt grup ve gözlemsel analizlerden geliyor.</a:t>
            </a:r>
            <a:endParaRPr lang="en-US" sz="1750" dirty="0"/>
          </a:p>
        </p:txBody>
      </p:sp>
      <p:sp>
        <p:nvSpPr>
          <p:cNvPr id="9" name="Text 7"/>
          <p:cNvSpPr/>
          <p:nvPr/>
        </p:nvSpPr>
        <p:spPr>
          <a:xfrm>
            <a:off x="640080" y="7973568"/>
            <a:ext cx="7863840" cy="347472"/>
          </a:xfrm>
          <a:prstGeom prst="rect">
            <a:avLst/>
          </a:prstGeom>
          <a:noFill/>
          <a:ln/>
        </p:spPr>
        <p:txBody>
          <a:bodyPr wrap="square" rtlCol="0" anchor="b"/>
          <a:lstStyle/>
          <a:p>
            <a:pPr algn="l" indent="0" marL="0">
              <a:buNone/>
            </a:pPr>
            <a:r>
              <a:rPr lang="en-US" sz="1150" i="1" dirty="0">
                <a:solidFill>
                  <a:srgbClr val="6B6E7D"/>
                </a:solidFill>
                <a:latin typeface="Calibri" pitchFamily="34" charset="0"/>
                <a:ea typeface="Calibri" pitchFamily="34" charset="-122"/>
                <a:cs typeface="Calibri" pitchFamily="34" charset="-120"/>
              </a:rPr>
              <a:t>Yeo BSY, et al. Ophthalmology, 2024; Joo H, et al. J Am Geriatr Soc, 2025; Lin FR, et al. Lancet, 2023.</a:t>
            </a:r>
            <a:endParaRPr lang="en-US" sz="1150" dirty="0"/>
          </a:p>
        </p:txBody>
      </p:sp>
      <p:sp>
        <p:nvSpPr>
          <p:cNvPr id="10" name="Shape 8"/>
          <p:cNvSpPr/>
          <p:nvPr/>
        </p:nvSpPr>
        <p:spPr>
          <a:xfrm>
            <a:off x="640080" y="8366760"/>
            <a:ext cx="7863840" cy="10973"/>
          </a:xfrm>
          <a:prstGeom prst="rect">
            <a:avLst/>
          </a:prstGeom>
          <a:solidFill>
            <a:srgbClr val="D6D0BF"/>
          </a:solidFill>
          <a:ln/>
        </p:spPr>
      </p:sp>
      <p:sp>
        <p:nvSpPr>
          <p:cNvPr id="11" name="Text 9"/>
          <p:cNvSpPr/>
          <p:nvPr/>
        </p:nvSpPr>
        <p:spPr>
          <a:xfrm>
            <a:off x="640080" y="8485632"/>
            <a:ext cx="1463040" cy="274320"/>
          </a:xfrm>
          <a:prstGeom prst="rect">
            <a:avLst/>
          </a:prstGeom>
          <a:noFill/>
          <a:ln/>
        </p:spPr>
        <p:txBody>
          <a:bodyPr wrap="square" rtlCol="0" anchor="ctr"/>
          <a:lstStyle/>
          <a:p>
            <a:pPr indent="0" marL="0">
              <a:buNone/>
            </a:pPr>
            <a:r>
              <a:rPr lang="en-US" sz="1100" i="1" dirty="0">
                <a:solidFill>
                  <a:srgbClr val="6B6E7D"/>
                </a:solidFill>
                <a:latin typeface="Calibri" pitchFamily="34" charset="0"/>
                <a:ea typeface="Calibri" pitchFamily="34" charset="-122"/>
                <a:cs typeface="Calibri" pitchFamily="34" charset="-120"/>
              </a:rPr>
              <a:t>11 / 14</a:t>
            </a:r>
            <a:endParaRPr lang="en-US" sz="1100" dirty="0"/>
          </a:p>
        </p:txBody>
      </p:sp>
      <p:sp>
        <p:nvSpPr>
          <p:cNvPr id="12" name="Text 10"/>
          <p:cNvSpPr/>
          <p:nvPr/>
        </p:nvSpPr>
        <p:spPr>
          <a:xfrm>
            <a:off x="2011680" y="8485632"/>
            <a:ext cx="5120640"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3" name="Text 11"/>
          <p:cNvSpPr/>
          <p:nvPr/>
        </p:nvSpPr>
        <p:spPr>
          <a:xfrm>
            <a:off x="6858000" y="8485632"/>
            <a:ext cx="164592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85800" y="566928"/>
            <a:ext cx="7772400" cy="310896"/>
          </a:xfrm>
          <a:prstGeom prst="rect">
            <a:avLst/>
          </a:prstGeom>
          <a:noFill/>
          <a:ln/>
        </p:spPr>
        <p:txBody>
          <a:bodyPr wrap="square" rtlCol="0" anchor="ctr"/>
          <a:lstStyle/>
          <a:p>
            <a:pPr indent="0" marL="0">
              <a:buNone/>
            </a:pPr>
            <a:r>
              <a:rPr lang="en-US" sz="1350" b="1" spc="700" kern="0" dirty="0">
                <a:solidFill>
                  <a:srgbClr val="D4A017"/>
                </a:solidFill>
                <a:latin typeface="Calibri" pitchFamily="34" charset="0"/>
                <a:ea typeface="Calibri" pitchFamily="34" charset="-122"/>
                <a:cs typeface="Calibri" pitchFamily="34" charset="-120"/>
              </a:rPr>
              <a:t>DEPRESYON | İKİNCİ SONUÇ</a:t>
            </a:r>
            <a:endParaRPr lang="en-US" sz="1350" dirty="0"/>
          </a:p>
        </p:txBody>
      </p:sp>
      <p:sp>
        <p:nvSpPr>
          <p:cNvPr id="3" name="Text 1"/>
          <p:cNvSpPr/>
          <p:nvPr/>
        </p:nvSpPr>
        <p:spPr>
          <a:xfrm>
            <a:off x="658368" y="960120"/>
            <a:ext cx="7818120" cy="1600200"/>
          </a:xfrm>
          <a:prstGeom prst="rect">
            <a:avLst/>
          </a:prstGeom>
          <a:noFill/>
          <a:ln/>
        </p:spPr>
        <p:txBody>
          <a:bodyPr wrap="square" rtlCol="0" anchor="t"/>
          <a:lstStyle/>
          <a:p>
            <a:pPr indent="0" marL="0">
              <a:lnSpc>
                <a:spcPts val="3584"/>
              </a:lnSpc>
              <a:buNone/>
            </a:pPr>
            <a:r>
              <a:rPr lang="en-US" sz="3200" b="1" dirty="0">
                <a:solidFill>
                  <a:srgbClr val="141626"/>
                </a:solidFill>
                <a:latin typeface="Georgia" pitchFamily="34" charset="0"/>
                <a:ea typeface="Georgia" pitchFamily="34" charset="-122"/>
                <a:cs typeface="Georgia" pitchFamily="34" charset="-120"/>
              </a:rPr>
              <a:t>Duyu kaybı ile depresyon</a:t>
            </a:r>
            <a:endParaRPr lang="en-US" sz="3200" dirty="0"/>
          </a:p>
          <a:p>
            <a:pPr indent="0" marL="0">
              <a:lnSpc>
                <a:spcPts val="3584"/>
              </a:lnSpc>
              <a:buNone/>
            </a:pPr>
            <a:r>
              <a:rPr lang="en-US" sz="3200" b="1" dirty="0">
                <a:solidFill>
                  <a:srgbClr val="141626"/>
                </a:solidFill>
                <a:latin typeface="Georgia" pitchFamily="34" charset="0"/>
                <a:ea typeface="Georgia" pitchFamily="34" charset="-122"/>
                <a:cs typeface="Georgia" pitchFamily="34" charset="-120"/>
              </a:rPr>
              <a:t>arasındaki ilişki tutarlı,</a:t>
            </a:r>
            <a:endParaRPr lang="en-US" sz="3200" dirty="0"/>
          </a:p>
          <a:p>
            <a:pPr indent="0" marL="0">
              <a:lnSpc>
                <a:spcPts val="3584"/>
              </a:lnSpc>
              <a:buNone/>
            </a:pPr>
            <a:r>
              <a:rPr lang="en-US" sz="3200" b="1" dirty="0">
                <a:solidFill>
                  <a:srgbClr val="141626"/>
                </a:solidFill>
                <a:latin typeface="Georgia" pitchFamily="34" charset="0"/>
                <a:ea typeface="Georgia" pitchFamily="34" charset="-122"/>
                <a:cs typeface="Georgia" pitchFamily="34" charset="-120"/>
              </a:rPr>
              <a:t>ama etki büyüklüğü küçük.</a:t>
            </a:r>
            <a:endParaRPr lang="en-US" sz="3200" dirty="0"/>
          </a:p>
        </p:txBody>
      </p:sp>
      <p:sp>
        <p:nvSpPr>
          <p:cNvPr id="4" name="Shape 2"/>
          <p:cNvSpPr/>
          <p:nvPr/>
        </p:nvSpPr>
        <p:spPr>
          <a:xfrm>
            <a:off x="685800" y="2670048"/>
            <a:ext cx="1097280" cy="68580"/>
          </a:xfrm>
          <a:prstGeom prst="rect">
            <a:avLst/>
          </a:prstGeom>
          <a:solidFill>
            <a:srgbClr val="D4A017"/>
          </a:solidFill>
          <a:ln/>
        </p:spPr>
      </p:sp>
      <p:sp>
        <p:nvSpPr>
          <p:cNvPr id="5" name="Shape 3"/>
          <p:cNvSpPr/>
          <p:nvPr/>
        </p:nvSpPr>
        <p:spPr>
          <a:xfrm>
            <a:off x="658368" y="3063240"/>
            <a:ext cx="7827264" cy="4206240"/>
          </a:xfrm>
          <a:prstGeom prst="rect">
            <a:avLst/>
          </a:prstGeom>
          <a:solidFill>
            <a:srgbClr val="FFFFFF"/>
          </a:solidFill>
          <a:ln w="9525">
            <a:solidFill>
              <a:srgbClr val="D6D0BF"/>
            </a:solidFill>
            <a:prstDash val="solid"/>
          </a:ln>
        </p:spPr>
      </p:sp>
      <p:sp>
        <p:nvSpPr>
          <p:cNvPr id="6" name="Shape 4"/>
          <p:cNvSpPr/>
          <p:nvPr/>
        </p:nvSpPr>
        <p:spPr>
          <a:xfrm>
            <a:off x="658368" y="3063240"/>
            <a:ext cx="137160" cy="4206240"/>
          </a:xfrm>
          <a:prstGeom prst="rect">
            <a:avLst/>
          </a:prstGeom>
          <a:solidFill>
            <a:srgbClr val="D4A017"/>
          </a:solidFill>
          <a:ln/>
        </p:spPr>
      </p:sp>
      <p:sp>
        <p:nvSpPr>
          <p:cNvPr id="7" name="Text 5"/>
          <p:cNvSpPr/>
          <p:nvPr/>
        </p:nvSpPr>
        <p:spPr>
          <a:xfrm>
            <a:off x="1051560" y="3410712"/>
            <a:ext cx="7178040" cy="365760"/>
          </a:xfrm>
          <a:prstGeom prst="rect">
            <a:avLst/>
          </a:prstGeom>
          <a:noFill/>
          <a:ln/>
        </p:spPr>
        <p:txBody>
          <a:bodyPr wrap="square" rtlCol="0" anchor="ctr"/>
          <a:lstStyle/>
          <a:p>
            <a:pPr indent="0" marL="0">
              <a:buNone/>
            </a:pPr>
            <a:r>
              <a:rPr lang="en-US" sz="1900" b="1" spc="350" kern="0" dirty="0">
                <a:solidFill>
                  <a:srgbClr val="D4A017"/>
                </a:solidFill>
                <a:latin typeface="Calibri" pitchFamily="34" charset="0"/>
                <a:ea typeface="Calibri" pitchFamily="34" charset="-122"/>
                <a:cs typeface="Calibri" pitchFamily="34" charset="-120"/>
              </a:rPr>
              <a:t>SAYILAR VE ÇEKİNCE</a:t>
            </a:r>
            <a:endParaRPr lang="en-US" sz="1900" dirty="0"/>
          </a:p>
        </p:txBody>
      </p:sp>
      <p:sp>
        <p:nvSpPr>
          <p:cNvPr id="8" name="Text 6"/>
          <p:cNvSpPr/>
          <p:nvPr/>
        </p:nvSpPr>
        <p:spPr>
          <a:xfrm>
            <a:off x="1051560" y="3977640"/>
            <a:ext cx="7178040" cy="3017520"/>
          </a:xfrm>
          <a:prstGeom prst="rect">
            <a:avLst/>
          </a:prstGeom>
          <a:noFill/>
          <a:ln/>
        </p:spPr>
        <p:txBody>
          <a:bodyPr wrap="square" rtlCol="0" anchor="t"/>
          <a:lstStyle/>
          <a:p>
            <a:pPr indent="0" marL="0">
              <a:lnSpc>
                <a:spcPts val="2475"/>
              </a:lnSpc>
              <a:buNone/>
            </a:pPr>
            <a:r>
              <a:rPr lang="en-US" sz="1650" dirty="0">
                <a:solidFill>
                  <a:srgbClr val="2C2F45"/>
                </a:solidFill>
                <a:latin typeface="Calibri" pitchFamily="34" charset="0"/>
                <a:ea typeface="Calibri" pitchFamily="34" charset="-122"/>
                <a:cs typeface="Calibri" pitchFamily="34" charset="-120"/>
              </a:rPr>
              <a:t>İşitme kaybı: OR 1,47 (35 çalışma, 147.148 kişi). Görme kaybı: OR 1,75. İkisi birlikte: OR 2,19.</a:t>
            </a:r>
            <a:endParaRPr lang="en-US" sz="1650" dirty="0"/>
          </a:p>
          <a:p>
            <a:pPr indent="0" marL="0">
              <a:lnSpc>
                <a:spcPts val="2475"/>
              </a:lnSpc>
              <a:buNone/>
            </a:pPr>
            <a:endParaRPr lang="en-US" sz="1650" dirty="0"/>
          </a:p>
          <a:p>
            <a:pPr indent="0" marL="0">
              <a:lnSpc>
                <a:spcPts val="2475"/>
              </a:lnSpc>
              <a:buNone/>
            </a:pPr>
            <a:r>
              <a:rPr lang="en-US" sz="1650" dirty="0">
                <a:solidFill>
                  <a:srgbClr val="2C2F45"/>
                </a:solidFill>
                <a:latin typeface="Calibri" pitchFamily="34" charset="0"/>
                <a:ea typeface="Calibri" pitchFamily="34" charset="-122"/>
                <a:cs typeface="Calibri" pitchFamily="34" charset="-120"/>
              </a:rPr>
              <a:t>Aynı meta analizin yazarları, bu büyüklükteki bir oranın istatistiksel olarak anlamlı ama klinik olarak küçük sayılması gerektiğini ayrıca vurguladı.</a:t>
            </a:r>
            <a:endParaRPr lang="en-US" sz="1650" dirty="0"/>
          </a:p>
          <a:p>
            <a:pPr indent="0" marL="0">
              <a:lnSpc>
                <a:spcPts val="2475"/>
              </a:lnSpc>
              <a:buNone/>
            </a:pPr>
            <a:endParaRPr lang="en-US" sz="1650" dirty="0"/>
          </a:p>
          <a:p>
            <a:pPr indent="0" marL="0">
              <a:lnSpc>
                <a:spcPts val="2475"/>
              </a:lnSpc>
              <a:buNone/>
            </a:pPr>
            <a:r>
              <a:rPr lang="en-US" sz="1650" dirty="0">
                <a:solidFill>
                  <a:srgbClr val="2C2F45"/>
                </a:solidFill>
                <a:latin typeface="Calibri" pitchFamily="34" charset="0"/>
                <a:ea typeface="Calibri" pitchFamily="34" charset="-122"/>
                <a:cs typeface="Calibri" pitchFamily="34" charset="-120"/>
              </a:rPr>
              <a:t>Müdahale tarafında: kırsal Çin'de 385 kişilik randomize çalışmada ücretsiz işitme cihazı, depresif belirtilerdeki artışı azalttı. Bir kohortta günde 6 saat ve üzeri cihaz kullanan kişilerde yeni depresyon riski düşüktü (HR 0,65).</a:t>
            </a:r>
            <a:endParaRPr lang="en-US" sz="1650" dirty="0"/>
          </a:p>
        </p:txBody>
      </p:sp>
      <p:sp>
        <p:nvSpPr>
          <p:cNvPr id="9" name="Text 7"/>
          <p:cNvSpPr/>
          <p:nvPr/>
        </p:nvSpPr>
        <p:spPr>
          <a:xfrm>
            <a:off x="640080" y="7973568"/>
            <a:ext cx="7863840" cy="347472"/>
          </a:xfrm>
          <a:prstGeom prst="rect">
            <a:avLst/>
          </a:prstGeom>
          <a:noFill/>
          <a:ln/>
        </p:spPr>
        <p:txBody>
          <a:bodyPr wrap="square" rtlCol="0" anchor="b"/>
          <a:lstStyle/>
          <a:p>
            <a:pPr algn="l" indent="0" marL="0">
              <a:buNone/>
            </a:pPr>
            <a:r>
              <a:rPr lang="en-US" sz="1150" i="1" dirty="0">
                <a:solidFill>
                  <a:srgbClr val="6B6E7D"/>
                </a:solidFill>
                <a:latin typeface="Calibri" pitchFamily="34" charset="0"/>
                <a:ea typeface="Calibri" pitchFamily="34" charset="-122"/>
                <a:cs typeface="Calibri" pitchFamily="34" charset="-120"/>
              </a:rPr>
              <a:t>Lawrence BJ, et al. Gerontologist, 2019 ve Am J Med, 2021; Rong H, et al. JAMA Netw Open, 2020; Ye X, et al. BMC Med, 2022; Forbes M, et al. J Gerontol A, 2025.</a:t>
            </a:r>
            <a:endParaRPr lang="en-US" sz="1150" dirty="0"/>
          </a:p>
        </p:txBody>
      </p:sp>
      <p:sp>
        <p:nvSpPr>
          <p:cNvPr id="10" name="Shape 8"/>
          <p:cNvSpPr/>
          <p:nvPr/>
        </p:nvSpPr>
        <p:spPr>
          <a:xfrm>
            <a:off x="640080" y="8366760"/>
            <a:ext cx="7863840" cy="10973"/>
          </a:xfrm>
          <a:prstGeom prst="rect">
            <a:avLst/>
          </a:prstGeom>
          <a:solidFill>
            <a:srgbClr val="D6D0BF"/>
          </a:solidFill>
          <a:ln/>
        </p:spPr>
      </p:sp>
      <p:sp>
        <p:nvSpPr>
          <p:cNvPr id="11" name="Text 9"/>
          <p:cNvSpPr/>
          <p:nvPr/>
        </p:nvSpPr>
        <p:spPr>
          <a:xfrm>
            <a:off x="640080" y="8485632"/>
            <a:ext cx="1463040" cy="274320"/>
          </a:xfrm>
          <a:prstGeom prst="rect">
            <a:avLst/>
          </a:prstGeom>
          <a:noFill/>
          <a:ln/>
        </p:spPr>
        <p:txBody>
          <a:bodyPr wrap="square" rtlCol="0" anchor="ctr"/>
          <a:lstStyle/>
          <a:p>
            <a:pPr indent="0" marL="0">
              <a:buNone/>
            </a:pPr>
            <a:r>
              <a:rPr lang="en-US" sz="1100" i="1" dirty="0">
                <a:solidFill>
                  <a:srgbClr val="6B6E7D"/>
                </a:solidFill>
                <a:latin typeface="Calibri" pitchFamily="34" charset="0"/>
                <a:ea typeface="Calibri" pitchFamily="34" charset="-122"/>
                <a:cs typeface="Calibri" pitchFamily="34" charset="-120"/>
              </a:rPr>
              <a:t>12 / 14</a:t>
            </a:r>
            <a:endParaRPr lang="en-US" sz="1100" dirty="0"/>
          </a:p>
        </p:txBody>
      </p:sp>
      <p:sp>
        <p:nvSpPr>
          <p:cNvPr id="12" name="Text 10"/>
          <p:cNvSpPr/>
          <p:nvPr/>
        </p:nvSpPr>
        <p:spPr>
          <a:xfrm>
            <a:off x="2011680" y="8485632"/>
            <a:ext cx="5120640"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3" name="Text 11"/>
          <p:cNvSpPr/>
          <p:nvPr/>
        </p:nvSpPr>
        <p:spPr>
          <a:xfrm>
            <a:off x="6858000" y="8485632"/>
            <a:ext cx="164592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85800" y="566928"/>
            <a:ext cx="7772400" cy="310896"/>
          </a:xfrm>
          <a:prstGeom prst="rect">
            <a:avLst/>
          </a:prstGeom>
          <a:noFill/>
          <a:ln/>
        </p:spPr>
        <p:txBody>
          <a:bodyPr wrap="square" rtlCol="0" anchor="ctr"/>
          <a:lstStyle/>
          <a:p>
            <a:pPr indent="0" marL="0">
              <a:buNone/>
            </a:pPr>
            <a:r>
              <a:rPr lang="en-US" sz="1350" b="1" spc="700" kern="0" dirty="0">
                <a:solidFill>
                  <a:srgbClr val="D4A017"/>
                </a:solidFill>
                <a:latin typeface="Calibri" pitchFamily="34" charset="0"/>
                <a:ea typeface="Calibri" pitchFamily="34" charset="-122"/>
                <a:cs typeface="Calibri" pitchFamily="34" charset="-120"/>
              </a:rPr>
              <a:t>YOL HARİTASI | BEŞ SOMUT ADIM</a:t>
            </a:r>
            <a:endParaRPr lang="en-US" sz="1350" dirty="0"/>
          </a:p>
        </p:txBody>
      </p:sp>
      <p:sp>
        <p:nvSpPr>
          <p:cNvPr id="3" name="Text 1"/>
          <p:cNvSpPr/>
          <p:nvPr/>
        </p:nvSpPr>
        <p:spPr>
          <a:xfrm>
            <a:off x="658368" y="896112"/>
            <a:ext cx="7818120" cy="731520"/>
          </a:xfrm>
          <a:prstGeom prst="rect">
            <a:avLst/>
          </a:prstGeom>
          <a:noFill/>
          <a:ln/>
        </p:spPr>
        <p:txBody>
          <a:bodyPr wrap="square" rtlCol="0" anchor="t"/>
          <a:lstStyle/>
          <a:p>
            <a:pPr indent="0" marL="0">
              <a:buNone/>
            </a:pPr>
            <a:r>
              <a:rPr lang="en-US" sz="3800" b="1" dirty="0">
                <a:solidFill>
                  <a:srgbClr val="141626"/>
                </a:solidFill>
                <a:latin typeface="Georgia" pitchFamily="34" charset="0"/>
                <a:ea typeface="Georgia" pitchFamily="34" charset="-122"/>
                <a:cs typeface="Georgia" pitchFamily="34" charset="-120"/>
              </a:rPr>
              <a:t>Uygulamaya çeviren beş adım</a:t>
            </a:r>
            <a:endParaRPr lang="en-US" sz="3800" dirty="0"/>
          </a:p>
        </p:txBody>
      </p:sp>
      <p:sp>
        <p:nvSpPr>
          <p:cNvPr id="4" name="Shape 2"/>
          <p:cNvSpPr/>
          <p:nvPr/>
        </p:nvSpPr>
        <p:spPr>
          <a:xfrm>
            <a:off x="685800" y="1664208"/>
            <a:ext cx="1097280" cy="68580"/>
          </a:xfrm>
          <a:prstGeom prst="rect">
            <a:avLst/>
          </a:prstGeom>
          <a:solidFill>
            <a:srgbClr val="D4A017"/>
          </a:solidFill>
          <a:ln/>
        </p:spPr>
      </p:sp>
      <p:sp>
        <p:nvSpPr>
          <p:cNvPr id="5" name="Shape 3"/>
          <p:cNvSpPr/>
          <p:nvPr/>
        </p:nvSpPr>
        <p:spPr>
          <a:xfrm>
            <a:off x="658368" y="2011680"/>
            <a:ext cx="7827264" cy="1115568"/>
          </a:xfrm>
          <a:prstGeom prst="rect">
            <a:avLst/>
          </a:prstGeom>
          <a:solidFill>
            <a:srgbClr val="FFFFFF"/>
          </a:solidFill>
          <a:ln w="9525">
            <a:solidFill>
              <a:srgbClr val="D6D0BF"/>
            </a:solidFill>
            <a:prstDash val="solid"/>
          </a:ln>
        </p:spPr>
      </p:sp>
      <p:sp>
        <p:nvSpPr>
          <p:cNvPr id="6" name="Shape 4"/>
          <p:cNvSpPr/>
          <p:nvPr/>
        </p:nvSpPr>
        <p:spPr>
          <a:xfrm>
            <a:off x="658368" y="2011680"/>
            <a:ext cx="137160" cy="1115568"/>
          </a:xfrm>
          <a:prstGeom prst="rect">
            <a:avLst/>
          </a:prstGeom>
          <a:solidFill>
            <a:srgbClr val="003566"/>
          </a:solidFill>
          <a:ln/>
        </p:spPr>
      </p:sp>
      <p:sp>
        <p:nvSpPr>
          <p:cNvPr id="7" name="Text 5"/>
          <p:cNvSpPr/>
          <p:nvPr/>
        </p:nvSpPr>
        <p:spPr>
          <a:xfrm>
            <a:off x="914400" y="2176272"/>
            <a:ext cx="502920" cy="777240"/>
          </a:xfrm>
          <a:prstGeom prst="rect">
            <a:avLst/>
          </a:prstGeom>
          <a:noFill/>
          <a:ln/>
        </p:spPr>
        <p:txBody>
          <a:bodyPr wrap="square" rtlCol="0" anchor="ctr"/>
          <a:lstStyle/>
          <a:p>
            <a:pPr indent="0" marL="0">
              <a:buNone/>
            </a:pPr>
            <a:r>
              <a:rPr lang="en-US" sz="3200" b="1" dirty="0">
                <a:solidFill>
                  <a:srgbClr val="003566"/>
                </a:solidFill>
                <a:latin typeface="Georgia" pitchFamily="34" charset="0"/>
                <a:ea typeface="Georgia" pitchFamily="34" charset="-122"/>
                <a:cs typeface="Georgia" pitchFamily="34" charset="-120"/>
              </a:rPr>
              <a:t>1</a:t>
            </a:r>
            <a:endParaRPr lang="en-US" sz="3200" dirty="0"/>
          </a:p>
        </p:txBody>
      </p:sp>
      <p:sp>
        <p:nvSpPr>
          <p:cNvPr id="8" name="Text 6"/>
          <p:cNvSpPr/>
          <p:nvPr/>
        </p:nvSpPr>
        <p:spPr>
          <a:xfrm>
            <a:off x="1481328" y="2139696"/>
            <a:ext cx="6766560" cy="329184"/>
          </a:xfrm>
          <a:prstGeom prst="rect">
            <a:avLst/>
          </a:prstGeom>
          <a:noFill/>
          <a:ln/>
        </p:spPr>
        <p:txBody>
          <a:bodyPr wrap="square" rtlCol="0" anchor="ctr"/>
          <a:lstStyle/>
          <a:p>
            <a:pPr indent="0" marL="0">
              <a:buNone/>
            </a:pPr>
            <a:r>
              <a:rPr lang="en-US" sz="1750" b="1" dirty="0">
                <a:solidFill>
                  <a:srgbClr val="141626"/>
                </a:solidFill>
                <a:latin typeface="Calibri" pitchFamily="34" charset="0"/>
                <a:ea typeface="Calibri" pitchFamily="34" charset="-122"/>
                <a:cs typeface="Calibri" pitchFamily="34" charset="-120"/>
              </a:rPr>
              <a:t>İşitmeyi sormakla yetinmeyin, ölçtürün.</a:t>
            </a:r>
            <a:endParaRPr lang="en-US" sz="1750" dirty="0"/>
          </a:p>
        </p:txBody>
      </p:sp>
      <p:sp>
        <p:nvSpPr>
          <p:cNvPr id="9" name="Text 7"/>
          <p:cNvSpPr/>
          <p:nvPr/>
        </p:nvSpPr>
        <p:spPr>
          <a:xfrm>
            <a:off x="1481328" y="2468880"/>
            <a:ext cx="6812280" cy="603504"/>
          </a:xfrm>
          <a:prstGeom prst="rect">
            <a:avLst/>
          </a:prstGeom>
          <a:noFill/>
          <a:ln/>
        </p:spPr>
        <p:txBody>
          <a:bodyPr wrap="square" rtlCol="0" anchor="t"/>
          <a:lstStyle/>
          <a:p>
            <a:pPr indent="0" marL="0">
              <a:lnSpc>
                <a:spcPts val="2000"/>
              </a:lnSpc>
              <a:buNone/>
            </a:pPr>
            <a:r>
              <a:rPr lang="en-US" sz="1450" dirty="0">
                <a:solidFill>
                  <a:srgbClr val="2C2F45"/>
                </a:solidFill>
                <a:latin typeface="Calibri" pitchFamily="34" charset="0"/>
                <a:ea typeface="Calibri" pitchFamily="34" charset="-122"/>
                <a:cs typeface="Calibri" pitchFamily="34" charset="-120"/>
              </a:rPr>
              <a:t>Öz bildirim, işitme kaybını sistematik olarak eksik saptıyor. 60 yaş üstünde odyometrik değerlendirme isteyin.</a:t>
            </a:r>
            <a:endParaRPr lang="en-US" sz="1450" dirty="0"/>
          </a:p>
        </p:txBody>
      </p:sp>
      <p:sp>
        <p:nvSpPr>
          <p:cNvPr id="10" name="Shape 8"/>
          <p:cNvSpPr/>
          <p:nvPr/>
        </p:nvSpPr>
        <p:spPr>
          <a:xfrm>
            <a:off x="658368" y="3200400"/>
            <a:ext cx="7827264" cy="1115568"/>
          </a:xfrm>
          <a:prstGeom prst="rect">
            <a:avLst/>
          </a:prstGeom>
          <a:solidFill>
            <a:srgbClr val="FFFFFF"/>
          </a:solidFill>
          <a:ln w="9525">
            <a:solidFill>
              <a:srgbClr val="D6D0BF"/>
            </a:solidFill>
            <a:prstDash val="solid"/>
          </a:ln>
        </p:spPr>
      </p:sp>
      <p:sp>
        <p:nvSpPr>
          <p:cNvPr id="11" name="Shape 9"/>
          <p:cNvSpPr/>
          <p:nvPr/>
        </p:nvSpPr>
        <p:spPr>
          <a:xfrm>
            <a:off x="658368" y="3200400"/>
            <a:ext cx="137160" cy="1115568"/>
          </a:xfrm>
          <a:prstGeom prst="rect">
            <a:avLst/>
          </a:prstGeom>
          <a:solidFill>
            <a:srgbClr val="003566"/>
          </a:solidFill>
          <a:ln/>
        </p:spPr>
      </p:sp>
      <p:sp>
        <p:nvSpPr>
          <p:cNvPr id="12" name="Text 10"/>
          <p:cNvSpPr/>
          <p:nvPr/>
        </p:nvSpPr>
        <p:spPr>
          <a:xfrm>
            <a:off x="914400" y="3364992"/>
            <a:ext cx="502920" cy="777240"/>
          </a:xfrm>
          <a:prstGeom prst="rect">
            <a:avLst/>
          </a:prstGeom>
          <a:noFill/>
          <a:ln/>
        </p:spPr>
        <p:txBody>
          <a:bodyPr wrap="square" rtlCol="0" anchor="ctr"/>
          <a:lstStyle/>
          <a:p>
            <a:pPr indent="0" marL="0">
              <a:buNone/>
            </a:pPr>
            <a:r>
              <a:rPr lang="en-US" sz="3200" b="1" dirty="0">
                <a:solidFill>
                  <a:srgbClr val="003566"/>
                </a:solidFill>
                <a:latin typeface="Georgia" pitchFamily="34" charset="0"/>
                <a:ea typeface="Georgia" pitchFamily="34" charset="-122"/>
                <a:cs typeface="Georgia" pitchFamily="34" charset="-120"/>
              </a:rPr>
              <a:t>2</a:t>
            </a:r>
            <a:endParaRPr lang="en-US" sz="3200" dirty="0"/>
          </a:p>
        </p:txBody>
      </p:sp>
      <p:sp>
        <p:nvSpPr>
          <p:cNvPr id="13" name="Text 11"/>
          <p:cNvSpPr/>
          <p:nvPr/>
        </p:nvSpPr>
        <p:spPr>
          <a:xfrm>
            <a:off x="1481328" y="3328416"/>
            <a:ext cx="6766560" cy="329184"/>
          </a:xfrm>
          <a:prstGeom prst="rect">
            <a:avLst/>
          </a:prstGeom>
          <a:noFill/>
          <a:ln/>
        </p:spPr>
        <p:txBody>
          <a:bodyPr wrap="square" rtlCol="0" anchor="ctr"/>
          <a:lstStyle/>
          <a:p>
            <a:pPr indent="0" marL="0">
              <a:buNone/>
            </a:pPr>
            <a:r>
              <a:rPr lang="en-US" sz="1750" b="1" dirty="0">
                <a:solidFill>
                  <a:srgbClr val="141626"/>
                </a:solidFill>
                <a:latin typeface="Calibri" pitchFamily="34" charset="0"/>
                <a:ea typeface="Calibri" pitchFamily="34" charset="-122"/>
                <a:cs typeface="Calibri" pitchFamily="34" charset="-120"/>
              </a:rPr>
              <a:t>Görmeyi aynı muayeneye ekleyin.</a:t>
            </a:r>
            <a:endParaRPr lang="en-US" sz="1750" dirty="0"/>
          </a:p>
        </p:txBody>
      </p:sp>
      <p:sp>
        <p:nvSpPr>
          <p:cNvPr id="14" name="Text 12"/>
          <p:cNvSpPr/>
          <p:nvPr/>
        </p:nvSpPr>
        <p:spPr>
          <a:xfrm>
            <a:off x="1481328" y="3657600"/>
            <a:ext cx="6812280" cy="603504"/>
          </a:xfrm>
          <a:prstGeom prst="rect">
            <a:avLst/>
          </a:prstGeom>
          <a:noFill/>
          <a:ln/>
        </p:spPr>
        <p:txBody>
          <a:bodyPr wrap="square" rtlCol="0" anchor="t"/>
          <a:lstStyle/>
          <a:p>
            <a:pPr indent="0" marL="0">
              <a:lnSpc>
                <a:spcPts val="2000"/>
              </a:lnSpc>
              <a:buNone/>
            </a:pPr>
            <a:r>
              <a:rPr lang="en-US" sz="1450" dirty="0">
                <a:solidFill>
                  <a:srgbClr val="2C2F45"/>
                </a:solidFill>
                <a:latin typeface="Calibri" pitchFamily="34" charset="0"/>
                <a:ea typeface="Calibri" pitchFamily="34" charset="-122"/>
                <a:cs typeface="Calibri" pitchFamily="34" charset="-120"/>
              </a:rPr>
              <a:t>Çift duyu kaybında risk tek duyudan belirgin yüksek. Bir duyuda sorun saptandığında diğerini de değerlendirin.</a:t>
            </a:r>
            <a:endParaRPr lang="en-US" sz="1450" dirty="0"/>
          </a:p>
        </p:txBody>
      </p:sp>
      <p:sp>
        <p:nvSpPr>
          <p:cNvPr id="15" name="Shape 13"/>
          <p:cNvSpPr/>
          <p:nvPr/>
        </p:nvSpPr>
        <p:spPr>
          <a:xfrm>
            <a:off x="658368" y="4389120"/>
            <a:ext cx="7827264" cy="1115568"/>
          </a:xfrm>
          <a:prstGeom prst="rect">
            <a:avLst/>
          </a:prstGeom>
          <a:solidFill>
            <a:srgbClr val="FFFFFF"/>
          </a:solidFill>
          <a:ln w="9525">
            <a:solidFill>
              <a:srgbClr val="D6D0BF"/>
            </a:solidFill>
            <a:prstDash val="solid"/>
          </a:ln>
        </p:spPr>
      </p:sp>
      <p:sp>
        <p:nvSpPr>
          <p:cNvPr id="16" name="Shape 14"/>
          <p:cNvSpPr/>
          <p:nvPr/>
        </p:nvSpPr>
        <p:spPr>
          <a:xfrm>
            <a:off x="658368" y="4389120"/>
            <a:ext cx="137160" cy="1115568"/>
          </a:xfrm>
          <a:prstGeom prst="rect">
            <a:avLst/>
          </a:prstGeom>
          <a:solidFill>
            <a:srgbClr val="C1121F"/>
          </a:solidFill>
          <a:ln/>
        </p:spPr>
      </p:sp>
      <p:sp>
        <p:nvSpPr>
          <p:cNvPr id="17" name="Text 15"/>
          <p:cNvSpPr/>
          <p:nvPr/>
        </p:nvSpPr>
        <p:spPr>
          <a:xfrm>
            <a:off x="914400" y="4553712"/>
            <a:ext cx="502920" cy="777240"/>
          </a:xfrm>
          <a:prstGeom prst="rect">
            <a:avLst/>
          </a:prstGeom>
          <a:noFill/>
          <a:ln/>
        </p:spPr>
        <p:txBody>
          <a:bodyPr wrap="square" rtlCol="0" anchor="ctr"/>
          <a:lstStyle/>
          <a:p>
            <a:pPr indent="0" marL="0">
              <a:buNone/>
            </a:pPr>
            <a:r>
              <a:rPr lang="en-US" sz="3200" b="1" dirty="0">
                <a:solidFill>
                  <a:srgbClr val="C1121F"/>
                </a:solidFill>
                <a:latin typeface="Georgia" pitchFamily="34" charset="0"/>
                <a:ea typeface="Georgia" pitchFamily="34" charset="-122"/>
                <a:cs typeface="Georgia" pitchFamily="34" charset="-120"/>
              </a:rPr>
              <a:t>3</a:t>
            </a:r>
            <a:endParaRPr lang="en-US" sz="3200" dirty="0"/>
          </a:p>
        </p:txBody>
      </p:sp>
      <p:sp>
        <p:nvSpPr>
          <p:cNvPr id="18" name="Text 16"/>
          <p:cNvSpPr/>
          <p:nvPr/>
        </p:nvSpPr>
        <p:spPr>
          <a:xfrm>
            <a:off x="1481328" y="4517136"/>
            <a:ext cx="6766560" cy="329184"/>
          </a:xfrm>
          <a:prstGeom prst="rect">
            <a:avLst/>
          </a:prstGeom>
          <a:noFill/>
          <a:ln/>
        </p:spPr>
        <p:txBody>
          <a:bodyPr wrap="square" rtlCol="0" anchor="ctr"/>
          <a:lstStyle/>
          <a:p>
            <a:pPr indent="0" marL="0">
              <a:buNone/>
            </a:pPr>
            <a:r>
              <a:rPr lang="en-US" sz="1750" b="1" dirty="0">
                <a:solidFill>
                  <a:srgbClr val="141626"/>
                </a:solidFill>
                <a:latin typeface="Calibri" pitchFamily="34" charset="0"/>
                <a:ea typeface="Calibri" pitchFamily="34" charset="-122"/>
                <a:cs typeface="Calibri" pitchFamily="34" charset="-120"/>
              </a:rPr>
              <a:t>Katarakt varsa ertelemeyin.</a:t>
            </a:r>
            <a:endParaRPr lang="en-US" sz="1750" dirty="0"/>
          </a:p>
        </p:txBody>
      </p:sp>
      <p:sp>
        <p:nvSpPr>
          <p:cNvPr id="19" name="Text 17"/>
          <p:cNvSpPr/>
          <p:nvPr/>
        </p:nvSpPr>
        <p:spPr>
          <a:xfrm>
            <a:off x="1481328" y="4846320"/>
            <a:ext cx="6812280" cy="603504"/>
          </a:xfrm>
          <a:prstGeom prst="rect">
            <a:avLst/>
          </a:prstGeom>
          <a:noFill/>
          <a:ln/>
        </p:spPr>
        <p:txBody>
          <a:bodyPr wrap="square" rtlCol="0" anchor="t"/>
          <a:lstStyle/>
          <a:p>
            <a:pPr indent="0" marL="0">
              <a:lnSpc>
                <a:spcPts val="2000"/>
              </a:lnSpc>
              <a:buNone/>
            </a:pPr>
            <a:r>
              <a:rPr lang="en-US" sz="1450" dirty="0">
                <a:solidFill>
                  <a:srgbClr val="2C2F45"/>
                </a:solidFill>
                <a:latin typeface="Calibri" pitchFamily="34" charset="0"/>
                <a:ea typeface="Calibri" pitchFamily="34" charset="-122"/>
                <a:cs typeface="Calibri" pitchFamily="34" charset="-120"/>
              </a:rPr>
              <a:t>Görmeyi geri kazandıran cerrahi ile daha düşük demans riski arasında tutarlı gözlemsel ilişki var. Kanıt düzeyi düşük olsa da görme kazancı kendi başına bir kazanç.</a:t>
            </a:r>
            <a:endParaRPr lang="en-US" sz="1450" dirty="0"/>
          </a:p>
        </p:txBody>
      </p:sp>
      <p:sp>
        <p:nvSpPr>
          <p:cNvPr id="20" name="Shape 18"/>
          <p:cNvSpPr/>
          <p:nvPr/>
        </p:nvSpPr>
        <p:spPr>
          <a:xfrm>
            <a:off x="658368" y="5577840"/>
            <a:ext cx="7827264" cy="1115568"/>
          </a:xfrm>
          <a:prstGeom prst="rect">
            <a:avLst/>
          </a:prstGeom>
          <a:solidFill>
            <a:srgbClr val="FFFFFF"/>
          </a:solidFill>
          <a:ln w="9525">
            <a:solidFill>
              <a:srgbClr val="D6D0BF"/>
            </a:solidFill>
            <a:prstDash val="solid"/>
          </a:ln>
        </p:spPr>
      </p:sp>
      <p:sp>
        <p:nvSpPr>
          <p:cNvPr id="21" name="Shape 19"/>
          <p:cNvSpPr/>
          <p:nvPr/>
        </p:nvSpPr>
        <p:spPr>
          <a:xfrm>
            <a:off x="658368" y="5577840"/>
            <a:ext cx="137160" cy="1115568"/>
          </a:xfrm>
          <a:prstGeom prst="rect">
            <a:avLst/>
          </a:prstGeom>
          <a:solidFill>
            <a:srgbClr val="D4A017"/>
          </a:solidFill>
          <a:ln/>
        </p:spPr>
      </p:sp>
      <p:sp>
        <p:nvSpPr>
          <p:cNvPr id="22" name="Text 20"/>
          <p:cNvSpPr/>
          <p:nvPr/>
        </p:nvSpPr>
        <p:spPr>
          <a:xfrm>
            <a:off x="914400" y="5742432"/>
            <a:ext cx="502920" cy="777240"/>
          </a:xfrm>
          <a:prstGeom prst="rect">
            <a:avLst/>
          </a:prstGeom>
          <a:noFill/>
          <a:ln/>
        </p:spPr>
        <p:txBody>
          <a:bodyPr wrap="square" rtlCol="0" anchor="ctr"/>
          <a:lstStyle/>
          <a:p>
            <a:pPr indent="0" marL="0">
              <a:buNone/>
            </a:pPr>
            <a:r>
              <a:rPr lang="en-US" sz="3200" b="1" dirty="0">
                <a:solidFill>
                  <a:srgbClr val="D4A017"/>
                </a:solidFill>
                <a:latin typeface="Georgia" pitchFamily="34" charset="0"/>
                <a:ea typeface="Georgia" pitchFamily="34" charset="-122"/>
                <a:cs typeface="Georgia" pitchFamily="34" charset="-120"/>
              </a:rPr>
              <a:t>4</a:t>
            </a:r>
            <a:endParaRPr lang="en-US" sz="3200" dirty="0"/>
          </a:p>
        </p:txBody>
      </p:sp>
      <p:sp>
        <p:nvSpPr>
          <p:cNvPr id="23" name="Text 21"/>
          <p:cNvSpPr/>
          <p:nvPr/>
        </p:nvSpPr>
        <p:spPr>
          <a:xfrm>
            <a:off x="1481328" y="5705856"/>
            <a:ext cx="6766560" cy="329184"/>
          </a:xfrm>
          <a:prstGeom prst="rect">
            <a:avLst/>
          </a:prstGeom>
          <a:noFill/>
          <a:ln/>
        </p:spPr>
        <p:txBody>
          <a:bodyPr wrap="square" rtlCol="0" anchor="ctr"/>
          <a:lstStyle/>
          <a:p>
            <a:pPr indent="0" marL="0">
              <a:buNone/>
            </a:pPr>
            <a:r>
              <a:rPr lang="en-US" sz="1750" b="1" dirty="0">
                <a:solidFill>
                  <a:srgbClr val="141626"/>
                </a:solidFill>
                <a:latin typeface="Calibri" pitchFamily="34" charset="0"/>
                <a:ea typeface="Calibri" pitchFamily="34" charset="-122"/>
                <a:cs typeface="Calibri" pitchFamily="34" charset="-120"/>
              </a:rPr>
              <a:t>Cihazı çekmecede bırakmayın.</a:t>
            </a:r>
            <a:endParaRPr lang="en-US" sz="1750" dirty="0"/>
          </a:p>
        </p:txBody>
      </p:sp>
      <p:sp>
        <p:nvSpPr>
          <p:cNvPr id="24" name="Text 22"/>
          <p:cNvSpPr/>
          <p:nvPr/>
        </p:nvSpPr>
        <p:spPr>
          <a:xfrm>
            <a:off x="1481328" y="6035040"/>
            <a:ext cx="6812280" cy="603504"/>
          </a:xfrm>
          <a:prstGeom prst="rect">
            <a:avLst/>
          </a:prstGeom>
          <a:noFill/>
          <a:ln/>
        </p:spPr>
        <p:txBody>
          <a:bodyPr wrap="square" rtlCol="0" anchor="t"/>
          <a:lstStyle/>
          <a:p>
            <a:pPr indent="0" marL="0">
              <a:lnSpc>
                <a:spcPts val="2000"/>
              </a:lnSpc>
              <a:buNone/>
            </a:pPr>
            <a:r>
              <a:rPr lang="en-US" sz="1450" dirty="0">
                <a:solidFill>
                  <a:srgbClr val="2C2F45"/>
                </a:solidFill>
                <a:latin typeface="Calibri" pitchFamily="34" charset="0"/>
                <a:ea typeface="Calibri" pitchFamily="34" charset="-122"/>
                <a:cs typeface="Calibri" pitchFamily="34" charset="-120"/>
              </a:rPr>
              <a:t>Koruyucu ilişki, yalnızca işitmesinde gerçek düzelme olan ve cihazı düzenli kullanan kişilerde görülüyor. Bir kohortta eşik günde 6 saatti.</a:t>
            </a:r>
            <a:endParaRPr lang="en-US" sz="1450" dirty="0"/>
          </a:p>
        </p:txBody>
      </p:sp>
      <p:sp>
        <p:nvSpPr>
          <p:cNvPr id="25" name="Shape 23"/>
          <p:cNvSpPr/>
          <p:nvPr/>
        </p:nvSpPr>
        <p:spPr>
          <a:xfrm>
            <a:off x="658368" y="6766560"/>
            <a:ext cx="7827264" cy="1115568"/>
          </a:xfrm>
          <a:prstGeom prst="rect">
            <a:avLst/>
          </a:prstGeom>
          <a:solidFill>
            <a:srgbClr val="FFFFFF"/>
          </a:solidFill>
          <a:ln w="9525">
            <a:solidFill>
              <a:srgbClr val="D6D0BF"/>
            </a:solidFill>
            <a:prstDash val="solid"/>
          </a:ln>
        </p:spPr>
      </p:sp>
      <p:sp>
        <p:nvSpPr>
          <p:cNvPr id="26" name="Shape 24"/>
          <p:cNvSpPr/>
          <p:nvPr/>
        </p:nvSpPr>
        <p:spPr>
          <a:xfrm>
            <a:off x="658368" y="6766560"/>
            <a:ext cx="137160" cy="1115568"/>
          </a:xfrm>
          <a:prstGeom prst="rect">
            <a:avLst/>
          </a:prstGeom>
          <a:solidFill>
            <a:srgbClr val="D4A017"/>
          </a:solidFill>
          <a:ln/>
        </p:spPr>
      </p:sp>
      <p:sp>
        <p:nvSpPr>
          <p:cNvPr id="27" name="Text 25"/>
          <p:cNvSpPr/>
          <p:nvPr/>
        </p:nvSpPr>
        <p:spPr>
          <a:xfrm>
            <a:off x="914400" y="6931152"/>
            <a:ext cx="502920" cy="777240"/>
          </a:xfrm>
          <a:prstGeom prst="rect">
            <a:avLst/>
          </a:prstGeom>
          <a:noFill/>
          <a:ln/>
        </p:spPr>
        <p:txBody>
          <a:bodyPr wrap="square" rtlCol="0" anchor="ctr"/>
          <a:lstStyle/>
          <a:p>
            <a:pPr indent="0" marL="0">
              <a:buNone/>
            </a:pPr>
            <a:r>
              <a:rPr lang="en-US" sz="3200" b="1" dirty="0">
                <a:solidFill>
                  <a:srgbClr val="D4A017"/>
                </a:solidFill>
                <a:latin typeface="Georgia" pitchFamily="34" charset="0"/>
                <a:ea typeface="Georgia" pitchFamily="34" charset="-122"/>
                <a:cs typeface="Georgia" pitchFamily="34" charset="-120"/>
              </a:rPr>
              <a:t>5</a:t>
            </a:r>
            <a:endParaRPr lang="en-US" sz="3200" dirty="0"/>
          </a:p>
        </p:txBody>
      </p:sp>
      <p:sp>
        <p:nvSpPr>
          <p:cNvPr id="28" name="Text 26"/>
          <p:cNvSpPr/>
          <p:nvPr/>
        </p:nvSpPr>
        <p:spPr>
          <a:xfrm>
            <a:off x="1481328" y="6894576"/>
            <a:ext cx="6766560" cy="329184"/>
          </a:xfrm>
          <a:prstGeom prst="rect">
            <a:avLst/>
          </a:prstGeom>
          <a:noFill/>
          <a:ln/>
        </p:spPr>
        <p:txBody>
          <a:bodyPr wrap="square" rtlCol="0" anchor="ctr"/>
          <a:lstStyle/>
          <a:p>
            <a:pPr indent="0" marL="0">
              <a:buNone/>
            </a:pPr>
            <a:r>
              <a:rPr lang="en-US" sz="1750" b="1" dirty="0">
                <a:solidFill>
                  <a:srgbClr val="141626"/>
                </a:solidFill>
                <a:latin typeface="Calibri" pitchFamily="34" charset="0"/>
                <a:ea typeface="Calibri" pitchFamily="34" charset="-122"/>
                <a:cs typeface="Calibri" pitchFamily="34" charset="-120"/>
              </a:rPr>
              <a:t>Riski yüksek olanı önceliklendirin.</a:t>
            </a:r>
            <a:endParaRPr lang="en-US" sz="1750" dirty="0"/>
          </a:p>
        </p:txBody>
      </p:sp>
      <p:sp>
        <p:nvSpPr>
          <p:cNvPr id="29" name="Text 27"/>
          <p:cNvSpPr/>
          <p:nvPr/>
        </p:nvSpPr>
        <p:spPr>
          <a:xfrm>
            <a:off x="1481328" y="7223760"/>
            <a:ext cx="6812280" cy="603504"/>
          </a:xfrm>
          <a:prstGeom prst="rect">
            <a:avLst/>
          </a:prstGeom>
          <a:noFill/>
          <a:ln/>
        </p:spPr>
        <p:txBody>
          <a:bodyPr wrap="square" rtlCol="0" anchor="t"/>
          <a:lstStyle/>
          <a:p>
            <a:pPr indent="0" marL="0">
              <a:lnSpc>
                <a:spcPts val="2000"/>
              </a:lnSpc>
              <a:buNone/>
            </a:pPr>
            <a:r>
              <a:rPr lang="en-US" sz="1450" dirty="0">
                <a:solidFill>
                  <a:srgbClr val="2C2F45"/>
                </a:solidFill>
                <a:latin typeface="Calibri" pitchFamily="34" charset="0"/>
                <a:ea typeface="Calibri" pitchFamily="34" charset="-122"/>
                <a:cs typeface="Calibri" pitchFamily="34" charset="-120"/>
              </a:rPr>
              <a:t>Kardiyovasküler risk yükü, düşük eğitim ve düşük başlangıç bilişsel skoru olan kişilerde kazanç en büyüktü.</a:t>
            </a:r>
            <a:endParaRPr lang="en-US" sz="1450" dirty="0"/>
          </a:p>
        </p:txBody>
      </p:sp>
      <p:sp>
        <p:nvSpPr>
          <p:cNvPr id="30" name="Text 28"/>
          <p:cNvSpPr/>
          <p:nvPr/>
        </p:nvSpPr>
        <p:spPr>
          <a:xfrm>
            <a:off x="640080" y="7973568"/>
            <a:ext cx="7863840" cy="347472"/>
          </a:xfrm>
          <a:prstGeom prst="rect">
            <a:avLst/>
          </a:prstGeom>
          <a:noFill/>
          <a:ln/>
        </p:spPr>
        <p:txBody>
          <a:bodyPr wrap="square" rtlCol="0" anchor="b"/>
          <a:lstStyle/>
          <a:p>
            <a:pPr algn="l" indent="0" marL="0">
              <a:buNone/>
            </a:pPr>
            <a:r>
              <a:rPr lang="en-US" sz="1150" i="1" dirty="0">
                <a:solidFill>
                  <a:srgbClr val="6B6E7D"/>
                </a:solidFill>
                <a:latin typeface="Calibri" pitchFamily="34" charset="0"/>
                <a:ea typeface="Calibri" pitchFamily="34" charset="-122"/>
                <a:cs typeface="Calibri" pitchFamily="34" charset="-120"/>
              </a:rPr>
              <a:t>Adımlar bu slayt setinde atıfı verilen çalışmalardan türetilmiştir. Kişisel tıbbi karar için hekiminize başvurun.</a:t>
            </a:r>
            <a:endParaRPr lang="en-US" sz="1150" dirty="0"/>
          </a:p>
        </p:txBody>
      </p:sp>
      <p:sp>
        <p:nvSpPr>
          <p:cNvPr id="31" name="Shape 29"/>
          <p:cNvSpPr/>
          <p:nvPr/>
        </p:nvSpPr>
        <p:spPr>
          <a:xfrm>
            <a:off x="640080" y="8366760"/>
            <a:ext cx="7863840" cy="10973"/>
          </a:xfrm>
          <a:prstGeom prst="rect">
            <a:avLst/>
          </a:prstGeom>
          <a:solidFill>
            <a:srgbClr val="D6D0BF"/>
          </a:solidFill>
          <a:ln/>
        </p:spPr>
      </p:sp>
      <p:sp>
        <p:nvSpPr>
          <p:cNvPr id="32" name="Text 30"/>
          <p:cNvSpPr/>
          <p:nvPr/>
        </p:nvSpPr>
        <p:spPr>
          <a:xfrm>
            <a:off x="640080" y="8485632"/>
            <a:ext cx="1463040" cy="274320"/>
          </a:xfrm>
          <a:prstGeom prst="rect">
            <a:avLst/>
          </a:prstGeom>
          <a:noFill/>
          <a:ln/>
        </p:spPr>
        <p:txBody>
          <a:bodyPr wrap="square" rtlCol="0" anchor="ctr"/>
          <a:lstStyle/>
          <a:p>
            <a:pPr indent="0" marL="0">
              <a:buNone/>
            </a:pPr>
            <a:r>
              <a:rPr lang="en-US" sz="1100" i="1" dirty="0">
                <a:solidFill>
                  <a:srgbClr val="6B6E7D"/>
                </a:solidFill>
                <a:latin typeface="Calibri" pitchFamily="34" charset="0"/>
                <a:ea typeface="Calibri" pitchFamily="34" charset="-122"/>
                <a:cs typeface="Calibri" pitchFamily="34" charset="-120"/>
              </a:rPr>
              <a:t>13 / 14</a:t>
            </a:r>
            <a:endParaRPr lang="en-US" sz="1100" dirty="0"/>
          </a:p>
        </p:txBody>
      </p:sp>
      <p:sp>
        <p:nvSpPr>
          <p:cNvPr id="33" name="Text 31"/>
          <p:cNvSpPr/>
          <p:nvPr/>
        </p:nvSpPr>
        <p:spPr>
          <a:xfrm>
            <a:off x="2011680" y="8485632"/>
            <a:ext cx="5120640"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34" name="Text 32"/>
          <p:cNvSpPr/>
          <p:nvPr/>
        </p:nvSpPr>
        <p:spPr>
          <a:xfrm>
            <a:off x="6858000" y="8485632"/>
            <a:ext cx="164592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2A1B3D"/>
        </a:solidFill>
      </p:bgPr>
    </p:bg>
    <p:spTree>
      <p:nvGrpSpPr>
        <p:cNvPr id="1" name=""/>
        <p:cNvGrpSpPr/>
        <p:nvPr/>
      </p:nvGrpSpPr>
      <p:grpSpPr>
        <a:xfrm>
          <a:off x="0" y="0"/>
          <a:ext cx="0" cy="0"/>
          <a:chOff x="0" y="0"/>
          <a:chExt cx="0" cy="0"/>
        </a:xfrm>
      </p:grpSpPr>
      <p:sp>
        <p:nvSpPr>
          <p:cNvPr id="2" name="Text 0"/>
          <p:cNvSpPr/>
          <p:nvPr/>
        </p:nvSpPr>
        <p:spPr>
          <a:xfrm>
            <a:off x="822960" y="1188720"/>
            <a:ext cx="7498080" cy="365760"/>
          </a:xfrm>
          <a:prstGeom prst="rect">
            <a:avLst/>
          </a:prstGeom>
          <a:noFill/>
          <a:ln/>
        </p:spPr>
        <p:txBody>
          <a:bodyPr wrap="square" rtlCol="0" anchor="ctr"/>
          <a:lstStyle/>
          <a:p>
            <a:pPr indent="0" marL="0">
              <a:buNone/>
            </a:pPr>
            <a:r>
              <a:rPr lang="en-US" sz="1400" b="1" spc="800" kern="0" dirty="0">
                <a:solidFill>
                  <a:srgbClr val="D4A017"/>
                </a:solidFill>
                <a:latin typeface="Calibri" pitchFamily="34" charset="0"/>
                <a:ea typeface="Calibri" pitchFamily="34" charset="-122"/>
                <a:cs typeface="Calibri" pitchFamily="34" charset="-120"/>
              </a:rPr>
              <a:t>ÖZET</a:t>
            </a:r>
            <a:endParaRPr lang="en-US" sz="1400" dirty="0"/>
          </a:p>
        </p:txBody>
      </p:sp>
      <p:sp>
        <p:nvSpPr>
          <p:cNvPr id="3" name="Shape 1"/>
          <p:cNvSpPr/>
          <p:nvPr/>
        </p:nvSpPr>
        <p:spPr>
          <a:xfrm>
            <a:off x="822960" y="1691640"/>
            <a:ext cx="1371600" cy="82296"/>
          </a:xfrm>
          <a:prstGeom prst="rect">
            <a:avLst/>
          </a:prstGeom>
          <a:solidFill>
            <a:srgbClr val="D4A017"/>
          </a:solidFill>
          <a:ln/>
        </p:spPr>
      </p:sp>
      <p:sp>
        <p:nvSpPr>
          <p:cNvPr id="4" name="Text 2"/>
          <p:cNvSpPr/>
          <p:nvPr/>
        </p:nvSpPr>
        <p:spPr>
          <a:xfrm>
            <a:off x="822960" y="2240280"/>
            <a:ext cx="7498080" cy="3017520"/>
          </a:xfrm>
          <a:prstGeom prst="rect">
            <a:avLst/>
          </a:prstGeom>
          <a:noFill/>
          <a:ln/>
        </p:spPr>
        <p:txBody>
          <a:bodyPr wrap="square" rtlCol="0" anchor="t"/>
          <a:lstStyle/>
          <a:p>
            <a:pPr indent="0" marL="0">
              <a:lnSpc>
                <a:spcPts val="4800"/>
              </a:lnSpc>
              <a:buNone/>
            </a:pPr>
            <a:r>
              <a:rPr lang="en-US" sz="3600" b="1" dirty="0">
                <a:solidFill>
                  <a:srgbClr val="FFFFFF"/>
                </a:solidFill>
                <a:latin typeface="Georgia" pitchFamily="34" charset="0"/>
                <a:ea typeface="Georgia" pitchFamily="34" charset="-122"/>
                <a:cs typeface="Georgia" pitchFamily="34" charset="-120"/>
              </a:rPr>
              <a:t>Duyu kaybı, yaşlılığın</a:t>
            </a:r>
            <a:endParaRPr lang="en-US" sz="3600" dirty="0"/>
          </a:p>
          <a:p>
            <a:pPr indent="0" marL="0">
              <a:lnSpc>
                <a:spcPts val="4800"/>
              </a:lnSpc>
              <a:buNone/>
            </a:pPr>
            <a:r>
              <a:rPr lang="en-US" sz="3600" b="1" dirty="0">
                <a:solidFill>
                  <a:srgbClr val="FFFFFF"/>
                </a:solidFill>
                <a:latin typeface="Georgia" pitchFamily="34" charset="0"/>
                <a:ea typeface="Georgia" pitchFamily="34" charset="-122"/>
                <a:cs typeface="Georgia" pitchFamily="34" charset="-120"/>
              </a:rPr>
              <a:t>kabullenilecek bir ayrıntısı değil.</a:t>
            </a:r>
            <a:endParaRPr lang="en-US" sz="3600" dirty="0"/>
          </a:p>
          <a:p>
            <a:pPr indent="0" marL="0">
              <a:lnSpc>
                <a:spcPts val="4800"/>
              </a:lnSpc>
              <a:buNone/>
            </a:pPr>
            <a:r>
              <a:rPr lang="en-US" sz="3600" b="1" dirty="0">
                <a:solidFill>
                  <a:srgbClr val="FFFFFF"/>
                </a:solidFill>
                <a:latin typeface="Georgia" pitchFamily="34" charset="0"/>
                <a:ea typeface="Georgia" pitchFamily="34" charset="-122"/>
                <a:cs typeface="Georgia" pitchFamily="34" charset="-120"/>
              </a:rPr>
              <a:t>Ölçülebilir ve müdahale</a:t>
            </a:r>
            <a:endParaRPr lang="en-US" sz="3600" dirty="0"/>
          </a:p>
          <a:p>
            <a:pPr indent="0" marL="0">
              <a:lnSpc>
                <a:spcPts val="4800"/>
              </a:lnSpc>
              <a:buNone/>
            </a:pPr>
            <a:r>
              <a:rPr lang="en-US" sz="3600" b="1" dirty="0">
                <a:solidFill>
                  <a:srgbClr val="FFFFFF"/>
                </a:solidFill>
                <a:latin typeface="Georgia" pitchFamily="34" charset="0"/>
                <a:ea typeface="Georgia" pitchFamily="34" charset="-122"/>
                <a:cs typeface="Georgia" pitchFamily="34" charset="-120"/>
              </a:rPr>
              <a:t>edilebilir bir risk faktörü.</a:t>
            </a:r>
            <a:endParaRPr lang="en-US" sz="3600" dirty="0"/>
          </a:p>
        </p:txBody>
      </p:sp>
      <p:sp>
        <p:nvSpPr>
          <p:cNvPr id="5" name="Shape 3"/>
          <p:cNvSpPr/>
          <p:nvPr/>
        </p:nvSpPr>
        <p:spPr>
          <a:xfrm>
            <a:off x="822960" y="5577840"/>
            <a:ext cx="7498080" cy="1417320"/>
          </a:xfrm>
          <a:prstGeom prst="rect">
            <a:avLst/>
          </a:prstGeom>
          <a:solidFill>
            <a:srgbClr val="3A2952"/>
          </a:solidFill>
          <a:ln/>
        </p:spPr>
      </p:sp>
      <p:sp>
        <p:nvSpPr>
          <p:cNvPr id="6" name="Shape 4"/>
          <p:cNvSpPr/>
          <p:nvPr/>
        </p:nvSpPr>
        <p:spPr>
          <a:xfrm>
            <a:off x="822960" y="5577840"/>
            <a:ext cx="137160" cy="1417320"/>
          </a:xfrm>
          <a:prstGeom prst="rect">
            <a:avLst/>
          </a:prstGeom>
          <a:solidFill>
            <a:srgbClr val="D4A017"/>
          </a:solidFill>
          <a:ln/>
        </p:spPr>
      </p:sp>
      <p:sp>
        <p:nvSpPr>
          <p:cNvPr id="7" name="Text 5"/>
          <p:cNvSpPr/>
          <p:nvPr/>
        </p:nvSpPr>
        <p:spPr>
          <a:xfrm>
            <a:off x="1188720" y="5760720"/>
            <a:ext cx="6949440" cy="1097280"/>
          </a:xfrm>
          <a:prstGeom prst="rect">
            <a:avLst/>
          </a:prstGeom>
          <a:noFill/>
          <a:ln/>
        </p:spPr>
        <p:txBody>
          <a:bodyPr wrap="square" rtlCol="0" anchor="ctr"/>
          <a:lstStyle/>
          <a:p>
            <a:pPr indent="0" marL="0">
              <a:lnSpc>
                <a:spcPts val="2200"/>
              </a:lnSpc>
              <a:buNone/>
            </a:pPr>
            <a:r>
              <a:rPr lang="en-US" sz="1550" dirty="0">
                <a:solidFill>
                  <a:srgbClr val="E2D9F0"/>
                </a:solidFill>
                <a:latin typeface="Calibri" pitchFamily="34" charset="0"/>
                <a:ea typeface="Calibri" pitchFamily="34" charset="-122"/>
                <a:cs typeface="Calibri" pitchFamily="34" charset="-120"/>
              </a:rPr>
              <a:t>Kanıt her yerde aynı güçte değil. İşitme tarafında randomize çalışma var ve fayda riski yüksek gruplarda görülüyor. Görme tarafında veri gözlemsel. İkisinde de tedavi edilmeyen bir duyu kaybını izlemek için bir neden yok.</a:t>
            </a:r>
            <a:endParaRPr lang="en-US" sz="1550" dirty="0"/>
          </a:p>
        </p:txBody>
      </p:sp>
      <p:sp>
        <p:nvSpPr>
          <p:cNvPr id="8" name="Text 6"/>
          <p:cNvSpPr/>
          <p:nvPr/>
        </p:nvSpPr>
        <p:spPr>
          <a:xfrm>
            <a:off x="822960" y="7178040"/>
            <a:ext cx="7498080" cy="777240"/>
          </a:xfrm>
          <a:prstGeom prst="rect">
            <a:avLst/>
          </a:prstGeom>
          <a:noFill/>
          <a:ln/>
        </p:spPr>
        <p:txBody>
          <a:bodyPr wrap="square" rtlCol="0" anchor="ctr"/>
          <a:lstStyle/>
          <a:p>
            <a:pPr indent="0" marL="0">
              <a:lnSpc>
                <a:spcPts val="2800"/>
              </a:lnSpc>
              <a:buNone/>
            </a:pPr>
            <a:r>
              <a:rPr lang="en-US" sz="1900" i="1" dirty="0">
                <a:solidFill>
                  <a:srgbClr val="D4A017"/>
                </a:solidFill>
                <a:latin typeface="Georgia" pitchFamily="34" charset="0"/>
                <a:ea typeface="Georgia" pitchFamily="34" charset="-122"/>
                <a:cs typeface="Georgia" pitchFamily="34" charset="-120"/>
              </a:rPr>
              <a:t>Bu slayt setindeki tüm referansları ve kaynak dosyayı</a:t>
            </a:r>
            <a:endParaRPr lang="en-US" sz="1900" dirty="0"/>
          </a:p>
          <a:p>
            <a:pPr indent="0" marL="0">
              <a:lnSpc>
                <a:spcPts val="2800"/>
              </a:lnSpc>
              <a:buNone/>
            </a:pPr>
            <a:r>
              <a:rPr lang="en-US" sz="1900" i="1" dirty="0">
                <a:solidFill>
                  <a:srgbClr val="D4A017"/>
                </a:solidFill>
                <a:latin typeface="Georgia" pitchFamily="34" charset="0"/>
                <a:ea typeface="Georgia" pitchFamily="34" charset="-122"/>
                <a:cs typeface="Georgia" pitchFamily="34" charset="-120"/>
              </a:rPr>
              <a:t>alisanburak.com adresinden ücretsiz indirebilirsiniz.</a:t>
            </a:r>
            <a:endParaRPr lang="en-US" sz="1900" dirty="0"/>
          </a:p>
        </p:txBody>
      </p:sp>
      <p:sp>
        <p:nvSpPr>
          <p:cNvPr id="9" name="Shape 7"/>
          <p:cNvSpPr/>
          <p:nvPr/>
        </p:nvSpPr>
        <p:spPr>
          <a:xfrm>
            <a:off x="640080" y="8366760"/>
            <a:ext cx="7863840" cy="10973"/>
          </a:xfrm>
          <a:prstGeom prst="rect">
            <a:avLst/>
          </a:prstGeom>
          <a:solidFill>
            <a:srgbClr val="4A3866"/>
          </a:solidFill>
          <a:ln/>
        </p:spPr>
      </p:sp>
      <p:sp>
        <p:nvSpPr>
          <p:cNvPr id="10" name="Text 8"/>
          <p:cNvSpPr/>
          <p:nvPr/>
        </p:nvSpPr>
        <p:spPr>
          <a:xfrm>
            <a:off x="640080" y="8485632"/>
            <a:ext cx="1463040" cy="274320"/>
          </a:xfrm>
          <a:prstGeom prst="rect">
            <a:avLst/>
          </a:prstGeom>
          <a:noFill/>
          <a:ln/>
        </p:spPr>
        <p:txBody>
          <a:bodyPr wrap="square" rtlCol="0" anchor="ctr"/>
          <a:lstStyle/>
          <a:p>
            <a:pPr indent="0" marL="0">
              <a:buNone/>
            </a:pPr>
            <a:r>
              <a:rPr lang="en-US" sz="1100" i="1" dirty="0">
                <a:solidFill>
                  <a:srgbClr val="9A8FB5"/>
                </a:solidFill>
                <a:latin typeface="Calibri" pitchFamily="34" charset="0"/>
                <a:ea typeface="Calibri" pitchFamily="34" charset="-122"/>
                <a:cs typeface="Calibri" pitchFamily="34" charset="-120"/>
              </a:rPr>
              <a:t>14 / 14</a:t>
            </a:r>
            <a:endParaRPr lang="en-US" sz="1100" dirty="0"/>
          </a:p>
        </p:txBody>
      </p:sp>
      <p:sp>
        <p:nvSpPr>
          <p:cNvPr id="11" name="Text 9"/>
          <p:cNvSpPr/>
          <p:nvPr/>
        </p:nvSpPr>
        <p:spPr>
          <a:xfrm>
            <a:off x="2011680" y="8485632"/>
            <a:ext cx="5120640" cy="274320"/>
          </a:xfrm>
          <a:prstGeom prst="rect">
            <a:avLst/>
          </a:prstGeom>
          <a:noFill/>
          <a:ln/>
        </p:spPr>
        <p:txBody>
          <a:bodyPr wrap="square" rtlCol="0" anchor="ctr"/>
          <a:lstStyle/>
          <a:p>
            <a:pPr algn="ctr" indent="0" marL="0">
              <a:buNone/>
            </a:pPr>
            <a:r>
              <a:rPr lang="en-US" sz="1100" i="1" dirty="0">
                <a:solidFill>
                  <a:srgbClr val="9A8FB5"/>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2" name="Text 10"/>
          <p:cNvSpPr/>
          <p:nvPr/>
        </p:nvSpPr>
        <p:spPr>
          <a:xfrm>
            <a:off x="6858000" y="8485632"/>
            <a:ext cx="1645920" cy="274320"/>
          </a:xfrm>
          <a:prstGeom prst="rect">
            <a:avLst/>
          </a:prstGeom>
          <a:noFill/>
          <a:ln/>
        </p:spPr>
        <p:txBody>
          <a:bodyPr wrap="square" rtlCol="0" anchor="ctr"/>
          <a:lstStyle/>
          <a:p>
            <a:pPr algn="r" indent="0" marL="0">
              <a:buNone/>
            </a:pPr>
            <a:r>
              <a:rPr lang="en-US" sz="1100" b="1" dirty="0">
                <a:solidFill>
                  <a:srgbClr val="9A8FB5"/>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85800" y="566928"/>
            <a:ext cx="7772400" cy="310896"/>
          </a:xfrm>
          <a:prstGeom prst="rect">
            <a:avLst/>
          </a:prstGeom>
          <a:noFill/>
          <a:ln/>
        </p:spPr>
        <p:txBody>
          <a:bodyPr wrap="square" rtlCol="0" anchor="ctr"/>
          <a:lstStyle/>
          <a:p>
            <a:pPr indent="0" marL="0">
              <a:buNone/>
            </a:pPr>
            <a:r>
              <a:rPr lang="en-US" sz="1350" b="1" spc="700" kern="0" dirty="0">
                <a:solidFill>
                  <a:srgbClr val="003566"/>
                </a:solidFill>
                <a:latin typeface="Calibri" pitchFamily="34" charset="0"/>
                <a:ea typeface="Calibri" pitchFamily="34" charset="-122"/>
                <a:cs typeface="Calibri" pitchFamily="34" charset="-120"/>
              </a:rPr>
              <a:t>TESPİT | ÖNLENEBİLİR PAY</a:t>
            </a:r>
            <a:endParaRPr lang="en-US" sz="1350" dirty="0"/>
          </a:p>
        </p:txBody>
      </p:sp>
      <p:sp>
        <p:nvSpPr>
          <p:cNvPr id="3" name="Text 1"/>
          <p:cNvSpPr/>
          <p:nvPr/>
        </p:nvSpPr>
        <p:spPr>
          <a:xfrm>
            <a:off x="658368" y="960120"/>
            <a:ext cx="7818120" cy="1600200"/>
          </a:xfrm>
          <a:prstGeom prst="rect">
            <a:avLst/>
          </a:prstGeom>
          <a:noFill/>
          <a:ln/>
        </p:spPr>
        <p:txBody>
          <a:bodyPr wrap="square" rtlCol="0" anchor="t"/>
          <a:lstStyle/>
          <a:p>
            <a:pPr indent="0" marL="0">
              <a:lnSpc>
                <a:spcPts val="3808"/>
              </a:lnSpc>
              <a:buNone/>
            </a:pPr>
            <a:r>
              <a:rPr lang="en-US" sz="3400" b="1" dirty="0">
                <a:solidFill>
                  <a:srgbClr val="141626"/>
                </a:solidFill>
                <a:latin typeface="Georgia" pitchFamily="34" charset="0"/>
                <a:ea typeface="Georgia" pitchFamily="34" charset="-122"/>
                <a:cs typeface="Georgia" pitchFamily="34" charset="-120"/>
              </a:rPr>
              <a:t>Demans vakalarının yaklaşık %45'i,</a:t>
            </a:r>
            <a:endParaRPr lang="en-US" sz="3400" dirty="0"/>
          </a:p>
          <a:p>
            <a:pPr indent="0" marL="0">
              <a:lnSpc>
                <a:spcPts val="3808"/>
              </a:lnSpc>
              <a:buNone/>
            </a:pPr>
            <a:r>
              <a:rPr lang="en-US" sz="3400" b="1" dirty="0">
                <a:solidFill>
                  <a:srgbClr val="141626"/>
                </a:solidFill>
                <a:latin typeface="Georgia" pitchFamily="34" charset="0"/>
                <a:ea typeface="Georgia" pitchFamily="34" charset="-122"/>
                <a:cs typeface="Georgia" pitchFamily="34" charset="-120"/>
              </a:rPr>
              <a:t>14 değiştirilebilir risk faktörüne</a:t>
            </a:r>
            <a:endParaRPr lang="en-US" sz="3400" dirty="0"/>
          </a:p>
          <a:p>
            <a:pPr indent="0" marL="0">
              <a:lnSpc>
                <a:spcPts val="3808"/>
              </a:lnSpc>
              <a:buNone/>
            </a:pPr>
            <a:r>
              <a:rPr lang="en-US" sz="3400" b="1" dirty="0">
                <a:solidFill>
                  <a:srgbClr val="141626"/>
                </a:solidFill>
                <a:latin typeface="Georgia" pitchFamily="34" charset="0"/>
                <a:ea typeface="Georgia" pitchFamily="34" charset="-122"/>
                <a:cs typeface="Georgia" pitchFamily="34" charset="-120"/>
              </a:rPr>
              <a:t>bağlanıyor.</a:t>
            </a:r>
            <a:endParaRPr lang="en-US" sz="3400" dirty="0"/>
          </a:p>
        </p:txBody>
      </p:sp>
      <p:sp>
        <p:nvSpPr>
          <p:cNvPr id="4" name="Shape 2"/>
          <p:cNvSpPr/>
          <p:nvPr/>
        </p:nvSpPr>
        <p:spPr>
          <a:xfrm>
            <a:off x="685800" y="2670048"/>
            <a:ext cx="1097280" cy="68580"/>
          </a:xfrm>
          <a:prstGeom prst="rect">
            <a:avLst/>
          </a:prstGeom>
          <a:solidFill>
            <a:srgbClr val="D4A017"/>
          </a:solidFill>
          <a:ln/>
        </p:spPr>
      </p:sp>
      <p:sp>
        <p:nvSpPr>
          <p:cNvPr id="5" name="Shape 3"/>
          <p:cNvSpPr/>
          <p:nvPr/>
        </p:nvSpPr>
        <p:spPr>
          <a:xfrm>
            <a:off x="658368" y="3063240"/>
            <a:ext cx="7827264" cy="4206240"/>
          </a:xfrm>
          <a:prstGeom prst="rect">
            <a:avLst/>
          </a:prstGeom>
          <a:solidFill>
            <a:srgbClr val="FFFFFF"/>
          </a:solidFill>
          <a:ln w="9525">
            <a:solidFill>
              <a:srgbClr val="D6D0BF"/>
            </a:solidFill>
            <a:prstDash val="solid"/>
          </a:ln>
        </p:spPr>
      </p:sp>
      <p:sp>
        <p:nvSpPr>
          <p:cNvPr id="6" name="Shape 4"/>
          <p:cNvSpPr/>
          <p:nvPr/>
        </p:nvSpPr>
        <p:spPr>
          <a:xfrm>
            <a:off x="658368" y="3063240"/>
            <a:ext cx="137160" cy="4206240"/>
          </a:xfrm>
          <a:prstGeom prst="rect">
            <a:avLst/>
          </a:prstGeom>
          <a:solidFill>
            <a:srgbClr val="003566"/>
          </a:solidFill>
          <a:ln/>
        </p:spPr>
      </p:sp>
      <p:sp>
        <p:nvSpPr>
          <p:cNvPr id="7" name="Text 5"/>
          <p:cNvSpPr/>
          <p:nvPr/>
        </p:nvSpPr>
        <p:spPr>
          <a:xfrm>
            <a:off x="1051560" y="3410712"/>
            <a:ext cx="7178040" cy="365760"/>
          </a:xfrm>
          <a:prstGeom prst="rect">
            <a:avLst/>
          </a:prstGeom>
          <a:noFill/>
          <a:ln/>
        </p:spPr>
        <p:txBody>
          <a:bodyPr wrap="square" rtlCol="0" anchor="ctr"/>
          <a:lstStyle/>
          <a:p>
            <a:pPr indent="0" marL="0">
              <a:buNone/>
            </a:pPr>
            <a:r>
              <a:rPr lang="en-US" sz="1900" b="1" spc="350" kern="0" dirty="0">
                <a:solidFill>
                  <a:srgbClr val="003566"/>
                </a:solidFill>
                <a:latin typeface="Calibri" pitchFamily="34" charset="0"/>
                <a:ea typeface="Calibri" pitchFamily="34" charset="-122"/>
                <a:cs typeface="Calibri" pitchFamily="34" charset="-120"/>
              </a:rPr>
              <a:t>BU 14 FAKTÖR İÇİNDE DUYU KAYBININ PAYI</a:t>
            </a:r>
            <a:endParaRPr lang="en-US" sz="1900" dirty="0"/>
          </a:p>
        </p:txBody>
      </p:sp>
      <p:sp>
        <p:nvSpPr>
          <p:cNvPr id="8" name="Text 6"/>
          <p:cNvSpPr/>
          <p:nvPr/>
        </p:nvSpPr>
        <p:spPr>
          <a:xfrm>
            <a:off x="1051560" y="3977640"/>
            <a:ext cx="7178040" cy="3017520"/>
          </a:xfrm>
          <a:prstGeom prst="rect">
            <a:avLst/>
          </a:prstGeom>
          <a:noFill/>
          <a:ln/>
        </p:spPr>
        <p:txBody>
          <a:bodyPr wrap="square" rtlCol="0" anchor="t"/>
          <a:lstStyle/>
          <a:p>
            <a:pPr indent="0" marL="0">
              <a:lnSpc>
                <a:spcPts val="2850"/>
              </a:lnSpc>
              <a:buNone/>
            </a:pPr>
            <a:r>
              <a:rPr lang="en-US" sz="1900" dirty="0">
                <a:solidFill>
                  <a:srgbClr val="2C2F45"/>
                </a:solidFill>
                <a:latin typeface="Calibri" pitchFamily="34" charset="0"/>
                <a:ea typeface="Calibri" pitchFamily="34" charset="-122"/>
                <a:cs typeface="Calibri" pitchFamily="34" charset="-120"/>
              </a:rPr>
              <a:t>İşitme kaybı tek başına %7. Bu, yüksek LDL kolesterol ile aynı düzeyde ve düşük eğitimin (%5) üzerinde.</a:t>
            </a:r>
            <a:endParaRPr lang="en-US" sz="1900" dirty="0"/>
          </a:p>
          <a:p>
            <a:pPr indent="0" marL="0">
              <a:lnSpc>
                <a:spcPts val="2850"/>
              </a:lnSpc>
              <a:buNone/>
            </a:pPr>
            <a:endParaRPr lang="en-US" sz="1900" dirty="0"/>
          </a:p>
          <a:p>
            <a:pPr indent="0" marL="0">
              <a:lnSpc>
                <a:spcPts val="2850"/>
              </a:lnSpc>
              <a:buNone/>
            </a:pPr>
            <a:r>
              <a:rPr lang="en-US" sz="1900" dirty="0">
                <a:solidFill>
                  <a:srgbClr val="2C2F45"/>
                </a:solidFill>
                <a:latin typeface="Calibri" pitchFamily="34" charset="0"/>
                <a:ea typeface="Calibri" pitchFamily="34" charset="-122"/>
                <a:cs typeface="Calibri" pitchFamily="34" charset="-120"/>
              </a:rPr>
              <a:t>2024 raporunda listeye iki yeni faktör eklendi: yüksek LDL kolesterol ve tedavi edilmemiş görme kaybı (%2).</a:t>
            </a:r>
            <a:endParaRPr lang="en-US" sz="1900" dirty="0"/>
          </a:p>
          <a:p>
            <a:pPr indent="0" marL="0">
              <a:lnSpc>
                <a:spcPts val="2850"/>
              </a:lnSpc>
              <a:buNone/>
            </a:pPr>
            <a:endParaRPr lang="en-US" sz="1900" dirty="0"/>
          </a:p>
          <a:p>
            <a:pPr indent="0" marL="0">
              <a:lnSpc>
                <a:spcPts val="2850"/>
              </a:lnSpc>
              <a:buNone/>
            </a:pPr>
            <a:r>
              <a:rPr lang="en-US" sz="1900" dirty="0">
                <a:solidFill>
                  <a:srgbClr val="2C2F45"/>
                </a:solidFill>
                <a:latin typeface="Calibri" pitchFamily="34" charset="0"/>
                <a:ea typeface="Calibri" pitchFamily="34" charset="-122"/>
                <a:cs typeface="Calibri" pitchFamily="34" charset="-120"/>
              </a:rPr>
              <a:t>Yani hem işitme hem görme, önlenebilir demansın kabul edilmiş bileşenleri.</a:t>
            </a:r>
            <a:endParaRPr lang="en-US" sz="1900" dirty="0"/>
          </a:p>
        </p:txBody>
      </p:sp>
      <p:sp>
        <p:nvSpPr>
          <p:cNvPr id="9" name="Text 7"/>
          <p:cNvSpPr/>
          <p:nvPr/>
        </p:nvSpPr>
        <p:spPr>
          <a:xfrm>
            <a:off x="640080" y="7973568"/>
            <a:ext cx="7863840" cy="347472"/>
          </a:xfrm>
          <a:prstGeom prst="rect">
            <a:avLst/>
          </a:prstGeom>
          <a:noFill/>
          <a:ln/>
        </p:spPr>
        <p:txBody>
          <a:bodyPr wrap="square" rtlCol="0" anchor="b"/>
          <a:lstStyle/>
          <a:p>
            <a:pPr algn="l" indent="0" marL="0">
              <a:buNone/>
            </a:pPr>
            <a:r>
              <a:rPr lang="en-US" sz="1150" i="1" dirty="0">
                <a:solidFill>
                  <a:srgbClr val="6B6E7D"/>
                </a:solidFill>
                <a:latin typeface="Calibri" pitchFamily="34" charset="0"/>
                <a:ea typeface="Calibri" pitchFamily="34" charset="-122"/>
                <a:cs typeface="Calibri" pitchFamily="34" charset="-120"/>
              </a:rPr>
              <a:t>Livingston G, et al. Dementia prevention, intervention, and care: 2024 report of the Lancet standing Commission. Lancet, 2024.</a:t>
            </a:r>
            <a:endParaRPr lang="en-US" sz="1150" dirty="0"/>
          </a:p>
        </p:txBody>
      </p:sp>
      <p:sp>
        <p:nvSpPr>
          <p:cNvPr id="10" name="Shape 8"/>
          <p:cNvSpPr/>
          <p:nvPr/>
        </p:nvSpPr>
        <p:spPr>
          <a:xfrm>
            <a:off x="640080" y="8366760"/>
            <a:ext cx="7863840" cy="10973"/>
          </a:xfrm>
          <a:prstGeom prst="rect">
            <a:avLst/>
          </a:prstGeom>
          <a:solidFill>
            <a:srgbClr val="D6D0BF"/>
          </a:solidFill>
          <a:ln/>
        </p:spPr>
      </p:sp>
      <p:sp>
        <p:nvSpPr>
          <p:cNvPr id="11" name="Text 9"/>
          <p:cNvSpPr/>
          <p:nvPr/>
        </p:nvSpPr>
        <p:spPr>
          <a:xfrm>
            <a:off x="640080" y="8485632"/>
            <a:ext cx="1463040" cy="274320"/>
          </a:xfrm>
          <a:prstGeom prst="rect">
            <a:avLst/>
          </a:prstGeom>
          <a:noFill/>
          <a:ln/>
        </p:spPr>
        <p:txBody>
          <a:bodyPr wrap="square" rtlCol="0" anchor="ctr"/>
          <a:lstStyle/>
          <a:p>
            <a:pPr indent="0" marL="0">
              <a:buNone/>
            </a:pPr>
            <a:r>
              <a:rPr lang="en-US" sz="1100" i="1" dirty="0">
                <a:solidFill>
                  <a:srgbClr val="6B6E7D"/>
                </a:solidFill>
                <a:latin typeface="Calibri" pitchFamily="34" charset="0"/>
                <a:ea typeface="Calibri" pitchFamily="34" charset="-122"/>
                <a:cs typeface="Calibri" pitchFamily="34" charset="-120"/>
              </a:rPr>
              <a:t>2 / 14</a:t>
            </a:r>
            <a:endParaRPr lang="en-US" sz="1100" dirty="0"/>
          </a:p>
        </p:txBody>
      </p:sp>
      <p:sp>
        <p:nvSpPr>
          <p:cNvPr id="12" name="Text 10"/>
          <p:cNvSpPr/>
          <p:nvPr/>
        </p:nvSpPr>
        <p:spPr>
          <a:xfrm>
            <a:off x="2011680" y="8485632"/>
            <a:ext cx="5120640"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3" name="Text 11"/>
          <p:cNvSpPr/>
          <p:nvPr/>
        </p:nvSpPr>
        <p:spPr>
          <a:xfrm>
            <a:off x="6858000" y="8485632"/>
            <a:ext cx="164592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85800" y="566928"/>
            <a:ext cx="7772400" cy="310896"/>
          </a:xfrm>
          <a:prstGeom prst="rect">
            <a:avLst/>
          </a:prstGeom>
          <a:noFill/>
          <a:ln/>
        </p:spPr>
        <p:txBody>
          <a:bodyPr wrap="square" rtlCol="0" anchor="ctr"/>
          <a:lstStyle/>
          <a:p>
            <a:pPr indent="0" marL="0">
              <a:buNone/>
            </a:pPr>
            <a:r>
              <a:rPr lang="en-US" sz="1350" b="1" spc="700" kern="0" dirty="0">
                <a:solidFill>
                  <a:srgbClr val="C1121F"/>
                </a:solidFill>
                <a:latin typeface="Calibri" pitchFamily="34" charset="0"/>
                <a:ea typeface="Calibri" pitchFamily="34" charset="-122"/>
                <a:cs typeface="Calibri" pitchFamily="34" charset="-120"/>
              </a:rPr>
              <a:t>ÖLÇÜM | GİZLİ BÜYÜKLÜK</a:t>
            </a:r>
            <a:endParaRPr lang="en-US" sz="1350" dirty="0"/>
          </a:p>
        </p:txBody>
      </p:sp>
      <p:sp>
        <p:nvSpPr>
          <p:cNvPr id="3" name="Text 1"/>
          <p:cNvSpPr/>
          <p:nvPr/>
        </p:nvSpPr>
        <p:spPr>
          <a:xfrm>
            <a:off x="658368" y="960120"/>
            <a:ext cx="7818120" cy="1737360"/>
          </a:xfrm>
          <a:prstGeom prst="rect">
            <a:avLst/>
          </a:prstGeom>
          <a:noFill/>
          <a:ln/>
        </p:spPr>
        <p:txBody>
          <a:bodyPr wrap="square" rtlCol="0" anchor="t"/>
          <a:lstStyle/>
          <a:p>
            <a:pPr indent="0" marL="0">
              <a:lnSpc>
                <a:spcPts val="4000"/>
              </a:lnSpc>
              <a:buNone/>
            </a:pPr>
            <a:r>
              <a:rPr lang="en-US" sz="3400" b="1" dirty="0">
                <a:solidFill>
                  <a:srgbClr val="141626"/>
                </a:solidFill>
                <a:latin typeface="Georgia" pitchFamily="34" charset="0"/>
                <a:ea typeface="Georgia" pitchFamily="34" charset="-122"/>
                <a:cs typeface="Georgia" pitchFamily="34" charset="-120"/>
              </a:rPr>
              <a:t>Kişinin kendi beyanı,</a:t>
            </a:r>
            <a:endParaRPr lang="en-US" sz="3400" dirty="0"/>
          </a:p>
          <a:p>
            <a:pPr indent="0" marL="0">
              <a:lnSpc>
                <a:spcPts val="4000"/>
              </a:lnSpc>
              <a:buNone/>
            </a:pPr>
            <a:r>
              <a:rPr lang="en-US" sz="3400" b="1" dirty="0">
                <a:solidFill>
                  <a:srgbClr val="141626"/>
                </a:solidFill>
                <a:latin typeface="Georgia" pitchFamily="34" charset="0"/>
                <a:ea typeface="Georgia" pitchFamily="34" charset="-122"/>
                <a:cs typeface="Georgia" pitchFamily="34" charset="-120"/>
              </a:rPr>
              <a:t>işitme kaybının payını</a:t>
            </a:r>
            <a:endParaRPr lang="en-US" sz="3400" dirty="0"/>
          </a:p>
          <a:p>
            <a:pPr indent="0" marL="0">
              <a:lnSpc>
                <a:spcPts val="4000"/>
              </a:lnSpc>
              <a:buNone/>
            </a:pPr>
            <a:r>
              <a:rPr lang="en-US" sz="3400" b="1" dirty="0">
                <a:solidFill>
                  <a:srgbClr val="141626"/>
                </a:solidFill>
                <a:latin typeface="Georgia" pitchFamily="34" charset="0"/>
                <a:ea typeface="Georgia" pitchFamily="34" charset="-122"/>
                <a:cs typeface="Georgia" pitchFamily="34" charset="-120"/>
              </a:rPr>
              <a:t>olduğundan küçük gösteriyor.</a:t>
            </a:r>
            <a:endParaRPr lang="en-US" sz="3400" dirty="0"/>
          </a:p>
        </p:txBody>
      </p:sp>
      <p:sp>
        <p:nvSpPr>
          <p:cNvPr id="4" name="Shape 2"/>
          <p:cNvSpPr/>
          <p:nvPr/>
        </p:nvSpPr>
        <p:spPr>
          <a:xfrm>
            <a:off x="685800" y="2788920"/>
            <a:ext cx="1097280" cy="68580"/>
          </a:xfrm>
          <a:prstGeom prst="rect">
            <a:avLst/>
          </a:prstGeom>
          <a:solidFill>
            <a:srgbClr val="D4A017"/>
          </a:solidFill>
          <a:ln/>
        </p:spPr>
      </p:sp>
      <p:sp>
        <p:nvSpPr>
          <p:cNvPr id="5" name="Shape 3"/>
          <p:cNvSpPr/>
          <p:nvPr/>
        </p:nvSpPr>
        <p:spPr>
          <a:xfrm>
            <a:off x="658368" y="3200400"/>
            <a:ext cx="7827264" cy="4069080"/>
          </a:xfrm>
          <a:prstGeom prst="rect">
            <a:avLst/>
          </a:prstGeom>
          <a:solidFill>
            <a:srgbClr val="FFFFFF"/>
          </a:solidFill>
          <a:ln w="9525">
            <a:solidFill>
              <a:srgbClr val="D6D0BF"/>
            </a:solidFill>
            <a:prstDash val="solid"/>
          </a:ln>
        </p:spPr>
      </p:sp>
      <p:sp>
        <p:nvSpPr>
          <p:cNvPr id="6" name="Shape 4"/>
          <p:cNvSpPr/>
          <p:nvPr/>
        </p:nvSpPr>
        <p:spPr>
          <a:xfrm>
            <a:off x="658368" y="3200400"/>
            <a:ext cx="137160" cy="4069080"/>
          </a:xfrm>
          <a:prstGeom prst="rect">
            <a:avLst/>
          </a:prstGeom>
          <a:solidFill>
            <a:srgbClr val="C1121F"/>
          </a:solidFill>
          <a:ln/>
        </p:spPr>
      </p:sp>
      <p:sp>
        <p:nvSpPr>
          <p:cNvPr id="7" name="Text 5"/>
          <p:cNvSpPr/>
          <p:nvPr/>
        </p:nvSpPr>
        <p:spPr>
          <a:xfrm>
            <a:off x="1051560" y="3429000"/>
            <a:ext cx="3840480" cy="1463040"/>
          </a:xfrm>
          <a:prstGeom prst="rect">
            <a:avLst/>
          </a:prstGeom>
          <a:noFill/>
          <a:ln/>
        </p:spPr>
        <p:txBody>
          <a:bodyPr wrap="square" rtlCol="0" anchor="ctr"/>
          <a:lstStyle/>
          <a:p>
            <a:pPr indent="0" marL="0">
              <a:buNone/>
            </a:pPr>
            <a:r>
              <a:rPr lang="en-US" sz="8800" b="1" dirty="0">
                <a:solidFill>
                  <a:srgbClr val="C1121F"/>
                </a:solidFill>
                <a:latin typeface="Georgia" pitchFamily="34" charset="0"/>
                <a:ea typeface="Georgia" pitchFamily="34" charset="-122"/>
                <a:cs typeface="Georgia" pitchFamily="34" charset="-120"/>
              </a:rPr>
              <a:t>%16,9</a:t>
            </a:r>
            <a:endParaRPr lang="en-US" sz="8800" dirty="0"/>
          </a:p>
        </p:txBody>
      </p:sp>
      <p:sp>
        <p:nvSpPr>
          <p:cNvPr id="8" name="Text 6"/>
          <p:cNvSpPr/>
          <p:nvPr/>
        </p:nvSpPr>
        <p:spPr>
          <a:xfrm>
            <a:off x="4754880" y="3520440"/>
            <a:ext cx="3520440" cy="1280160"/>
          </a:xfrm>
          <a:prstGeom prst="rect">
            <a:avLst/>
          </a:prstGeom>
          <a:noFill/>
          <a:ln/>
        </p:spPr>
        <p:txBody>
          <a:bodyPr wrap="square" rtlCol="0" anchor="ctr"/>
          <a:lstStyle/>
          <a:p>
            <a:pPr indent="0" marL="0">
              <a:lnSpc>
                <a:spcPts val="2600"/>
              </a:lnSpc>
              <a:buNone/>
            </a:pPr>
            <a:r>
              <a:rPr lang="en-US" sz="1700" dirty="0">
                <a:solidFill>
                  <a:srgbClr val="2C2F45"/>
                </a:solidFill>
                <a:latin typeface="Calibri" pitchFamily="34" charset="0"/>
                <a:ea typeface="Calibri" pitchFamily="34" charset="-122"/>
                <a:cs typeface="Calibri" pitchFamily="34" charset="-120"/>
              </a:rPr>
              <a:t>Odyometriyle ölçülen orta ve</a:t>
            </a:r>
            <a:endParaRPr lang="en-US" sz="1700" dirty="0"/>
          </a:p>
          <a:p>
            <a:pPr indent="0" marL="0">
              <a:lnSpc>
                <a:spcPts val="2600"/>
              </a:lnSpc>
              <a:buNone/>
            </a:pPr>
            <a:r>
              <a:rPr lang="en-US" sz="1700" dirty="0">
                <a:solidFill>
                  <a:srgbClr val="2C2F45"/>
                </a:solidFill>
                <a:latin typeface="Calibri" pitchFamily="34" charset="0"/>
                <a:ea typeface="Calibri" pitchFamily="34" charset="-122"/>
                <a:cs typeface="Calibri" pitchFamily="34" charset="-120"/>
              </a:rPr>
              <a:t>ileri işitme kaybına atfedilen</a:t>
            </a:r>
            <a:endParaRPr lang="en-US" sz="1700" dirty="0"/>
          </a:p>
          <a:p>
            <a:pPr indent="0" marL="0">
              <a:lnSpc>
                <a:spcPts val="2600"/>
              </a:lnSpc>
              <a:buNone/>
            </a:pPr>
            <a:r>
              <a:rPr lang="en-US" sz="1700" dirty="0">
                <a:solidFill>
                  <a:srgbClr val="2C2F45"/>
                </a:solidFill>
                <a:latin typeface="Calibri" pitchFamily="34" charset="0"/>
                <a:ea typeface="Calibri" pitchFamily="34" charset="-122"/>
                <a:cs typeface="Calibri" pitchFamily="34" charset="-120"/>
              </a:rPr>
              <a:t>demans oranı (ABD, 65 yaş üstü)</a:t>
            </a:r>
            <a:endParaRPr lang="en-US" sz="1700" dirty="0"/>
          </a:p>
        </p:txBody>
      </p:sp>
      <p:sp>
        <p:nvSpPr>
          <p:cNvPr id="9" name="Shape 7"/>
          <p:cNvSpPr/>
          <p:nvPr/>
        </p:nvSpPr>
        <p:spPr>
          <a:xfrm>
            <a:off x="1051560" y="5074920"/>
            <a:ext cx="7178040" cy="10973"/>
          </a:xfrm>
          <a:prstGeom prst="rect">
            <a:avLst/>
          </a:prstGeom>
          <a:solidFill>
            <a:srgbClr val="D6D0BF"/>
          </a:solidFill>
          <a:ln/>
        </p:spPr>
      </p:sp>
      <p:sp>
        <p:nvSpPr>
          <p:cNvPr id="10" name="Text 8"/>
          <p:cNvSpPr/>
          <p:nvPr/>
        </p:nvSpPr>
        <p:spPr>
          <a:xfrm>
            <a:off x="1051560" y="5349240"/>
            <a:ext cx="7178040" cy="1737360"/>
          </a:xfrm>
          <a:prstGeom prst="rect">
            <a:avLst/>
          </a:prstGeom>
          <a:noFill/>
          <a:ln/>
        </p:spPr>
        <p:txBody>
          <a:bodyPr wrap="square" rtlCol="0" anchor="t"/>
          <a:lstStyle/>
          <a:p>
            <a:pPr indent="0" marL="0">
              <a:lnSpc>
                <a:spcPts val="2900"/>
              </a:lnSpc>
              <a:buNone/>
            </a:pPr>
            <a:r>
              <a:rPr lang="en-US" sz="1900" dirty="0">
                <a:solidFill>
                  <a:srgbClr val="2C2F45"/>
                </a:solidFill>
                <a:latin typeface="Calibri" pitchFamily="34" charset="0"/>
                <a:ea typeface="Calibri" pitchFamily="34" charset="-122"/>
                <a:cs typeface="Calibri" pitchFamily="34" charset="-120"/>
              </a:rPr>
              <a:t>Aynı toplumda, işitme kaybı yalnızca kişinin kendi beyanına dayanarak ölçüldüğünde bu oran yaklaşık %2 çıkıyor. Fark 8 kat.</a:t>
            </a:r>
            <a:endParaRPr lang="en-US" sz="1900" dirty="0"/>
          </a:p>
          <a:p>
            <a:pPr indent="0" marL="0">
              <a:lnSpc>
                <a:spcPts val="2900"/>
              </a:lnSpc>
              <a:buNone/>
            </a:pPr>
            <a:endParaRPr lang="en-US" sz="1900" dirty="0"/>
          </a:p>
          <a:p>
            <a:pPr indent="0" marL="0">
              <a:lnSpc>
                <a:spcPts val="2900"/>
              </a:lnSpc>
              <a:buNone/>
            </a:pPr>
            <a:r>
              <a:rPr lang="en-US" sz="1900" dirty="0">
                <a:solidFill>
                  <a:srgbClr val="2C2F45"/>
                </a:solidFill>
                <a:latin typeface="Calibri" pitchFamily="34" charset="0"/>
                <a:ea typeface="Calibri" pitchFamily="34" charset="-122"/>
                <a:cs typeface="Calibri" pitchFamily="34" charset="-120"/>
              </a:rPr>
              <a:t>Sonuç: işitmeyi sormak yetmiyor, ölçmek gerekiyor.</a:t>
            </a:r>
            <a:endParaRPr lang="en-US" sz="1900" dirty="0"/>
          </a:p>
        </p:txBody>
      </p:sp>
      <p:sp>
        <p:nvSpPr>
          <p:cNvPr id="11" name="Text 9"/>
          <p:cNvSpPr/>
          <p:nvPr/>
        </p:nvSpPr>
        <p:spPr>
          <a:xfrm>
            <a:off x="640080" y="7973568"/>
            <a:ext cx="7863840" cy="347472"/>
          </a:xfrm>
          <a:prstGeom prst="rect">
            <a:avLst/>
          </a:prstGeom>
          <a:noFill/>
          <a:ln/>
        </p:spPr>
        <p:txBody>
          <a:bodyPr wrap="square" rtlCol="0" anchor="b"/>
          <a:lstStyle/>
          <a:p>
            <a:pPr algn="l" indent="0" marL="0">
              <a:buNone/>
            </a:pPr>
            <a:r>
              <a:rPr lang="en-US" sz="1150" i="1" dirty="0">
                <a:solidFill>
                  <a:srgbClr val="6B6E7D"/>
                </a:solidFill>
                <a:latin typeface="Calibri" pitchFamily="34" charset="0"/>
                <a:ea typeface="Calibri" pitchFamily="34" charset="-122"/>
                <a:cs typeface="Calibri" pitchFamily="34" charset="-120"/>
              </a:rPr>
              <a:t>Smith JR, et al. J Gerontol A Biol Sci Med Sci, 2023; Reed NS. Innov Aging, 2023.</a:t>
            </a:r>
            <a:endParaRPr lang="en-US" sz="1150" dirty="0"/>
          </a:p>
        </p:txBody>
      </p:sp>
      <p:sp>
        <p:nvSpPr>
          <p:cNvPr id="12" name="Shape 10"/>
          <p:cNvSpPr/>
          <p:nvPr/>
        </p:nvSpPr>
        <p:spPr>
          <a:xfrm>
            <a:off x="640080" y="8366760"/>
            <a:ext cx="7863840" cy="10973"/>
          </a:xfrm>
          <a:prstGeom prst="rect">
            <a:avLst/>
          </a:prstGeom>
          <a:solidFill>
            <a:srgbClr val="D6D0BF"/>
          </a:solidFill>
          <a:ln/>
        </p:spPr>
      </p:sp>
      <p:sp>
        <p:nvSpPr>
          <p:cNvPr id="13" name="Text 11"/>
          <p:cNvSpPr/>
          <p:nvPr/>
        </p:nvSpPr>
        <p:spPr>
          <a:xfrm>
            <a:off x="640080" y="8485632"/>
            <a:ext cx="1463040" cy="274320"/>
          </a:xfrm>
          <a:prstGeom prst="rect">
            <a:avLst/>
          </a:prstGeom>
          <a:noFill/>
          <a:ln/>
        </p:spPr>
        <p:txBody>
          <a:bodyPr wrap="square" rtlCol="0" anchor="ctr"/>
          <a:lstStyle/>
          <a:p>
            <a:pPr indent="0" marL="0">
              <a:buNone/>
            </a:pPr>
            <a:r>
              <a:rPr lang="en-US" sz="1100" i="1" dirty="0">
                <a:solidFill>
                  <a:srgbClr val="6B6E7D"/>
                </a:solidFill>
                <a:latin typeface="Calibri" pitchFamily="34" charset="0"/>
                <a:ea typeface="Calibri" pitchFamily="34" charset="-122"/>
                <a:cs typeface="Calibri" pitchFamily="34" charset="-120"/>
              </a:rPr>
              <a:t>3 / 14</a:t>
            </a:r>
            <a:endParaRPr lang="en-US" sz="1100" dirty="0"/>
          </a:p>
        </p:txBody>
      </p:sp>
      <p:sp>
        <p:nvSpPr>
          <p:cNvPr id="14" name="Text 12"/>
          <p:cNvSpPr/>
          <p:nvPr/>
        </p:nvSpPr>
        <p:spPr>
          <a:xfrm>
            <a:off x="2011680" y="8485632"/>
            <a:ext cx="5120640"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5" name="Text 13"/>
          <p:cNvSpPr/>
          <p:nvPr/>
        </p:nvSpPr>
        <p:spPr>
          <a:xfrm>
            <a:off x="6858000" y="8485632"/>
            <a:ext cx="164592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85800" y="566928"/>
            <a:ext cx="7772400" cy="310896"/>
          </a:xfrm>
          <a:prstGeom prst="rect">
            <a:avLst/>
          </a:prstGeom>
          <a:noFill/>
          <a:ln/>
        </p:spPr>
        <p:txBody>
          <a:bodyPr wrap="square" rtlCol="0" anchor="ctr"/>
          <a:lstStyle/>
          <a:p>
            <a:pPr indent="0" marL="0">
              <a:buNone/>
            </a:pPr>
            <a:r>
              <a:rPr lang="en-US" sz="1350" b="1" spc="700" kern="0" dirty="0">
                <a:solidFill>
                  <a:srgbClr val="003566"/>
                </a:solidFill>
                <a:latin typeface="Calibri" pitchFamily="34" charset="0"/>
                <a:ea typeface="Calibri" pitchFamily="34" charset="-122"/>
                <a:cs typeface="Calibri" pitchFamily="34" charset="-120"/>
              </a:rPr>
              <a:t>KANIT | RİSK BÜYÜKLÜĞÜ</a:t>
            </a:r>
            <a:endParaRPr lang="en-US" sz="1350" dirty="0"/>
          </a:p>
        </p:txBody>
      </p:sp>
      <p:sp>
        <p:nvSpPr>
          <p:cNvPr id="3" name="Text 1"/>
          <p:cNvSpPr/>
          <p:nvPr/>
        </p:nvSpPr>
        <p:spPr>
          <a:xfrm>
            <a:off x="658368" y="960120"/>
            <a:ext cx="7818120" cy="1600200"/>
          </a:xfrm>
          <a:prstGeom prst="rect">
            <a:avLst/>
          </a:prstGeom>
          <a:noFill/>
          <a:ln/>
        </p:spPr>
        <p:txBody>
          <a:bodyPr wrap="square" rtlCol="0" anchor="t"/>
          <a:lstStyle/>
          <a:p>
            <a:pPr indent="0" marL="0">
              <a:lnSpc>
                <a:spcPts val="4480"/>
              </a:lnSpc>
              <a:buNone/>
            </a:pPr>
            <a:r>
              <a:rPr lang="en-US" sz="4000" b="1" dirty="0">
                <a:solidFill>
                  <a:srgbClr val="141626"/>
                </a:solidFill>
                <a:latin typeface="Georgia" pitchFamily="34" charset="0"/>
                <a:ea typeface="Georgia" pitchFamily="34" charset="-122"/>
                <a:cs typeface="Georgia" pitchFamily="34" charset="-120"/>
              </a:rPr>
              <a:t>31 prospektif kohort,</a:t>
            </a:r>
            <a:endParaRPr lang="en-US" sz="4000" dirty="0"/>
          </a:p>
          <a:p>
            <a:pPr indent="0" marL="0">
              <a:lnSpc>
                <a:spcPts val="4480"/>
              </a:lnSpc>
              <a:buNone/>
            </a:pPr>
            <a:r>
              <a:rPr lang="en-US" sz="4000" b="1" dirty="0">
                <a:solidFill>
                  <a:srgbClr val="141626"/>
                </a:solidFill>
                <a:latin typeface="Georgia" pitchFamily="34" charset="0"/>
                <a:ea typeface="Georgia" pitchFamily="34" charset="-122"/>
                <a:cs typeface="Georgia" pitchFamily="34" charset="-120"/>
              </a:rPr>
              <a:t>937.908 katılımcı.</a:t>
            </a:r>
            <a:endParaRPr lang="en-US" sz="4000" dirty="0"/>
          </a:p>
        </p:txBody>
      </p:sp>
      <p:sp>
        <p:nvSpPr>
          <p:cNvPr id="4" name="Shape 2"/>
          <p:cNvSpPr/>
          <p:nvPr/>
        </p:nvSpPr>
        <p:spPr>
          <a:xfrm>
            <a:off x="685800" y="2670048"/>
            <a:ext cx="1097280" cy="68580"/>
          </a:xfrm>
          <a:prstGeom prst="rect">
            <a:avLst/>
          </a:prstGeom>
          <a:solidFill>
            <a:srgbClr val="D4A017"/>
          </a:solidFill>
          <a:ln/>
        </p:spPr>
      </p:sp>
      <p:sp>
        <p:nvSpPr>
          <p:cNvPr id="5" name="Shape 3"/>
          <p:cNvSpPr/>
          <p:nvPr/>
        </p:nvSpPr>
        <p:spPr>
          <a:xfrm>
            <a:off x="658368" y="3063240"/>
            <a:ext cx="7827264" cy="4206240"/>
          </a:xfrm>
          <a:prstGeom prst="rect">
            <a:avLst/>
          </a:prstGeom>
          <a:solidFill>
            <a:srgbClr val="FFFFFF"/>
          </a:solidFill>
          <a:ln w="9525">
            <a:solidFill>
              <a:srgbClr val="D6D0BF"/>
            </a:solidFill>
            <a:prstDash val="solid"/>
          </a:ln>
        </p:spPr>
      </p:sp>
      <p:sp>
        <p:nvSpPr>
          <p:cNvPr id="6" name="Shape 4"/>
          <p:cNvSpPr/>
          <p:nvPr/>
        </p:nvSpPr>
        <p:spPr>
          <a:xfrm>
            <a:off x="658368" y="3063240"/>
            <a:ext cx="137160" cy="4206240"/>
          </a:xfrm>
          <a:prstGeom prst="rect">
            <a:avLst/>
          </a:prstGeom>
          <a:solidFill>
            <a:srgbClr val="003566"/>
          </a:solidFill>
          <a:ln/>
        </p:spPr>
      </p:sp>
      <p:sp>
        <p:nvSpPr>
          <p:cNvPr id="7" name="Text 5"/>
          <p:cNvSpPr/>
          <p:nvPr/>
        </p:nvSpPr>
        <p:spPr>
          <a:xfrm>
            <a:off x="1051560" y="3410712"/>
            <a:ext cx="7178040" cy="365760"/>
          </a:xfrm>
          <a:prstGeom prst="rect">
            <a:avLst/>
          </a:prstGeom>
          <a:noFill/>
          <a:ln/>
        </p:spPr>
        <p:txBody>
          <a:bodyPr wrap="square" rtlCol="0" anchor="ctr"/>
          <a:lstStyle/>
          <a:p>
            <a:pPr indent="0" marL="0">
              <a:buNone/>
            </a:pPr>
            <a:r>
              <a:rPr lang="en-US" sz="1900" b="1" spc="350" kern="0" dirty="0">
                <a:solidFill>
                  <a:srgbClr val="003566"/>
                </a:solidFill>
                <a:latin typeface="Calibri" pitchFamily="34" charset="0"/>
                <a:ea typeface="Calibri" pitchFamily="34" charset="-122"/>
                <a:cs typeface="Calibri" pitchFamily="34" charset="-120"/>
              </a:rPr>
              <a:t>DEMANS RİSKİNDE ARTIŞ</a:t>
            </a:r>
            <a:endParaRPr lang="en-US" sz="1900" dirty="0"/>
          </a:p>
        </p:txBody>
      </p:sp>
      <p:sp>
        <p:nvSpPr>
          <p:cNvPr id="8" name="Text 6"/>
          <p:cNvSpPr/>
          <p:nvPr/>
        </p:nvSpPr>
        <p:spPr>
          <a:xfrm>
            <a:off x="1051560" y="3977640"/>
            <a:ext cx="7178040" cy="3017520"/>
          </a:xfrm>
          <a:prstGeom prst="rect">
            <a:avLst/>
          </a:prstGeom>
          <a:noFill/>
          <a:ln/>
        </p:spPr>
        <p:txBody>
          <a:bodyPr wrap="square" rtlCol="0" anchor="t"/>
          <a:lstStyle/>
          <a:p>
            <a:pPr indent="0" marL="0">
              <a:lnSpc>
                <a:spcPts val="2700"/>
              </a:lnSpc>
              <a:buNone/>
            </a:pPr>
            <a:r>
              <a:rPr lang="en-US" sz="1800" dirty="0">
                <a:solidFill>
                  <a:srgbClr val="2C2F45"/>
                </a:solidFill>
                <a:latin typeface="Calibri" pitchFamily="34" charset="0"/>
                <a:ea typeface="Calibri" pitchFamily="34" charset="-122"/>
                <a:cs typeface="Calibri" pitchFamily="34" charset="-120"/>
              </a:rPr>
              <a:t>Tek başına işitme kaybı: HR 1,30 (%95 GA 1,21 - 1,40)</a:t>
            </a:r>
            <a:endParaRPr lang="en-US" sz="1800" dirty="0"/>
          </a:p>
          <a:p>
            <a:pPr indent="0" marL="0">
              <a:lnSpc>
                <a:spcPts val="2700"/>
              </a:lnSpc>
              <a:buNone/>
            </a:pPr>
            <a:endParaRPr lang="en-US" sz="1800" dirty="0"/>
          </a:p>
          <a:p>
            <a:pPr indent="0" marL="0">
              <a:lnSpc>
                <a:spcPts val="2700"/>
              </a:lnSpc>
              <a:buNone/>
            </a:pPr>
            <a:r>
              <a:rPr lang="en-US" sz="1800" dirty="0">
                <a:solidFill>
                  <a:srgbClr val="2C2F45"/>
                </a:solidFill>
                <a:latin typeface="Calibri" pitchFamily="34" charset="0"/>
                <a:ea typeface="Calibri" pitchFamily="34" charset="-122"/>
                <a:cs typeface="Calibri" pitchFamily="34" charset="-120"/>
              </a:rPr>
              <a:t>Tek başına görme kaybı: HR 1,43 (%95 GA 1,16 - 1,71)</a:t>
            </a:r>
            <a:endParaRPr lang="en-US" sz="1800" dirty="0"/>
          </a:p>
          <a:p>
            <a:pPr indent="0" marL="0">
              <a:lnSpc>
                <a:spcPts val="2700"/>
              </a:lnSpc>
              <a:buNone/>
            </a:pPr>
            <a:endParaRPr lang="en-US" sz="1800" dirty="0"/>
          </a:p>
          <a:p>
            <a:pPr indent="0" marL="0">
              <a:lnSpc>
                <a:spcPts val="2700"/>
              </a:lnSpc>
              <a:buNone/>
            </a:pPr>
            <a:r>
              <a:rPr lang="en-US" sz="1800" dirty="0">
                <a:solidFill>
                  <a:srgbClr val="2C2F45"/>
                </a:solidFill>
                <a:latin typeface="Calibri" pitchFamily="34" charset="0"/>
                <a:ea typeface="Calibri" pitchFamily="34" charset="-122"/>
                <a:cs typeface="Calibri" pitchFamily="34" charset="-120"/>
              </a:rPr>
              <a:t>İşitme ve görme birlikte: HR 1,63 (%95 GA 1,14 - 2,12)</a:t>
            </a:r>
            <a:endParaRPr lang="en-US" sz="1800" dirty="0"/>
          </a:p>
          <a:p>
            <a:pPr indent="0" marL="0">
              <a:lnSpc>
                <a:spcPts val="2700"/>
              </a:lnSpc>
              <a:buNone/>
            </a:pPr>
            <a:endParaRPr lang="en-US" sz="1800" dirty="0"/>
          </a:p>
          <a:p>
            <a:pPr indent="0" marL="0">
              <a:lnSpc>
                <a:spcPts val="2700"/>
              </a:lnSpc>
              <a:buNone/>
            </a:pPr>
            <a:r>
              <a:rPr lang="en-US" sz="1800" dirty="0">
                <a:solidFill>
                  <a:srgbClr val="2C2F45"/>
                </a:solidFill>
                <a:latin typeface="Calibri" pitchFamily="34" charset="0"/>
                <a:ea typeface="Calibri" pitchFamily="34" charset="-122"/>
                <a:cs typeface="Calibri" pitchFamily="34" charset="-120"/>
              </a:rPr>
              <a:t>Aynı çalışmanın Mendel randomizasyon kolunda işitme kaybı ile demans arasında nedensellik yönünde bulgu elde edildi. Bu, ilişkinin yalnızca erken demansın işitmeyi bozmasıyla açıklanamayacağını düşündürüyor.</a:t>
            </a:r>
            <a:endParaRPr lang="en-US" sz="1800" dirty="0"/>
          </a:p>
        </p:txBody>
      </p:sp>
      <p:sp>
        <p:nvSpPr>
          <p:cNvPr id="9" name="Text 7"/>
          <p:cNvSpPr/>
          <p:nvPr/>
        </p:nvSpPr>
        <p:spPr>
          <a:xfrm>
            <a:off x="640080" y="7973568"/>
            <a:ext cx="7863840" cy="347472"/>
          </a:xfrm>
          <a:prstGeom prst="rect">
            <a:avLst/>
          </a:prstGeom>
          <a:noFill/>
          <a:ln/>
        </p:spPr>
        <p:txBody>
          <a:bodyPr wrap="square" rtlCol="0" anchor="b"/>
          <a:lstStyle/>
          <a:p>
            <a:pPr algn="l" indent="0" marL="0">
              <a:buNone/>
            </a:pPr>
            <a:r>
              <a:rPr lang="en-US" sz="1150" i="1" dirty="0">
                <a:solidFill>
                  <a:srgbClr val="6B6E7D"/>
                </a:solidFill>
                <a:latin typeface="Calibri" pitchFamily="34" charset="0"/>
                <a:ea typeface="Calibri" pitchFamily="34" charset="-122"/>
                <a:cs typeface="Calibri" pitchFamily="34" charset="-120"/>
              </a:rPr>
              <a:t>Jiang F, et al. BMC Medicine, 2024 (kohort + meta analiz + Mendel randomizasyonu).</a:t>
            </a:r>
            <a:endParaRPr lang="en-US" sz="1150" dirty="0"/>
          </a:p>
        </p:txBody>
      </p:sp>
      <p:sp>
        <p:nvSpPr>
          <p:cNvPr id="10" name="Shape 8"/>
          <p:cNvSpPr/>
          <p:nvPr/>
        </p:nvSpPr>
        <p:spPr>
          <a:xfrm>
            <a:off x="640080" y="8366760"/>
            <a:ext cx="7863840" cy="10973"/>
          </a:xfrm>
          <a:prstGeom prst="rect">
            <a:avLst/>
          </a:prstGeom>
          <a:solidFill>
            <a:srgbClr val="D6D0BF"/>
          </a:solidFill>
          <a:ln/>
        </p:spPr>
      </p:sp>
      <p:sp>
        <p:nvSpPr>
          <p:cNvPr id="11" name="Text 9"/>
          <p:cNvSpPr/>
          <p:nvPr/>
        </p:nvSpPr>
        <p:spPr>
          <a:xfrm>
            <a:off x="640080" y="8485632"/>
            <a:ext cx="1463040" cy="274320"/>
          </a:xfrm>
          <a:prstGeom prst="rect">
            <a:avLst/>
          </a:prstGeom>
          <a:noFill/>
          <a:ln/>
        </p:spPr>
        <p:txBody>
          <a:bodyPr wrap="square" rtlCol="0" anchor="ctr"/>
          <a:lstStyle/>
          <a:p>
            <a:pPr indent="0" marL="0">
              <a:buNone/>
            </a:pPr>
            <a:r>
              <a:rPr lang="en-US" sz="1100" i="1" dirty="0">
                <a:solidFill>
                  <a:srgbClr val="6B6E7D"/>
                </a:solidFill>
                <a:latin typeface="Calibri" pitchFamily="34" charset="0"/>
                <a:ea typeface="Calibri" pitchFamily="34" charset="-122"/>
                <a:cs typeface="Calibri" pitchFamily="34" charset="-120"/>
              </a:rPr>
              <a:t>4 / 14</a:t>
            </a:r>
            <a:endParaRPr lang="en-US" sz="1100" dirty="0"/>
          </a:p>
        </p:txBody>
      </p:sp>
      <p:sp>
        <p:nvSpPr>
          <p:cNvPr id="12" name="Text 10"/>
          <p:cNvSpPr/>
          <p:nvPr/>
        </p:nvSpPr>
        <p:spPr>
          <a:xfrm>
            <a:off x="2011680" y="8485632"/>
            <a:ext cx="5120640"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3" name="Text 11"/>
          <p:cNvSpPr/>
          <p:nvPr/>
        </p:nvSpPr>
        <p:spPr>
          <a:xfrm>
            <a:off x="6858000" y="8485632"/>
            <a:ext cx="164592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85800" y="566928"/>
            <a:ext cx="7772400" cy="310896"/>
          </a:xfrm>
          <a:prstGeom prst="rect">
            <a:avLst/>
          </a:prstGeom>
          <a:noFill/>
          <a:ln/>
        </p:spPr>
        <p:txBody>
          <a:bodyPr wrap="square" rtlCol="0" anchor="ctr"/>
          <a:lstStyle/>
          <a:p>
            <a:pPr indent="0" marL="0">
              <a:buNone/>
            </a:pPr>
            <a:r>
              <a:rPr lang="en-US" sz="1350" b="1" spc="700" kern="0" dirty="0">
                <a:solidFill>
                  <a:srgbClr val="C1121F"/>
                </a:solidFill>
                <a:latin typeface="Calibri" pitchFamily="34" charset="0"/>
                <a:ea typeface="Calibri" pitchFamily="34" charset="-122"/>
                <a:cs typeface="Calibri" pitchFamily="34" charset="-120"/>
              </a:rPr>
              <a:t>ALT GRUP | ÇİFT DUYU KAYBI</a:t>
            </a:r>
            <a:endParaRPr lang="en-US" sz="1350" dirty="0"/>
          </a:p>
        </p:txBody>
      </p:sp>
      <p:sp>
        <p:nvSpPr>
          <p:cNvPr id="3" name="Text 1"/>
          <p:cNvSpPr/>
          <p:nvPr/>
        </p:nvSpPr>
        <p:spPr>
          <a:xfrm>
            <a:off x="658368" y="960120"/>
            <a:ext cx="7818120" cy="1600200"/>
          </a:xfrm>
          <a:prstGeom prst="rect">
            <a:avLst/>
          </a:prstGeom>
          <a:noFill/>
          <a:ln/>
        </p:spPr>
        <p:txBody>
          <a:bodyPr wrap="square" rtlCol="0" anchor="t"/>
          <a:lstStyle/>
          <a:p>
            <a:pPr indent="0" marL="0">
              <a:lnSpc>
                <a:spcPts val="4032"/>
              </a:lnSpc>
              <a:buNone/>
            </a:pPr>
            <a:r>
              <a:rPr lang="en-US" sz="3600" b="1" dirty="0">
                <a:solidFill>
                  <a:srgbClr val="141626"/>
                </a:solidFill>
                <a:latin typeface="Georgia" pitchFamily="34" charset="0"/>
                <a:ea typeface="Georgia" pitchFamily="34" charset="-122"/>
                <a:cs typeface="Georgia" pitchFamily="34" charset="-120"/>
              </a:rPr>
              <a:t>İki duyu birden</a:t>
            </a:r>
            <a:endParaRPr lang="en-US" sz="3600" dirty="0"/>
          </a:p>
          <a:p>
            <a:pPr indent="0" marL="0">
              <a:lnSpc>
                <a:spcPts val="4032"/>
              </a:lnSpc>
              <a:buNone/>
            </a:pPr>
            <a:r>
              <a:rPr lang="en-US" sz="3600" b="1" dirty="0">
                <a:solidFill>
                  <a:srgbClr val="141626"/>
                </a:solidFill>
                <a:latin typeface="Georgia" pitchFamily="34" charset="0"/>
                <a:ea typeface="Georgia" pitchFamily="34" charset="-122"/>
                <a:cs typeface="Georgia" pitchFamily="34" charset="-120"/>
              </a:rPr>
              <a:t>kaybedildiğinde risk</a:t>
            </a:r>
            <a:endParaRPr lang="en-US" sz="3600" dirty="0"/>
          </a:p>
          <a:p>
            <a:pPr indent="0" marL="0">
              <a:lnSpc>
                <a:spcPts val="4032"/>
              </a:lnSpc>
              <a:buNone/>
            </a:pPr>
            <a:r>
              <a:rPr lang="en-US" sz="3600" b="1" dirty="0">
                <a:solidFill>
                  <a:srgbClr val="141626"/>
                </a:solidFill>
                <a:latin typeface="Georgia" pitchFamily="34" charset="0"/>
                <a:ea typeface="Georgia" pitchFamily="34" charset="-122"/>
                <a:cs typeface="Georgia" pitchFamily="34" charset="-120"/>
              </a:rPr>
              <a:t>basit toplamdan büyük.</a:t>
            </a:r>
            <a:endParaRPr lang="en-US" sz="3600" dirty="0"/>
          </a:p>
        </p:txBody>
      </p:sp>
      <p:sp>
        <p:nvSpPr>
          <p:cNvPr id="4" name="Shape 2"/>
          <p:cNvSpPr/>
          <p:nvPr/>
        </p:nvSpPr>
        <p:spPr>
          <a:xfrm>
            <a:off x="685800" y="2670048"/>
            <a:ext cx="1097280" cy="68580"/>
          </a:xfrm>
          <a:prstGeom prst="rect">
            <a:avLst/>
          </a:prstGeom>
          <a:solidFill>
            <a:srgbClr val="D4A017"/>
          </a:solidFill>
          <a:ln/>
        </p:spPr>
      </p:sp>
      <p:sp>
        <p:nvSpPr>
          <p:cNvPr id="5" name="Shape 3"/>
          <p:cNvSpPr/>
          <p:nvPr/>
        </p:nvSpPr>
        <p:spPr>
          <a:xfrm>
            <a:off x="658368" y="3063240"/>
            <a:ext cx="7827264" cy="4206240"/>
          </a:xfrm>
          <a:prstGeom prst="rect">
            <a:avLst/>
          </a:prstGeom>
          <a:solidFill>
            <a:srgbClr val="FFFFFF"/>
          </a:solidFill>
          <a:ln w="9525">
            <a:solidFill>
              <a:srgbClr val="D6D0BF"/>
            </a:solidFill>
            <a:prstDash val="solid"/>
          </a:ln>
        </p:spPr>
      </p:sp>
      <p:sp>
        <p:nvSpPr>
          <p:cNvPr id="6" name="Shape 4"/>
          <p:cNvSpPr/>
          <p:nvPr/>
        </p:nvSpPr>
        <p:spPr>
          <a:xfrm>
            <a:off x="658368" y="3063240"/>
            <a:ext cx="137160" cy="4206240"/>
          </a:xfrm>
          <a:prstGeom prst="rect">
            <a:avLst/>
          </a:prstGeom>
          <a:solidFill>
            <a:srgbClr val="C1121F"/>
          </a:solidFill>
          <a:ln/>
        </p:spPr>
      </p:sp>
      <p:sp>
        <p:nvSpPr>
          <p:cNvPr id="7" name="Text 5"/>
          <p:cNvSpPr/>
          <p:nvPr/>
        </p:nvSpPr>
        <p:spPr>
          <a:xfrm>
            <a:off x="1051560" y="3410712"/>
            <a:ext cx="7178040" cy="365760"/>
          </a:xfrm>
          <a:prstGeom prst="rect">
            <a:avLst/>
          </a:prstGeom>
          <a:noFill/>
          <a:ln/>
        </p:spPr>
        <p:txBody>
          <a:bodyPr wrap="square" rtlCol="0" anchor="ctr"/>
          <a:lstStyle/>
          <a:p>
            <a:pPr indent="0" marL="0">
              <a:buNone/>
            </a:pPr>
            <a:r>
              <a:rPr lang="en-US" sz="1900" b="1" spc="350" kern="0" dirty="0">
                <a:solidFill>
                  <a:srgbClr val="C1121F"/>
                </a:solidFill>
                <a:latin typeface="Calibri" pitchFamily="34" charset="0"/>
                <a:ea typeface="Calibri" pitchFamily="34" charset="-122"/>
                <a:cs typeface="Calibri" pitchFamily="34" charset="-120"/>
              </a:rPr>
              <a:t>ÇİFT DUYU KAYBI (İŞİTME + GÖRME)</a:t>
            </a:r>
            <a:endParaRPr lang="en-US" sz="1900" dirty="0"/>
          </a:p>
        </p:txBody>
      </p:sp>
      <p:sp>
        <p:nvSpPr>
          <p:cNvPr id="8" name="Text 6"/>
          <p:cNvSpPr/>
          <p:nvPr/>
        </p:nvSpPr>
        <p:spPr>
          <a:xfrm>
            <a:off x="1051560" y="3977640"/>
            <a:ext cx="7178040" cy="3017520"/>
          </a:xfrm>
          <a:prstGeom prst="rect">
            <a:avLst/>
          </a:prstGeom>
          <a:noFill/>
          <a:ln/>
        </p:spPr>
        <p:txBody>
          <a:bodyPr wrap="square" rtlCol="0" anchor="t"/>
          <a:lstStyle/>
          <a:p>
            <a:pPr indent="0" marL="0">
              <a:lnSpc>
                <a:spcPts val="2700"/>
              </a:lnSpc>
              <a:buNone/>
            </a:pPr>
            <a:r>
              <a:rPr lang="en-US" sz="1800" dirty="0">
                <a:solidFill>
                  <a:srgbClr val="2C2F45"/>
                </a:solidFill>
                <a:latin typeface="Calibri" pitchFamily="34" charset="0"/>
                <a:ea typeface="Calibri" pitchFamily="34" charset="-122"/>
                <a:cs typeface="Calibri" pitchFamily="34" charset="-120"/>
              </a:rPr>
              <a:t>11 çalışmalık meta analizde, çift duyu kaybı olan kişilerde demans gelişme riski %52 daha yüksek bulundu. Toplumdaki payı ise %2,77 olarak hesaplandı.</a:t>
            </a:r>
            <a:endParaRPr lang="en-US" sz="1800" dirty="0"/>
          </a:p>
          <a:p>
            <a:pPr indent="0" marL="0">
              <a:lnSpc>
                <a:spcPts val="2700"/>
              </a:lnSpc>
              <a:buNone/>
            </a:pPr>
            <a:endParaRPr lang="en-US" sz="1800" dirty="0"/>
          </a:p>
          <a:p>
            <a:pPr indent="0" marL="0">
              <a:lnSpc>
                <a:spcPts val="2700"/>
              </a:lnSpc>
              <a:buNone/>
            </a:pPr>
            <a:r>
              <a:rPr lang="en-US" sz="1800" dirty="0">
                <a:solidFill>
                  <a:srgbClr val="2C2F45"/>
                </a:solidFill>
                <a:latin typeface="Calibri" pitchFamily="34" charset="0"/>
                <a:ea typeface="Calibri" pitchFamily="34" charset="-122"/>
                <a:cs typeface="Calibri" pitchFamily="34" charset="-120"/>
              </a:rPr>
              <a:t>Ayrı bir kohortta çift duyu kaybı olan kişilerde demans belirtilerinin yıllık ilerleme hızı, tek duyu kaybı olanların yaklaşık iki katıydı.</a:t>
            </a:r>
            <a:endParaRPr lang="en-US" sz="1800" dirty="0"/>
          </a:p>
          <a:p>
            <a:pPr indent="0" marL="0">
              <a:lnSpc>
                <a:spcPts val="2700"/>
              </a:lnSpc>
              <a:buNone/>
            </a:pPr>
            <a:endParaRPr lang="en-US" sz="1800" dirty="0"/>
          </a:p>
          <a:p>
            <a:pPr indent="0" marL="0">
              <a:lnSpc>
                <a:spcPts val="2700"/>
              </a:lnSpc>
              <a:buNone/>
            </a:pPr>
            <a:r>
              <a:rPr lang="en-US" sz="1800" dirty="0">
                <a:solidFill>
                  <a:srgbClr val="2C2F45"/>
                </a:solidFill>
                <a:latin typeface="Calibri" pitchFamily="34" charset="0"/>
                <a:ea typeface="Calibri" pitchFamily="34" charset="-122"/>
                <a:cs typeface="Calibri" pitchFamily="34" charset="-120"/>
              </a:rPr>
              <a:t>Klinik karşılığı: yaşlı bir hastada işitme sorunu saptandığında görme de değerlendirilmelidir. Tersi de geçerli.</a:t>
            </a:r>
            <a:endParaRPr lang="en-US" sz="1800" dirty="0"/>
          </a:p>
        </p:txBody>
      </p:sp>
      <p:sp>
        <p:nvSpPr>
          <p:cNvPr id="9" name="Text 7"/>
          <p:cNvSpPr/>
          <p:nvPr/>
        </p:nvSpPr>
        <p:spPr>
          <a:xfrm>
            <a:off x="640080" y="7973568"/>
            <a:ext cx="7863840" cy="347472"/>
          </a:xfrm>
          <a:prstGeom prst="rect">
            <a:avLst/>
          </a:prstGeom>
          <a:noFill/>
          <a:ln/>
        </p:spPr>
        <p:txBody>
          <a:bodyPr wrap="square" rtlCol="0" anchor="b"/>
          <a:lstStyle/>
          <a:p>
            <a:pPr algn="l" indent="0" marL="0">
              <a:buNone/>
            </a:pPr>
            <a:r>
              <a:rPr lang="en-US" sz="1150" i="1" dirty="0">
                <a:solidFill>
                  <a:srgbClr val="6B6E7D"/>
                </a:solidFill>
                <a:latin typeface="Calibri" pitchFamily="34" charset="0"/>
                <a:ea typeface="Calibri" pitchFamily="34" charset="-122"/>
                <a:cs typeface="Calibri" pitchFamily="34" charset="-120"/>
              </a:rPr>
              <a:t>Urso D, et al. Alzheimers Dement (Amst), 2026; Hand K, et al. Innov Aging, 2025.</a:t>
            </a:r>
            <a:endParaRPr lang="en-US" sz="1150" dirty="0"/>
          </a:p>
        </p:txBody>
      </p:sp>
      <p:sp>
        <p:nvSpPr>
          <p:cNvPr id="10" name="Shape 8"/>
          <p:cNvSpPr/>
          <p:nvPr/>
        </p:nvSpPr>
        <p:spPr>
          <a:xfrm>
            <a:off x="640080" y="8366760"/>
            <a:ext cx="7863840" cy="10973"/>
          </a:xfrm>
          <a:prstGeom prst="rect">
            <a:avLst/>
          </a:prstGeom>
          <a:solidFill>
            <a:srgbClr val="D6D0BF"/>
          </a:solidFill>
          <a:ln/>
        </p:spPr>
      </p:sp>
      <p:sp>
        <p:nvSpPr>
          <p:cNvPr id="11" name="Text 9"/>
          <p:cNvSpPr/>
          <p:nvPr/>
        </p:nvSpPr>
        <p:spPr>
          <a:xfrm>
            <a:off x="640080" y="8485632"/>
            <a:ext cx="1463040" cy="274320"/>
          </a:xfrm>
          <a:prstGeom prst="rect">
            <a:avLst/>
          </a:prstGeom>
          <a:noFill/>
          <a:ln/>
        </p:spPr>
        <p:txBody>
          <a:bodyPr wrap="square" rtlCol="0" anchor="ctr"/>
          <a:lstStyle/>
          <a:p>
            <a:pPr indent="0" marL="0">
              <a:buNone/>
            </a:pPr>
            <a:r>
              <a:rPr lang="en-US" sz="1100" i="1" dirty="0">
                <a:solidFill>
                  <a:srgbClr val="6B6E7D"/>
                </a:solidFill>
                <a:latin typeface="Calibri" pitchFamily="34" charset="0"/>
                <a:ea typeface="Calibri" pitchFamily="34" charset="-122"/>
                <a:cs typeface="Calibri" pitchFamily="34" charset="-120"/>
              </a:rPr>
              <a:t>5 / 14</a:t>
            </a:r>
            <a:endParaRPr lang="en-US" sz="1100" dirty="0"/>
          </a:p>
        </p:txBody>
      </p:sp>
      <p:sp>
        <p:nvSpPr>
          <p:cNvPr id="12" name="Text 10"/>
          <p:cNvSpPr/>
          <p:nvPr/>
        </p:nvSpPr>
        <p:spPr>
          <a:xfrm>
            <a:off x="2011680" y="8485632"/>
            <a:ext cx="5120640"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3" name="Text 11"/>
          <p:cNvSpPr/>
          <p:nvPr/>
        </p:nvSpPr>
        <p:spPr>
          <a:xfrm>
            <a:off x="6858000" y="8485632"/>
            <a:ext cx="164592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85800" y="566928"/>
            <a:ext cx="7772400" cy="310896"/>
          </a:xfrm>
          <a:prstGeom prst="rect">
            <a:avLst/>
          </a:prstGeom>
          <a:noFill/>
          <a:ln/>
        </p:spPr>
        <p:txBody>
          <a:bodyPr wrap="square" rtlCol="0" anchor="ctr"/>
          <a:lstStyle/>
          <a:p>
            <a:pPr indent="0" marL="0">
              <a:buNone/>
            </a:pPr>
            <a:r>
              <a:rPr lang="en-US" sz="1350" b="1" spc="700" kern="0" dirty="0">
                <a:solidFill>
                  <a:srgbClr val="003566"/>
                </a:solidFill>
                <a:latin typeface="Calibri" pitchFamily="34" charset="0"/>
                <a:ea typeface="Calibri" pitchFamily="34" charset="-122"/>
                <a:cs typeface="Calibri" pitchFamily="34" charset="-120"/>
              </a:rPr>
              <a:t>MEKANİZMA | ÜÇ OLASI YOL</a:t>
            </a:r>
            <a:endParaRPr lang="en-US" sz="1350" dirty="0"/>
          </a:p>
        </p:txBody>
      </p:sp>
      <p:sp>
        <p:nvSpPr>
          <p:cNvPr id="3" name="Text 1"/>
          <p:cNvSpPr/>
          <p:nvPr/>
        </p:nvSpPr>
        <p:spPr>
          <a:xfrm>
            <a:off x="658368" y="932688"/>
            <a:ext cx="7818120" cy="1188720"/>
          </a:xfrm>
          <a:prstGeom prst="rect">
            <a:avLst/>
          </a:prstGeom>
          <a:noFill/>
          <a:ln/>
        </p:spPr>
        <p:txBody>
          <a:bodyPr wrap="square" rtlCol="0" anchor="t"/>
          <a:lstStyle/>
          <a:p>
            <a:pPr indent="0" marL="0">
              <a:lnSpc>
                <a:spcPts val="5000"/>
              </a:lnSpc>
              <a:buNone/>
            </a:pPr>
            <a:r>
              <a:rPr lang="en-US" sz="4200" b="1" dirty="0">
                <a:solidFill>
                  <a:srgbClr val="141626"/>
                </a:solidFill>
                <a:latin typeface="Georgia" pitchFamily="34" charset="0"/>
                <a:ea typeface="Georgia" pitchFamily="34" charset="-122"/>
                <a:cs typeface="Georgia" pitchFamily="34" charset="-120"/>
              </a:rPr>
              <a:t>İşitme kaybı beyni</a:t>
            </a:r>
            <a:endParaRPr lang="en-US" sz="4200" dirty="0"/>
          </a:p>
          <a:p>
            <a:pPr indent="0" marL="0">
              <a:lnSpc>
                <a:spcPts val="5000"/>
              </a:lnSpc>
              <a:buNone/>
            </a:pPr>
            <a:r>
              <a:rPr lang="en-US" sz="4200" b="1" dirty="0">
                <a:solidFill>
                  <a:srgbClr val="141626"/>
                </a:solidFill>
                <a:latin typeface="Georgia" pitchFamily="34" charset="0"/>
                <a:ea typeface="Georgia" pitchFamily="34" charset="-122"/>
                <a:cs typeface="Georgia" pitchFamily="34" charset="-120"/>
              </a:rPr>
              <a:t>nasıl etkiliyor?</a:t>
            </a:r>
            <a:endParaRPr lang="en-US" sz="4200" dirty="0"/>
          </a:p>
        </p:txBody>
      </p:sp>
      <p:sp>
        <p:nvSpPr>
          <p:cNvPr id="4" name="Shape 2"/>
          <p:cNvSpPr/>
          <p:nvPr/>
        </p:nvSpPr>
        <p:spPr>
          <a:xfrm>
            <a:off x="685800" y="2377440"/>
            <a:ext cx="1097280" cy="68580"/>
          </a:xfrm>
          <a:prstGeom prst="rect">
            <a:avLst/>
          </a:prstGeom>
          <a:solidFill>
            <a:srgbClr val="D4A017"/>
          </a:solidFill>
          <a:ln/>
        </p:spPr>
      </p:sp>
      <p:sp>
        <p:nvSpPr>
          <p:cNvPr id="5" name="Shape 3"/>
          <p:cNvSpPr/>
          <p:nvPr/>
        </p:nvSpPr>
        <p:spPr>
          <a:xfrm>
            <a:off x="658368" y="2761488"/>
            <a:ext cx="7827264" cy="1572768"/>
          </a:xfrm>
          <a:prstGeom prst="rect">
            <a:avLst/>
          </a:prstGeom>
          <a:solidFill>
            <a:srgbClr val="FFFFFF"/>
          </a:solidFill>
          <a:ln w="9525">
            <a:solidFill>
              <a:srgbClr val="D6D0BF"/>
            </a:solidFill>
            <a:prstDash val="solid"/>
          </a:ln>
        </p:spPr>
      </p:sp>
      <p:sp>
        <p:nvSpPr>
          <p:cNvPr id="6" name="Shape 4"/>
          <p:cNvSpPr/>
          <p:nvPr/>
        </p:nvSpPr>
        <p:spPr>
          <a:xfrm>
            <a:off x="658368" y="2761488"/>
            <a:ext cx="137160" cy="1572768"/>
          </a:xfrm>
          <a:prstGeom prst="rect">
            <a:avLst/>
          </a:prstGeom>
          <a:solidFill>
            <a:srgbClr val="003566"/>
          </a:solidFill>
          <a:ln/>
        </p:spPr>
      </p:sp>
      <p:sp>
        <p:nvSpPr>
          <p:cNvPr id="7" name="Text 5"/>
          <p:cNvSpPr/>
          <p:nvPr/>
        </p:nvSpPr>
        <p:spPr>
          <a:xfrm>
            <a:off x="932688" y="3035808"/>
            <a:ext cx="594360" cy="822960"/>
          </a:xfrm>
          <a:prstGeom prst="rect">
            <a:avLst/>
          </a:prstGeom>
          <a:noFill/>
          <a:ln/>
        </p:spPr>
        <p:txBody>
          <a:bodyPr wrap="square" rtlCol="0" anchor="ctr"/>
          <a:lstStyle/>
          <a:p>
            <a:pPr indent="0" marL="0">
              <a:buNone/>
            </a:pPr>
            <a:r>
              <a:rPr lang="en-US" sz="4000" b="1" dirty="0">
                <a:solidFill>
                  <a:srgbClr val="003566"/>
                </a:solidFill>
                <a:latin typeface="Georgia" pitchFamily="34" charset="0"/>
                <a:ea typeface="Georgia" pitchFamily="34" charset="-122"/>
                <a:cs typeface="Georgia" pitchFamily="34" charset="-120"/>
              </a:rPr>
              <a:t>1</a:t>
            </a:r>
            <a:endParaRPr lang="en-US" sz="4000" dirty="0"/>
          </a:p>
        </p:txBody>
      </p:sp>
      <p:sp>
        <p:nvSpPr>
          <p:cNvPr id="8" name="Text 6"/>
          <p:cNvSpPr/>
          <p:nvPr/>
        </p:nvSpPr>
        <p:spPr>
          <a:xfrm>
            <a:off x="1600200" y="2962656"/>
            <a:ext cx="6583680" cy="320040"/>
          </a:xfrm>
          <a:prstGeom prst="rect">
            <a:avLst/>
          </a:prstGeom>
          <a:noFill/>
          <a:ln/>
        </p:spPr>
        <p:txBody>
          <a:bodyPr wrap="square" rtlCol="0" anchor="ctr"/>
          <a:lstStyle/>
          <a:p>
            <a:pPr indent="0" marL="0">
              <a:buNone/>
            </a:pPr>
            <a:r>
              <a:rPr lang="en-US" sz="1700" b="1" spc="350" kern="0" dirty="0">
                <a:solidFill>
                  <a:srgbClr val="003566"/>
                </a:solidFill>
                <a:latin typeface="Calibri" pitchFamily="34" charset="0"/>
                <a:ea typeface="Calibri" pitchFamily="34" charset="-122"/>
                <a:cs typeface="Calibri" pitchFamily="34" charset="-120"/>
              </a:rPr>
              <a:t>BİLİŞSEL YÜK</a:t>
            </a:r>
            <a:endParaRPr lang="en-US" sz="1700" dirty="0"/>
          </a:p>
        </p:txBody>
      </p:sp>
      <p:sp>
        <p:nvSpPr>
          <p:cNvPr id="9" name="Text 7"/>
          <p:cNvSpPr/>
          <p:nvPr/>
        </p:nvSpPr>
        <p:spPr>
          <a:xfrm>
            <a:off x="1600200" y="3328416"/>
            <a:ext cx="6675120" cy="914400"/>
          </a:xfrm>
          <a:prstGeom prst="rect">
            <a:avLst/>
          </a:prstGeom>
          <a:noFill/>
          <a:ln/>
        </p:spPr>
        <p:txBody>
          <a:bodyPr wrap="square" rtlCol="0" anchor="t"/>
          <a:lstStyle/>
          <a:p>
            <a:pPr indent="0" marL="0">
              <a:lnSpc>
                <a:spcPts val="2400"/>
              </a:lnSpc>
              <a:buNone/>
            </a:pPr>
            <a:r>
              <a:rPr lang="en-US" sz="1650" dirty="0">
                <a:solidFill>
                  <a:srgbClr val="2C2F45"/>
                </a:solidFill>
                <a:latin typeface="Calibri" pitchFamily="34" charset="0"/>
                <a:ea typeface="Calibri" pitchFamily="34" charset="-122"/>
                <a:cs typeface="Calibri" pitchFamily="34" charset="-120"/>
              </a:rPr>
              <a:t>Bozuk bir sinyalden konuşmayı çıkarmak sürekli çaba ister. Bu çaba, bellek ve dikkat için kullanılacak kaynakları tüketir.</a:t>
            </a:r>
            <a:endParaRPr lang="en-US" sz="1650" dirty="0"/>
          </a:p>
        </p:txBody>
      </p:sp>
      <p:sp>
        <p:nvSpPr>
          <p:cNvPr id="10" name="Shape 8"/>
          <p:cNvSpPr/>
          <p:nvPr/>
        </p:nvSpPr>
        <p:spPr>
          <a:xfrm>
            <a:off x="658368" y="4453128"/>
            <a:ext cx="7827264" cy="1572768"/>
          </a:xfrm>
          <a:prstGeom prst="rect">
            <a:avLst/>
          </a:prstGeom>
          <a:solidFill>
            <a:srgbClr val="FFFFFF"/>
          </a:solidFill>
          <a:ln w="9525">
            <a:solidFill>
              <a:srgbClr val="D6D0BF"/>
            </a:solidFill>
            <a:prstDash val="solid"/>
          </a:ln>
        </p:spPr>
      </p:sp>
      <p:sp>
        <p:nvSpPr>
          <p:cNvPr id="11" name="Shape 9"/>
          <p:cNvSpPr/>
          <p:nvPr/>
        </p:nvSpPr>
        <p:spPr>
          <a:xfrm>
            <a:off x="658368" y="4453128"/>
            <a:ext cx="137160" cy="1572768"/>
          </a:xfrm>
          <a:prstGeom prst="rect">
            <a:avLst/>
          </a:prstGeom>
          <a:solidFill>
            <a:srgbClr val="C1121F"/>
          </a:solidFill>
          <a:ln/>
        </p:spPr>
      </p:sp>
      <p:sp>
        <p:nvSpPr>
          <p:cNvPr id="12" name="Text 10"/>
          <p:cNvSpPr/>
          <p:nvPr/>
        </p:nvSpPr>
        <p:spPr>
          <a:xfrm>
            <a:off x="932688" y="4727448"/>
            <a:ext cx="594360" cy="822960"/>
          </a:xfrm>
          <a:prstGeom prst="rect">
            <a:avLst/>
          </a:prstGeom>
          <a:noFill/>
          <a:ln/>
        </p:spPr>
        <p:txBody>
          <a:bodyPr wrap="square" rtlCol="0" anchor="ctr"/>
          <a:lstStyle/>
          <a:p>
            <a:pPr indent="0" marL="0">
              <a:buNone/>
            </a:pPr>
            <a:r>
              <a:rPr lang="en-US" sz="4000" b="1" dirty="0">
                <a:solidFill>
                  <a:srgbClr val="C1121F"/>
                </a:solidFill>
                <a:latin typeface="Georgia" pitchFamily="34" charset="0"/>
                <a:ea typeface="Georgia" pitchFamily="34" charset="-122"/>
                <a:cs typeface="Georgia" pitchFamily="34" charset="-120"/>
              </a:rPr>
              <a:t>2</a:t>
            </a:r>
            <a:endParaRPr lang="en-US" sz="4000" dirty="0"/>
          </a:p>
        </p:txBody>
      </p:sp>
      <p:sp>
        <p:nvSpPr>
          <p:cNvPr id="13" name="Text 11"/>
          <p:cNvSpPr/>
          <p:nvPr/>
        </p:nvSpPr>
        <p:spPr>
          <a:xfrm>
            <a:off x="1600200" y="4654296"/>
            <a:ext cx="6583680" cy="320040"/>
          </a:xfrm>
          <a:prstGeom prst="rect">
            <a:avLst/>
          </a:prstGeom>
          <a:noFill/>
          <a:ln/>
        </p:spPr>
        <p:txBody>
          <a:bodyPr wrap="square" rtlCol="0" anchor="ctr"/>
          <a:lstStyle/>
          <a:p>
            <a:pPr indent="0" marL="0">
              <a:buNone/>
            </a:pPr>
            <a:r>
              <a:rPr lang="en-US" sz="1700" b="1" spc="350" kern="0" dirty="0">
                <a:solidFill>
                  <a:srgbClr val="C1121F"/>
                </a:solidFill>
                <a:latin typeface="Calibri" pitchFamily="34" charset="0"/>
                <a:ea typeface="Calibri" pitchFamily="34" charset="-122"/>
                <a:cs typeface="Calibri" pitchFamily="34" charset="-120"/>
              </a:rPr>
              <a:t>YAPISAL DEĞİŞİM</a:t>
            </a:r>
            <a:endParaRPr lang="en-US" sz="1700" dirty="0"/>
          </a:p>
        </p:txBody>
      </p:sp>
      <p:sp>
        <p:nvSpPr>
          <p:cNvPr id="14" name="Text 12"/>
          <p:cNvSpPr/>
          <p:nvPr/>
        </p:nvSpPr>
        <p:spPr>
          <a:xfrm>
            <a:off x="1600200" y="5020056"/>
            <a:ext cx="6675120" cy="914400"/>
          </a:xfrm>
          <a:prstGeom prst="rect">
            <a:avLst/>
          </a:prstGeom>
          <a:noFill/>
          <a:ln/>
        </p:spPr>
        <p:txBody>
          <a:bodyPr wrap="square" rtlCol="0" anchor="t"/>
          <a:lstStyle/>
          <a:p>
            <a:pPr indent="0" marL="0">
              <a:lnSpc>
                <a:spcPts val="2400"/>
              </a:lnSpc>
              <a:buNone/>
            </a:pPr>
            <a:r>
              <a:rPr lang="en-US" sz="1650" dirty="0">
                <a:solidFill>
                  <a:srgbClr val="2C2F45"/>
                </a:solidFill>
                <a:latin typeface="Calibri" pitchFamily="34" charset="0"/>
                <a:ea typeface="Calibri" pitchFamily="34" charset="-122"/>
                <a:cs typeface="Calibri" pitchFamily="34" charset="-120"/>
              </a:rPr>
              <a:t>İşitme kaybı olan kişilerde temporal korteks ve hipokampus hacimleri daha düşük. Beyin atrofisi, ilişkinin bir kısmına aracılık ediyor.</a:t>
            </a:r>
            <a:endParaRPr lang="en-US" sz="1650" dirty="0"/>
          </a:p>
        </p:txBody>
      </p:sp>
      <p:sp>
        <p:nvSpPr>
          <p:cNvPr id="15" name="Shape 13"/>
          <p:cNvSpPr/>
          <p:nvPr/>
        </p:nvSpPr>
        <p:spPr>
          <a:xfrm>
            <a:off x="658368" y="6144768"/>
            <a:ext cx="7827264" cy="1572768"/>
          </a:xfrm>
          <a:prstGeom prst="rect">
            <a:avLst/>
          </a:prstGeom>
          <a:solidFill>
            <a:srgbClr val="FFFFFF"/>
          </a:solidFill>
          <a:ln w="9525">
            <a:solidFill>
              <a:srgbClr val="D6D0BF"/>
            </a:solidFill>
            <a:prstDash val="solid"/>
          </a:ln>
        </p:spPr>
      </p:sp>
      <p:sp>
        <p:nvSpPr>
          <p:cNvPr id="16" name="Shape 14"/>
          <p:cNvSpPr/>
          <p:nvPr/>
        </p:nvSpPr>
        <p:spPr>
          <a:xfrm>
            <a:off x="658368" y="6144768"/>
            <a:ext cx="137160" cy="1572768"/>
          </a:xfrm>
          <a:prstGeom prst="rect">
            <a:avLst/>
          </a:prstGeom>
          <a:solidFill>
            <a:srgbClr val="D4A017"/>
          </a:solidFill>
          <a:ln/>
        </p:spPr>
      </p:sp>
      <p:sp>
        <p:nvSpPr>
          <p:cNvPr id="17" name="Text 15"/>
          <p:cNvSpPr/>
          <p:nvPr/>
        </p:nvSpPr>
        <p:spPr>
          <a:xfrm>
            <a:off x="932688" y="6419088"/>
            <a:ext cx="594360" cy="822960"/>
          </a:xfrm>
          <a:prstGeom prst="rect">
            <a:avLst/>
          </a:prstGeom>
          <a:noFill/>
          <a:ln/>
        </p:spPr>
        <p:txBody>
          <a:bodyPr wrap="square" rtlCol="0" anchor="ctr"/>
          <a:lstStyle/>
          <a:p>
            <a:pPr indent="0" marL="0">
              <a:buNone/>
            </a:pPr>
            <a:r>
              <a:rPr lang="en-US" sz="4000" b="1" dirty="0">
                <a:solidFill>
                  <a:srgbClr val="D4A017"/>
                </a:solidFill>
                <a:latin typeface="Georgia" pitchFamily="34" charset="0"/>
                <a:ea typeface="Georgia" pitchFamily="34" charset="-122"/>
                <a:cs typeface="Georgia" pitchFamily="34" charset="-120"/>
              </a:rPr>
              <a:t>3</a:t>
            </a:r>
            <a:endParaRPr lang="en-US" sz="4000" dirty="0"/>
          </a:p>
        </p:txBody>
      </p:sp>
      <p:sp>
        <p:nvSpPr>
          <p:cNvPr id="18" name="Text 16"/>
          <p:cNvSpPr/>
          <p:nvPr/>
        </p:nvSpPr>
        <p:spPr>
          <a:xfrm>
            <a:off x="1600200" y="6345936"/>
            <a:ext cx="6583680" cy="320040"/>
          </a:xfrm>
          <a:prstGeom prst="rect">
            <a:avLst/>
          </a:prstGeom>
          <a:noFill/>
          <a:ln/>
        </p:spPr>
        <p:txBody>
          <a:bodyPr wrap="square" rtlCol="0" anchor="ctr"/>
          <a:lstStyle/>
          <a:p>
            <a:pPr indent="0" marL="0">
              <a:buNone/>
            </a:pPr>
            <a:r>
              <a:rPr lang="en-US" sz="1700" b="1" spc="350" kern="0" dirty="0">
                <a:solidFill>
                  <a:srgbClr val="D4A017"/>
                </a:solidFill>
                <a:latin typeface="Calibri" pitchFamily="34" charset="0"/>
                <a:ea typeface="Calibri" pitchFamily="34" charset="-122"/>
                <a:cs typeface="Calibri" pitchFamily="34" charset="-120"/>
              </a:rPr>
              <a:t>SOSYAL GERİ ÇEKİLME</a:t>
            </a:r>
            <a:endParaRPr lang="en-US" sz="1700" dirty="0"/>
          </a:p>
        </p:txBody>
      </p:sp>
      <p:sp>
        <p:nvSpPr>
          <p:cNvPr id="19" name="Text 17"/>
          <p:cNvSpPr/>
          <p:nvPr/>
        </p:nvSpPr>
        <p:spPr>
          <a:xfrm>
            <a:off x="1600200" y="6711696"/>
            <a:ext cx="6675120" cy="914400"/>
          </a:xfrm>
          <a:prstGeom prst="rect">
            <a:avLst/>
          </a:prstGeom>
          <a:noFill/>
          <a:ln/>
        </p:spPr>
        <p:txBody>
          <a:bodyPr wrap="square" rtlCol="0" anchor="t"/>
          <a:lstStyle/>
          <a:p>
            <a:pPr indent="0" marL="0">
              <a:lnSpc>
                <a:spcPts val="2400"/>
              </a:lnSpc>
              <a:buNone/>
            </a:pPr>
            <a:r>
              <a:rPr lang="en-US" sz="1650" dirty="0">
                <a:solidFill>
                  <a:srgbClr val="2C2F45"/>
                </a:solidFill>
                <a:latin typeface="Calibri" pitchFamily="34" charset="0"/>
                <a:ea typeface="Calibri" pitchFamily="34" charset="-122"/>
                <a:cs typeface="Calibri" pitchFamily="34" charset="-120"/>
              </a:rPr>
              <a:t>Duymakta zorlanan kişi kalabalıktan uzaklaşır. Yalnızlık ve çökkün duygudurum, ilişkiye aracılık eden değişkenler arasında.</a:t>
            </a:r>
            <a:endParaRPr lang="en-US" sz="1650" dirty="0"/>
          </a:p>
        </p:txBody>
      </p:sp>
      <p:sp>
        <p:nvSpPr>
          <p:cNvPr id="20" name="Text 18"/>
          <p:cNvSpPr/>
          <p:nvPr/>
        </p:nvSpPr>
        <p:spPr>
          <a:xfrm>
            <a:off x="640080" y="7973568"/>
            <a:ext cx="7863840" cy="347472"/>
          </a:xfrm>
          <a:prstGeom prst="rect">
            <a:avLst/>
          </a:prstGeom>
          <a:noFill/>
          <a:ln/>
        </p:spPr>
        <p:txBody>
          <a:bodyPr wrap="square" rtlCol="0" anchor="b"/>
          <a:lstStyle/>
          <a:p>
            <a:pPr algn="l" indent="0" marL="0">
              <a:buNone/>
            </a:pPr>
            <a:r>
              <a:rPr lang="en-US" sz="1150" i="1" dirty="0">
                <a:solidFill>
                  <a:srgbClr val="6B6E7D"/>
                </a:solidFill>
                <a:latin typeface="Calibri" pitchFamily="34" charset="0"/>
                <a:ea typeface="Calibri" pitchFamily="34" charset="-122"/>
                <a:cs typeface="Calibri" pitchFamily="34" charset="-120"/>
              </a:rPr>
              <a:t>Griffiths TD, et al. Neuron, 2020; Wang HF, et al. eBioMedicine, 2022; Jiang D, et al. Alzheimers Res Ther, 2024.</a:t>
            </a:r>
            <a:endParaRPr lang="en-US" sz="1150" dirty="0"/>
          </a:p>
        </p:txBody>
      </p:sp>
      <p:sp>
        <p:nvSpPr>
          <p:cNvPr id="21" name="Shape 19"/>
          <p:cNvSpPr/>
          <p:nvPr/>
        </p:nvSpPr>
        <p:spPr>
          <a:xfrm>
            <a:off x="640080" y="8366760"/>
            <a:ext cx="7863840" cy="10973"/>
          </a:xfrm>
          <a:prstGeom prst="rect">
            <a:avLst/>
          </a:prstGeom>
          <a:solidFill>
            <a:srgbClr val="D6D0BF"/>
          </a:solidFill>
          <a:ln/>
        </p:spPr>
      </p:sp>
      <p:sp>
        <p:nvSpPr>
          <p:cNvPr id="22" name="Text 20"/>
          <p:cNvSpPr/>
          <p:nvPr/>
        </p:nvSpPr>
        <p:spPr>
          <a:xfrm>
            <a:off x="640080" y="8485632"/>
            <a:ext cx="1463040" cy="274320"/>
          </a:xfrm>
          <a:prstGeom prst="rect">
            <a:avLst/>
          </a:prstGeom>
          <a:noFill/>
          <a:ln/>
        </p:spPr>
        <p:txBody>
          <a:bodyPr wrap="square" rtlCol="0" anchor="ctr"/>
          <a:lstStyle/>
          <a:p>
            <a:pPr indent="0" marL="0">
              <a:buNone/>
            </a:pPr>
            <a:r>
              <a:rPr lang="en-US" sz="1100" i="1" dirty="0">
                <a:solidFill>
                  <a:srgbClr val="6B6E7D"/>
                </a:solidFill>
                <a:latin typeface="Calibri" pitchFamily="34" charset="0"/>
                <a:ea typeface="Calibri" pitchFamily="34" charset="-122"/>
                <a:cs typeface="Calibri" pitchFamily="34" charset="-120"/>
              </a:rPr>
              <a:t>6 / 14</a:t>
            </a:r>
            <a:endParaRPr lang="en-US" sz="1100" dirty="0"/>
          </a:p>
        </p:txBody>
      </p:sp>
      <p:sp>
        <p:nvSpPr>
          <p:cNvPr id="23" name="Text 21"/>
          <p:cNvSpPr/>
          <p:nvPr/>
        </p:nvSpPr>
        <p:spPr>
          <a:xfrm>
            <a:off x="2011680" y="8485632"/>
            <a:ext cx="5120640"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24" name="Text 22"/>
          <p:cNvSpPr/>
          <p:nvPr/>
        </p:nvSpPr>
        <p:spPr>
          <a:xfrm>
            <a:off x="6858000" y="8485632"/>
            <a:ext cx="164592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85800" y="566928"/>
            <a:ext cx="7772400" cy="310896"/>
          </a:xfrm>
          <a:prstGeom prst="rect">
            <a:avLst/>
          </a:prstGeom>
          <a:noFill/>
          <a:ln/>
        </p:spPr>
        <p:txBody>
          <a:bodyPr wrap="square" rtlCol="0" anchor="ctr"/>
          <a:lstStyle/>
          <a:p>
            <a:pPr indent="0" marL="0">
              <a:buNone/>
            </a:pPr>
            <a:r>
              <a:rPr lang="en-US" sz="1350" b="1" spc="700" kern="0" dirty="0">
                <a:solidFill>
                  <a:srgbClr val="D4A017"/>
                </a:solidFill>
                <a:latin typeface="Calibri" pitchFamily="34" charset="0"/>
                <a:ea typeface="Calibri" pitchFamily="34" charset="-122"/>
                <a:cs typeface="Calibri" pitchFamily="34" charset="-120"/>
              </a:rPr>
              <a:t>RANDOMİZE ÇALIŞMA | ACHIEVE</a:t>
            </a:r>
            <a:endParaRPr lang="en-US" sz="1350" dirty="0"/>
          </a:p>
        </p:txBody>
      </p:sp>
      <p:sp>
        <p:nvSpPr>
          <p:cNvPr id="3" name="Text 1"/>
          <p:cNvSpPr/>
          <p:nvPr/>
        </p:nvSpPr>
        <p:spPr>
          <a:xfrm>
            <a:off x="658368" y="960120"/>
            <a:ext cx="7818120" cy="1600200"/>
          </a:xfrm>
          <a:prstGeom prst="rect">
            <a:avLst/>
          </a:prstGeom>
          <a:noFill/>
          <a:ln/>
        </p:spPr>
        <p:txBody>
          <a:bodyPr wrap="square" rtlCol="0" anchor="t"/>
          <a:lstStyle/>
          <a:p>
            <a:pPr indent="0" marL="0">
              <a:lnSpc>
                <a:spcPts val="4480"/>
              </a:lnSpc>
              <a:buNone/>
            </a:pPr>
            <a:r>
              <a:rPr lang="en-US" sz="4000" b="1" dirty="0">
                <a:solidFill>
                  <a:srgbClr val="141626"/>
                </a:solidFill>
                <a:latin typeface="Georgia" pitchFamily="34" charset="0"/>
                <a:ea typeface="Georgia" pitchFamily="34" charset="-122"/>
                <a:cs typeface="Georgia" pitchFamily="34" charset="-120"/>
              </a:rPr>
              <a:t>Tedavi kanıtı nerede</a:t>
            </a:r>
            <a:endParaRPr lang="en-US" sz="4000" dirty="0"/>
          </a:p>
          <a:p>
            <a:pPr indent="0" marL="0">
              <a:lnSpc>
                <a:spcPts val="4480"/>
              </a:lnSpc>
              <a:buNone/>
            </a:pPr>
            <a:r>
              <a:rPr lang="en-US" sz="4000" b="1" dirty="0">
                <a:solidFill>
                  <a:srgbClr val="141626"/>
                </a:solidFill>
                <a:latin typeface="Georgia" pitchFamily="34" charset="0"/>
                <a:ea typeface="Georgia" pitchFamily="34" charset="-122"/>
                <a:cs typeface="Georgia" pitchFamily="34" charset="-120"/>
              </a:rPr>
              <a:t>duruyor: kısmen olumlu.</a:t>
            </a:r>
            <a:endParaRPr lang="en-US" sz="4000" dirty="0"/>
          </a:p>
        </p:txBody>
      </p:sp>
      <p:sp>
        <p:nvSpPr>
          <p:cNvPr id="4" name="Shape 2"/>
          <p:cNvSpPr/>
          <p:nvPr/>
        </p:nvSpPr>
        <p:spPr>
          <a:xfrm>
            <a:off x="685800" y="2670048"/>
            <a:ext cx="1097280" cy="68580"/>
          </a:xfrm>
          <a:prstGeom prst="rect">
            <a:avLst/>
          </a:prstGeom>
          <a:solidFill>
            <a:srgbClr val="D4A017"/>
          </a:solidFill>
          <a:ln/>
        </p:spPr>
      </p:sp>
      <p:sp>
        <p:nvSpPr>
          <p:cNvPr id="5" name="Shape 3"/>
          <p:cNvSpPr/>
          <p:nvPr/>
        </p:nvSpPr>
        <p:spPr>
          <a:xfrm>
            <a:off x="658368" y="3063240"/>
            <a:ext cx="7827264" cy="4206240"/>
          </a:xfrm>
          <a:prstGeom prst="rect">
            <a:avLst/>
          </a:prstGeom>
          <a:solidFill>
            <a:srgbClr val="FFFFFF"/>
          </a:solidFill>
          <a:ln w="9525">
            <a:solidFill>
              <a:srgbClr val="D6D0BF"/>
            </a:solidFill>
            <a:prstDash val="solid"/>
          </a:ln>
        </p:spPr>
      </p:sp>
      <p:sp>
        <p:nvSpPr>
          <p:cNvPr id="6" name="Shape 4"/>
          <p:cNvSpPr/>
          <p:nvPr/>
        </p:nvSpPr>
        <p:spPr>
          <a:xfrm>
            <a:off x="658368" y="3063240"/>
            <a:ext cx="137160" cy="4206240"/>
          </a:xfrm>
          <a:prstGeom prst="rect">
            <a:avLst/>
          </a:prstGeom>
          <a:solidFill>
            <a:srgbClr val="D4A017"/>
          </a:solidFill>
          <a:ln/>
        </p:spPr>
      </p:sp>
      <p:sp>
        <p:nvSpPr>
          <p:cNvPr id="7" name="Text 5"/>
          <p:cNvSpPr/>
          <p:nvPr/>
        </p:nvSpPr>
        <p:spPr>
          <a:xfrm>
            <a:off x="1051560" y="3410712"/>
            <a:ext cx="7178040" cy="365760"/>
          </a:xfrm>
          <a:prstGeom prst="rect">
            <a:avLst/>
          </a:prstGeom>
          <a:noFill/>
          <a:ln/>
        </p:spPr>
        <p:txBody>
          <a:bodyPr wrap="square" rtlCol="0" anchor="ctr"/>
          <a:lstStyle/>
          <a:p>
            <a:pPr indent="0" marL="0">
              <a:buNone/>
            </a:pPr>
            <a:r>
              <a:rPr lang="en-US" sz="1900" b="1" spc="350" kern="0" dirty="0">
                <a:solidFill>
                  <a:srgbClr val="D4A017"/>
                </a:solidFill>
                <a:latin typeface="Calibri" pitchFamily="34" charset="0"/>
                <a:ea typeface="Calibri" pitchFamily="34" charset="-122"/>
                <a:cs typeface="Calibri" pitchFamily="34" charset="-120"/>
              </a:rPr>
              <a:t>ACHIEVE: 977 KİŞİ, 3 YIL, RANDOMİZE</a:t>
            </a:r>
            <a:endParaRPr lang="en-US" sz="1900" dirty="0"/>
          </a:p>
        </p:txBody>
      </p:sp>
      <p:sp>
        <p:nvSpPr>
          <p:cNvPr id="8" name="Text 6"/>
          <p:cNvSpPr/>
          <p:nvPr/>
        </p:nvSpPr>
        <p:spPr>
          <a:xfrm>
            <a:off x="1051560" y="3977640"/>
            <a:ext cx="7178040" cy="3017520"/>
          </a:xfrm>
          <a:prstGeom prst="rect">
            <a:avLst/>
          </a:prstGeom>
          <a:noFill/>
          <a:ln/>
        </p:spPr>
        <p:txBody>
          <a:bodyPr wrap="square" rtlCol="0" anchor="t"/>
          <a:lstStyle/>
          <a:p>
            <a:pPr indent="0" marL="0">
              <a:lnSpc>
                <a:spcPts val="2700"/>
              </a:lnSpc>
              <a:buNone/>
            </a:pPr>
            <a:r>
              <a:rPr lang="en-US" sz="1800" dirty="0">
                <a:solidFill>
                  <a:srgbClr val="2C2F45"/>
                </a:solidFill>
                <a:latin typeface="Calibri" pitchFamily="34" charset="0"/>
                <a:ea typeface="Calibri" pitchFamily="34" charset="-122"/>
                <a:cs typeface="Calibri" pitchFamily="34" charset="-120"/>
              </a:rPr>
              <a:t>70 ile 84 yaş arası, tedavi edilmemiş işitme kaybı olan kişiler işitme cihazı ile sağlık eğitimi kollarına ayrıldı.</a:t>
            </a:r>
            <a:endParaRPr lang="en-US" sz="1800" dirty="0"/>
          </a:p>
          <a:p>
            <a:pPr indent="0" marL="0">
              <a:lnSpc>
                <a:spcPts val="2700"/>
              </a:lnSpc>
              <a:buNone/>
            </a:pPr>
            <a:endParaRPr lang="en-US" sz="1800" dirty="0"/>
          </a:p>
          <a:p>
            <a:pPr indent="0" marL="0">
              <a:lnSpc>
                <a:spcPts val="2700"/>
              </a:lnSpc>
              <a:buNone/>
            </a:pPr>
            <a:r>
              <a:rPr lang="en-US" sz="1800" dirty="0">
                <a:solidFill>
                  <a:srgbClr val="2C2F45"/>
                </a:solidFill>
                <a:latin typeface="Calibri" pitchFamily="34" charset="0"/>
                <a:ea typeface="Calibri" pitchFamily="34" charset="-122"/>
                <a:cs typeface="Calibri" pitchFamily="34" charset="-120"/>
              </a:rPr>
              <a:t>Tüm grupta 3 yıllık bilişsel gerileme açısından iki kol arasında fark bulunmadı (p = 0,96).</a:t>
            </a:r>
            <a:endParaRPr lang="en-US" sz="1800" dirty="0"/>
          </a:p>
          <a:p>
            <a:pPr indent="0" marL="0">
              <a:lnSpc>
                <a:spcPts val="2700"/>
              </a:lnSpc>
              <a:buNone/>
            </a:pPr>
            <a:endParaRPr lang="en-US" sz="1800" dirty="0"/>
          </a:p>
          <a:p>
            <a:pPr indent="0" marL="0">
              <a:lnSpc>
                <a:spcPts val="2700"/>
              </a:lnSpc>
              <a:buNone/>
            </a:pPr>
            <a:r>
              <a:rPr lang="en-US" sz="1800" dirty="0">
                <a:solidFill>
                  <a:srgbClr val="2C2F45"/>
                </a:solidFill>
                <a:latin typeface="Calibri" pitchFamily="34" charset="0"/>
                <a:ea typeface="Calibri" pitchFamily="34" charset="-122"/>
                <a:cs typeface="Calibri" pitchFamily="34" charset="-120"/>
              </a:rPr>
              <a:t>Ancak önceden tanımlanmış analizde, kardiyovasküler risk yükü daha yüksek olan ARIC alt grubunda bilişsel gerileme müdahale kolunda %48 daha yavaştı.</a:t>
            </a:r>
            <a:endParaRPr lang="en-US" sz="1800" dirty="0"/>
          </a:p>
        </p:txBody>
      </p:sp>
      <p:sp>
        <p:nvSpPr>
          <p:cNvPr id="9" name="Text 7"/>
          <p:cNvSpPr/>
          <p:nvPr/>
        </p:nvSpPr>
        <p:spPr>
          <a:xfrm>
            <a:off x="640080" y="7973568"/>
            <a:ext cx="7863840" cy="347472"/>
          </a:xfrm>
          <a:prstGeom prst="rect">
            <a:avLst/>
          </a:prstGeom>
          <a:noFill/>
          <a:ln/>
        </p:spPr>
        <p:txBody>
          <a:bodyPr wrap="square" rtlCol="0" anchor="b"/>
          <a:lstStyle/>
          <a:p>
            <a:pPr algn="l" indent="0" marL="0">
              <a:buNone/>
            </a:pPr>
            <a:r>
              <a:rPr lang="en-US" sz="1150" i="1" dirty="0">
                <a:solidFill>
                  <a:srgbClr val="6B6E7D"/>
                </a:solidFill>
                <a:latin typeface="Calibri" pitchFamily="34" charset="0"/>
                <a:ea typeface="Calibri" pitchFamily="34" charset="-122"/>
                <a:cs typeface="Calibri" pitchFamily="34" charset="-120"/>
              </a:rPr>
              <a:t>Lin FR, et al. Lancet, 2023 (ACHIEVE, NCT03243422).</a:t>
            </a:r>
            <a:endParaRPr lang="en-US" sz="1150" dirty="0"/>
          </a:p>
        </p:txBody>
      </p:sp>
      <p:sp>
        <p:nvSpPr>
          <p:cNvPr id="10" name="Shape 8"/>
          <p:cNvSpPr/>
          <p:nvPr/>
        </p:nvSpPr>
        <p:spPr>
          <a:xfrm>
            <a:off x="640080" y="8366760"/>
            <a:ext cx="7863840" cy="10973"/>
          </a:xfrm>
          <a:prstGeom prst="rect">
            <a:avLst/>
          </a:prstGeom>
          <a:solidFill>
            <a:srgbClr val="D6D0BF"/>
          </a:solidFill>
          <a:ln/>
        </p:spPr>
      </p:sp>
      <p:sp>
        <p:nvSpPr>
          <p:cNvPr id="11" name="Text 9"/>
          <p:cNvSpPr/>
          <p:nvPr/>
        </p:nvSpPr>
        <p:spPr>
          <a:xfrm>
            <a:off x="640080" y="8485632"/>
            <a:ext cx="1463040" cy="274320"/>
          </a:xfrm>
          <a:prstGeom prst="rect">
            <a:avLst/>
          </a:prstGeom>
          <a:noFill/>
          <a:ln/>
        </p:spPr>
        <p:txBody>
          <a:bodyPr wrap="square" rtlCol="0" anchor="ctr"/>
          <a:lstStyle/>
          <a:p>
            <a:pPr indent="0" marL="0">
              <a:buNone/>
            </a:pPr>
            <a:r>
              <a:rPr lang="en-US" sz="1100" i="1" dirty="0">
                <a:solidFill>
                  <a:srgbClr val="6B6E7D"/>
                </a:solidFill>
                <a:latin typeface="Calibri" pitchFamily="34" charset="0"/>
                <a:ea typeface="Calibri" pitchFamily="34" charset="-122"/>
                <a:cs typeface="Calibri" pitchFamily="34" charset="-120"/>
              </a:rPr>
              <a:t>7 / 14</a:t>
            </a:r>
            <a:endParaRPr lang="en-US" sz="1100" dirty="0"/>
          </a:p>
        </p:txBody>
      </p:sp>
      <p:sp>
        <p:nvSpPr>
          <p:cNvPr id="12" name="Text 10"/>
          <p:cNvSpPr/>
          <p:nvPr/>
        </p:nvSpPr>
        <p:spPr>
          <a:xfrm>
            <a:off x="2011680" y="8485632"/>
            <a:ext cx="5120640"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3" name="Text 11"/>
          <p:cNvSpPr/>
          <p:nvPr/>
        </p:nvSpPr>
        <p:spPr>
          <a:xfrm>
            <a:off x="6858000" y="8485632"/>
            <a:ext cx="164592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85800" y="566928"/>
            <a:ext cx="7772400" cy="310896"/>
          </a:xfrm>
          <a:prstGeom prst="rect">
            <a:avLst/>
          </a:prstGeom>
          <a:noFill/>
          <a:ln/>
        </p:spPr>
        <p:txBody>
          <a:bodyPr wrap="square" rtlCol="0" anchor="ctr"/>
          <a:lstStyle/>
          <a:p>
            <a:pPr indent="0" marL="0">
              <a:buNone/>
            </a:pPr>
            <a:r>
              <a:rPr lang="en-US" sz="1350" b="1" spc="700" kern="0" dirty="0">
                <a:solidFill>
                  <a:srgbClr val="D4A017"/>
                </a:solidFill>
                <a:latin typeface="Calibri" pitchFamily="34" charset="0"/>
                <a:ea typeface="Calibri" pitchFamily="34" charset="-122"/>
                <a:cs typeface="Calibri" pitchFamily="34" charset="-120"/>
              </a:rPr>
              <a:t>KİME FAYDA | RİSK KATMANI</a:t>
            </a:r>
            <a:endParaRPr lang="en-US" sz="1350" dirty="0"/>
          </a:p>
        </p:txBody>
      </p:sp>
      <p:sp>
        <p:nvSpPr>
          <p:cNvPr id="3" name="Text 1"/>
          <p:cNvSpPr/>
          <p:nvPr/>
        </p:nvSpPr>
        <p:spPr>
          <a:xfrm>
            <a:off x="658368" y="960120"/>
            <a:ext cx="7818120" cy="1600200"/>
          </a:xfrm>
          <a:prstGeom prst="rect">
            <a:avLst/>
          </a:prstGeom>
          <a:noFill/>
          <a:ln/>
        </p:spPr>
        <p:txBody>
          <a:bodyPr wrap="square" rtlCol="0" anchor="t"/>
          <a:lstStyle/>
          <a:p>
            <a:pPr indent="0" marL="0">
              <a:lnSpc>
                <a:spcPts val="4704"/>
              </a:lnSpc>
              <a:buNone/>
            </a:pPr>
            <a:r>
              <a:rPr lang="en-US" sz="4200" b="1" dirty="0">
                <a:solidFill>
                  <a:srgbClr val="141626"/>
                </a:solidFill>
                <a:latin typeface="Georgia" pitchFamily="34" charset="0"/>
                <a:ea typeface="Georgia" pitchFamily="34" charset="-122"/>
                <a:cs typeface="Georgia" pitchFamily="34" charset="-120"/>
              </a:rPr>
              <a:t>Kazanç, riski yüksek</a:t>
            </a:r>
            <a:endParaRPr lang="en-US" sz="4200" dirty="0"/>
          </a:p>
          <a:p>
            <a:pPr indent="0" marL="0">
              <a:lnSpc>
                <a:spcPts val="4704"/>
              </a:lnSpc>
              <a:buNone/>
            </a:pPr>
            <a:r>
              <a:rPr lang="en-US" sz="4200" b="1" dirty="0">
                <a:solidFill>
                  <a:srgbClr val="141626"/>
                </a:solidFill>
                <a:latin typeface="Georgia" pitchFamily="34" charset="0"/>
                <a:ea typeface="Georgia" pitchFamily="34" charset="-122"/>
                <a:cs typeface="Georgia" pitchFamily="34" charset="-120"/>
              </a:rPr>
              <a:t>olanda toplanıyor.</a:t>
            </a:r>
            <a:endParaRPr lang="en-US" sz="4200" dirty="0"/>
          </a:p>
        </p:txBody>
      </p:sp>
      <p:sp>
        <p:nvSpPr>
          <p:cNvPr id="4" name="Shape 2"/>
          <p:cNvSpPr/>
          <p:nvPr/>
        </p:nvSpPr>
        <p:spPr>
          <a:xfrm>
            <a:off x="685800" y="2670048"/>
            <a:ext cx="1097280" cy="68580"/>
          </a:xfrm>
          <a:prstGeom prst="rect">
            <a:avLst/>
          </a:prstGeom>
          <a:solidFill>
            <a:srgbClr val="D4A017"/>
          </a:solidFill>
          <a:ln/>
        </p:spPr>
      </p:sp>
      <p:sp>
        <p:nvSpPr>
          <p:cNvPr id="5" name="Shape 3"/>
          <p:cNvSpPr/>
          <p:nvPr/>
        </p:nvSpPr>
        <p:spPr>
          <a:xfrm>
            <a:off x="658368" y="3063240"/>
            <a:ext cx="7827264" cy="4206240"/>
          </a:xfrm>
          <a:prstGeom prst="rect">
            <a:avLst/>
          </a:prstGeom>
          <a:solidFill>
            <a:srgbClr val="FFFFFF"/>
          </a:solidFill>
          <a:ln w="9525">
            <a:solidFill>
              <a:srgbClr val="D6D0BF"/>
            </a:solidFill>
            <a:prstDash val="solid"/>
          </a:ln>
        </p:spPr>
      </p:sp>
      <p:sp>
        <p:nvSpPr>
          <p:cNvPr id="6" name="Shape 4"/>
          <p:cNvSpPr/>
          <p:nvPr/>
        </p:nvSpPr>
        <p:spPr>
          <a:xfrm>
            <a:off x="658368" y="3063240"/>
            <a:ext cx="137160" cy="4206240"/>
          </a:xfrm>
          <a:prstGeom prst="rect">
            <a:avLst/>
          </a:prstGeom>
          <a:solidFill>
            <a:srgbClr val="D4A017"/>
          </a:solidFill>
          <a:ln/>
        </p:spPr>
      </p:sp>
      <p:sp>
        <p:nvSpPr>
          <p:cNvPr id="7" name="Text 5"/>
          <p:cNvSpPr/>
          <p:nvPr/>
        </p:nvSpPr>
        <p:spPr>
          <a:xfrm>
            <a:off x="1051560" y="3410712"/>
            <a:ext cx="7178040" cy="365760"/>
          </a:xfrm>
          <a:prstGeom prst="rect">
            <a:avLst/>
          </a:prstGeom>
          <a:noFill/>
          <a:ln/>
        </p:spPr>
        <p:txBody>
          <a:bodyPr wrap="square" rtlCol="0" anchor="ctr"/>
          <a:lstStyle/>
          <a:p>
            <a:pPr indent="0" marL="0">
              <a:buNone/>
            </a:pPr>
            <a:r>
              <a:rPr lang="en-US" sz="1900" b="1" spc="350" kern="0" dirty="0">
                <a:solidFill>
                  <a:srgbClr val="D4A017"/>
                </a:solidFill>
                <a:latin typeface="Calibri" pitchFamily="34" charset="0"/>
                <a:ea typeface="Calibri" pitchFamily="34" charset="-122"/>
                <a:cs typeface="Calibri" pitchFamily="34" charset="-120"/>
              </a:rPr>
              <a:t>ACHIEVE İKİNCİL ANALİZİ</a:t>
            </a:r>
            <a:endParaRPr lang="en-US" sz="1900" dirty="0"/>
          </a:p>
        </p:txBody>
      </p:sp>
      <p:sp>
        <p:nvSpPr>
          <p:cNvPr id="8" name="Text 6"/>
          <p:cNvSpPr/>
          <p:nvPr/>
        </p:nvSpPr>
        <p:spPr>
          <a:xfrm>
            <a:off x="1051560" y="3977640"/>
            <a:ext cx="7178040" cy="3017520"/>
          </a:xfrm>
          <a:prstGeom prst="rect">
            <a:avLst/>
          </a:prstGeom>
          <a:noFill/>
          <a:ln/>
        </p:spPr>
        <p:txBody>
          <a:bodyPr wrap="square" rtlCol="0" anchor="t"/>
          <a:lstStyle/>
          <a:p>
            <a:pPr indent="0" marL="0">
              <a:lnSpc>
                <a:spcPts val="2700"/>
              </a:lnSpc>
              <a:buNone/>
            </a:pPr>
            <a:r>
              <a:rPr lang="en-US" sz="1800" dirty="0">
                <a:solidFill>
                  <a:srgbClr val="2C2F45"/>
                </a:solidFill>
                <a:latin typeface="Calibri" pitchFamily="34" charset="0"/>
                <a:ea typeface="Calibri" pitchFamily="34" charset="-122"/>
                <a:cs typeface="Calibri" pitchFamily="34" charset="-120"/>
              </a:rPr>
              <a:t>Katılımcılar bilişsel gerileme riskine göre dörde ayrıldığında, en yüksek risk çeyreğinde işitme müdahalesi 3 yıllık gerilemeyi %61,6 yavaşlattı (%95 GA 33,7 - 94,1).</a:t>
            </a:r>
            <a:endParaRPr lang="en-US" sz="1800" dirty="0"/>
          </a:p>
          <a:p>
            <a:pPr indent="0" marL="0">
              <a:lnSpc>
                <a:spcPts val="2700"/>
              </a:lnSpc>
              <a:buNone/>
            </a:pPr>
            <a:endParaRPr lang="en-US" sz="1800" dirty="0"/>
          </a:p>
          <a:p>
            <a:pPr indent="0" marL="0">
              <a:lnSpc>
                <a:spcPts val="2700"/>
              </a:lnSpc>
              <a:buNone/>
            </a:pPr>
            <a:r>
              <a:rPr lang="en-US" sz="1800" dirty="0">
                <a:solidFill>
                  <a:srgbClr val="2C2F45"/>
                </a:solidFill>
                <a:latin typeface="Calibri" pitchFamily="34" charset="0"/>
                <a:ea typeface="Calibri" pitchFamily="34" charset="-122"/>
                <a:cs typeface="Calibri" pitchFamily="34" charset="-120"/>
              </a:rPr>
              <a:t>Riski düşük olan gönüllülerde 3 yılda ölçülebilir bir fark görülmedi.</a:t>
            </a:r>
            <a:endParaRPr lang="en-US" sz="1800" dirty="0"/>
          </a:p>
          <a:p>
            <a:pPr indent="0" marL="0">
              <a:lnSpc>
                <a:spcPts val="2700"/>
              </a:lnSpc>
              <a:buNone/>
            </a:pPr>
            <a:endParaRPr lang="en-US" sz="1800" dirty="0"/>
          </a:p>
          <a:p>
            <a:pPr indent="0" marL="0">
              <a:lnSpc>
                <a:spcPts val="2700"/>
              </a:lnSpc>
              <a:buNone/>
            </a:pPr>
            <a:r>
              <a:rPr lang="en-US" sz="1800" dirty="0">
                <a:solidFill>
                  <a:srgbClr val="2C2F45"/>
                </a:solidFill>
                <a:latin typeface="Calibri" pitchFamily="34" charset="0"/>
                <a:ea typeface="Calibri" pitchFamily="34" charset="-122"/>
                <a:cs typeface="Calibri" pitchFamily="34" charset="-120"/>
              </a:rPr>
              <a:t>Aynı çalışmada ARIC katılımcılarında GFAP ve NfL gibi nörodejenerasyon kan belirteçleri de müdahale kolunda daha düşük seyretti.</a:t>
            </a:r>
            <a:endParaRPr lang="en-US" sz="1800" dirty="0"/>
          </a:p>
        </p:txBody>
      </p:sp>
      <p:sp>
        <p:nvSpPr>
          <p:cNvPr id="9" name="Text 7"/>
          <p:cNvSpPr/>
          <p:nvPr/>
        </p:nvSpPr>
        <p:spPr>
          <a:xfrm>
            <a:off x="640080" y="7973568"/>
            <a:ext cx="7863840" cy="347472"/>
          </a:xfrm>
          <a:prstGeom prst="rect">
            <a:avLst/>
          </a:prstGeom>
          <a:noFill/>
          <a:ln/>
        </p:spPr>
        <p:txBody>
          <a:bodyPr wrap="square" rtlCol="0" anchor="b"/>
          <a:lstStyle/>
          <a:p>
            <a:pPr algn="l" indent="0" marL="0">
              <a:buNone/>
            </a:pPr>
            <a:r>
              <a:rPr lang="en-US" sz="1150" i="1" dirty="0">
                <a:solidFill>
                  <a:srgbClr val="6B6E7D"/>
                </a:solidFill>
                <a:latin typeface="Calibri" pitchFamily="34" charset="0"/>
                <a:ea typeface="Calibri" pitchFamily="34" charset="-122"/>
                <a:cs typeface="Calibri" pitchFamily="34" charset="-120"/>
              </a:rPr>
              <a:t>Pike JR, et al. Alzheimers Dement, 2025; Reed N, et al. Innov Aging, 2025.</a:t>
            </a:r>
            <a:endParaRPr lang="en-US" sz="1150" dirty="0"/>
          </a:p>
        </p:txBody>
      </p:sp>
      <p:sp>
        <p:nvSpPr>
          <p:cNvPr id="10" name="Shape 8"/>
          <p:cNvSpPr/>
          <p:nvPr/>
        </p:nvSpPr>
        <p:spPr>
          <a:xfrm>
            <a:off x="640080" y="8366760"/>
            <a:ext cx="7863840" cy="10973"/>
          </a:xfrm>
          <a:prstGeom prst="rect">
            <a:avLst/>
          </a:prstGeom>
          <a:solidFill>
            <a:srgbClr val="D6D0BF"/>
          </a:solidFill>
          <a:ln/>
        </p:spPr>
      </p:sp>
      <p:sp>
        <p:nvSpPr>
          <p:cNvPr id="11" name="Text 9"/>
          <p:cNvSpPr/>
          <p:nvPr/>
        </p:nvSpPr>
        <p:spPr>
          <a:xfrm>
            <a:off x="640080" y="8485632"/>
            <a:ext cx="1463040" cy="274320"/>
          </a:xfrm>
          <a:prstGeom prst="rect">
            <a:avLst/>
          </a:prstGeom>
          <a:noFill/>
          <a:ln/>
        </p:spPr>
        <p:txBody>
          <a:bodyPr wrap="square" rtlCol="0" anchor="ctr"/>
          <a:lstStyle/>
          <a:p>
            <a:pPr indent="0" marL="0">
              <a:buNone/>
            </a:pPr>
            <a:r>
              <a:rPr lang="en-US" sz="1100" i="1" dirty="0">
                <a:solidFill>
                  <a:srgbClr val="6B6E7D"/>
                </a:solidFill>
                <a:latin typeface="Calibri" pitchFamily="34" charset="0"/>
                <a:ea typeface="Calibri" pitchFamily="34" charset="-122"/>
                <a:cs typeface="Calibri" pitchFamily="34" charset="-120"/>
              </a:rPr>
              <a:t>8 / 14</a:t>
            </a:r>
            <a:endParaRPr lang="en-US" sz="1100" dirty="0"/>
          </a:p>
        </p:txBody>
      </p:sp>
      <p:sp>
        <p:nvSpPr>
          <p:cNvPr id="12" name="Text 10"/>
          <p:cNvSpPr/>
          <p:nvPr/>
        </p:nvSpPr>
        <p:spPr>
          <a:xfrm>
            <a:off x="2011680" y="8485632"/>
            <a:ext cx="5120640"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3" name="Text 11"/>
          <p:cNvSpPr/>
          <p:nvPr/>
        </p:nvSpPr>
        <p:spPr>
          <a:xfrm>
            <a:off x="6858000" y="8485632"/>
            <a:ext cx="164592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85800" y="566928"/>
            <a:ext cx="7772400" cy="310896"/>
          </a:xfrm>
          <a:prstGeom prst="rect">
            <a:avLst/>
          </a:prstGeom>
          <a:noFill/>
          <a:ln/>
        </p:spPr>
        <p:txBody>
          <a:bodyPr wrap="square" rtlCol="0" anchor="ctr"/>
          <a:lstStyle/>
          <a:p>
            <a:pPr indent="0" marL="0">
              <a:buNone/>
            </a:pPr>
            <a:r>
              <a:rPr lang="en-US" sz="1350" b="1" spc="700" kern="0" dirty="0">
                <a:solidFill>
                  <a:srgbClr val="003566"/>
                </a:solidFill>
                <a:latin typeface="Calibri" pitchFamily="34" charset="0"/>
                <a:ea typeface="Calibri" pitchFamily="34" charset="-122"/>
                <a:cs typeface="Calibri" pitchFamily="34" charset="-120"/>
              </a:rPr>
              <a:t>GÖZLEMSEL VERİ | CİHAZ KULLANIMI</a:t>
            </a:r>
            <a:endParaRPr lang="en-US" sz="1350" dirty="0"/>
          </a:p>
        </p:txBody>
      </p:sp>
      <p:sp>
        <p:nvSpPr>
          <p:cNvPr id="3" name="Text 1"/>
          <p:cNvSpPr/>
          <p:nvPr/>
        </p:nvSpPr>
        <p:spPr>
          <a:xfrm>
            <a:off x="658368" y="960120"/>
            <a:ext cx="7818120" cy="1600200"/>
          </a:xfrm>
          <a:prstGeom prst="rect">
            <a:avLst/>
          </a:prstGeom>
          <a:noFill/>
          <a:ln/>
        </p:spPr>
        <p:txBody>
          <a:bodyPr wrap="square" rtlCol="0" anchor="t"/>
          <a:lstStyle/>
          <a:p>
            <a:pPr indent="0" marL="0">
              <a:lnSpc>
                <a:spcPts val="4704"/>
              </a:lnSpc>
              <a:buNone/>
            </a:pPr>
            <a:r>
              <a:rPr lang="en-US" sz="4200" b="1" dirty="0">
                <a:solidFill>
                  <a:srgbClr val="141626"/>
                </a:solidFill>
                <a:latin typeface="Georgia" pitchFamily="34" charset="0"/>
                <a:ea typeface="Georgia" pitchFamily="34" charset="-122"/>
                <a:cs typeface="Georgia" pitchFamily="34" charset="-120"/>
              </a:rPr>
              <a:t>Cihazı kullananlarda</a:t>
            </a:r>
            <a:endParaRPr lang="en-US" sz="4200" dirty="0"/>
          </a:p>
          <a:p>
            <a:pPr indent="0" marL="0">
              <a:lnSpc>
                <a:spcPts val="4704"/>
              </a:lnSpc>
              <a:buNone/>
            </a:pPr>
            <a:r>
              <a:rPr lang="en-US" sz="4200" b="1" dirty="0">
                <a:solidFill>
                  <a:srgbClr val="141626"/>
                </a:solidFill>
                <a:latin typeface="Georgia" pitchFamily="34" charset="0"/>
                <a:ea typeface="Georgia" pitchFamily="34" charset="-122"/>
                <a:cs typeface="Georgia" pitchFamily="34" charset="-120"/>
              </a:rPr>
              <a:t>tablo daha iyi.</a:t>
            </a:r>
            <a:endParaRPr lang="en-US" sz="4200" dirty="0"/>
          </a:p>
        </p:txBody>
      </p:sp>
      <p:sp>
        <p:nvSpPr>
          <p:cNvPr id="4" name="Shape 2"/>
          <p:cNvSpPr/>
          <p:nvPr/>
        </p:nvSpPr>
        <p:spPr>
          <a:xfrm>
            <a:off x="685800" y="2670048"/>
            <a:ext cx="1097280" cy="68580"/>
          </a:xfrm>
          <a:prstGeom prst="rect">
            <a:avLst/>
          </a:prstGeom>
          <a:solidFill>
            <a:srgbClr val="D4A017"/>
          </a:solidFill>
          <a:ln/>
        </p:spPr>
      </p:sp>
      <p:sp>
        <p:nvSpPr>
          <p:cNvPr id="5" name="Shape 3"/>
          <p:cNvSpPr/>
          <p:nvPr/>
        </p:nvSpPr>
        <p:spPr>
          <a:xfrm>
            <a:off x="658368" y="3063240"/>
            <a:ext cx="7827264" cy="4206240"/>
          </a:xfrm>
          <a:prstGeom prst="rect">
            <a:avLst/>
          </a:prstGeom>
          <a:solidFill>
            <a:srgbClr val="FFFFFF"/>
          </a:solidFill>
          <a:ln w="9525">
            <a:solidFill>
              <a:srgbClr val="D6D0BF"/>
            </a:solidFill>
            <a:prstDash val="solid"/>
          </a:ln>
        </p:spPr>
      </p:sp>
      <p:sp>
        <p:nvSpPr>
          <p:cNvPr id="6" name="Shape 4"/>
          <p:cNvSpPr/>
          <p:nvPr/>
        </p:nvSpPr>
        <p:spPr>
          <a:xfrm>
            <a:off x="658368" y="3063240"/>
            <a:ext cx="137160" cy="4206240"/>
          </a:xfrm>
          <a:prstGeom prst="rect">
            <a:avLst/>
          </a:prstGeom>
          <a:solidFill>
            <a:srgbClr val="003566"/>
          </a:solidFill>
          <a:ln/>
        </p:spPr>
      </p:sp>
      <p:sp>
        <p:nvSpPr>
          <p:cNvPr id="7" name="Text 5"/>
          <p:cNvSpPr/>
          <p:nvPr/>
        </p:nvSpPr>
        <p:spPr>
          <a:xfrm>
            <a:off x="1051560" y="3410712"/>
            <a:ext cx="7178040" cy="365760"/>
          </a:xfrm>
          <a:prstGeom prst="rect">
            <a:avLst/>
          </a:prstGeom>
          <a:noFill/>
          <a:ln/>
        </p:spPr>
        <p:txBody>
          <a:bodyPr wrap="square" rtlCol="0" anchor="ctr"/>
          <a:lstStyle/>
          <a:p>
            <a:pPr indent="0" marL="0">
              <a:buNone/>
            </a:pPr>
            <a:r>
              <a:rPr lang="en-US" sz="1900" b="1" spc="350" kern="0" dirty="0">
                <a:solidFill>
                  <a:srgbClr val="003566"/>
                </a:solidFill>
                <a:latin typeface="Calibri" pitchFamily="34" charset="0"/>
                <a:ea typeface="Calibri" pitchFamily="34" charset="-122"/>
                <a:cs typeface="Calibri" pitchFamily="34" charset="-120"/>
              </a:rPr>
              <a:t>İŞİTME CİHAZI VE BİLİŞSEL GİDİŞAT</a:t>
            </a:r>
            <a:endParaRPr lang="en-US" sz="1900" dirty="0"/>
          </a:p>
        </p:txBody>
      </p:sp>
      <p:sp>
        <p:nvSpPr>
          <p:cNvPr id="8" name="Text 6"/>
          <p:cNvSpPr/>
          <p:nvPr/>
        </p:nvSpPr>
        <p:spPr>
          <a:xfrm>
            <a:off x="1051560" y="3977640"/>
            <a:ext cx="7178040" cy="3017520"/>
          </a:xfrm>
          <a:prstGeom prst="rect">
            <a:avLst/>
          </a:prstGeom>
          <a:noFill/>
          <a:ln/>
        </p:spPr>
        <p:txBody>
          <a:bodyPr wrap="square" rtlCol="0" anchor="t"/>
          <a:lstStyle/>
          <a:p>
            <a:pPr indent="0" marL="0">
              <a:lnSpc>
                <a:spcPts val="2700"/>
              </a:lnSpc>
              <a:buNone/>
            </a:pPr>
            <a:r>
              <a:rPr lang="en-US" sz="1800" dirty="0">
                <a:solidFill>
                  <a:srgbClr val="2C2F45"/>
                </a:solidFill>
                <a:latin typeface="Calibri" pitchFamily="34" charset="0"/>
                <a:ea typeface="Calibri" pitchFamily="34" charset="-122"/>
                <a:cs typeface="Calibri" pitchFamily="34" charset="-120"/>
              </a:rPr>
              <a:t>46 çalışma, 231.565 kişi: cihaz kullananlarda bilişsel bozulma riski RR 0,84 (%95 GA 0,80 - 0,88).</a:t>
            </a:r>
            <a:endParaRPr lang="en-US" sz="1800" dirty="0"/>
          </a:p>
          <a:p>
            <a:pPr indent="0" marL="0">
              <a:lnSpc>
                <a:spcPts val="2700"/>
              </a:lnSpc>
              <a:buNone/>
            </a:pPr>
            <a:endParaRPr lang="en-US" sz="1800" dirty="0"/>
          </a:p>
          <a:p>
            <a:pPr indent="0" marL="0">
              <a:lnSpc>
                <a:spcPts val="2700"/>
              </a:lnSpc>
              <a:buNone/>
            </a:pPr>
            <a:r>
              <a:rPr lang="en-US" sz="1800" dirty="0">
                <a:solidFill>
                  <a:srgbClr val="2C2F45"/>
                </a:solidFill>
                <a:latin typeface="Calibri" pitchFamily="34" charset="0"/>
                <a:ea typeface="Calibri" pitchFamily="34" charset="-122"/>
                <a:cs typeface="Calibri" pitchFamily="34" charset="-120"/>
              </a:rPr>
              <a:t>8 uzun süreli çalışma, 126.903 kişi: cihaz kullananlarda bilişsel gerileme riski %19 daha düşük (HR 0,81).</a:t>
            </a:r>
            <a:endParaRPr lang="en-US" sz="1800" dirty="0"/>
          </a:p>
          <a:p>
            <a:pPr indent="0" marL="0">
              <a:lnSpc>
                <a:spcPts val="2700"/>
              </a:lnSpc>
              <a:buNone/>
            </a:pPr>
            <a:endParaRPr lang="en-US" sz="1800" dirty="0"/>
          </a:p>
          <a:p>
            <a:pPr indent="0" marL="0">
              <a:lnSpc>
                <a:spcPts val="2700"/>
              </a:lnSpc>
              <a:buNone/>
            </a:pPr>
            <a:r>
              <a:rPr lang="en-US" sz="1800" dirty="0">
                <a:solidFill>
                  <a:srgbClr val="2C2F45"/>
                </a:solidFill>
                <a:latin typeface="Calibri" pitchFamily="34" charset="0"/>
                <a:ea typeface="Calibri" pitchFamily="34" charset="-122"/>
                <a:cs typeface="Calibri" pitchFamily="34" charset="-120"/>
              </a:rPr>
              <a:t>7 ülke kohortunun havuz analizinde koruyucu ilişki yalnızca işitmesinde gerçek düzelme bildirenlerde görüldü (HR 0,86). Düzelme bildirmeyenlerde ilişki yoktu (HR 0,98).</a:t>
            </a:r>
            <a:endParaRPr lang="en-US" sz="1800" dirty="0"/>
          </a:p>
        </p:txBody>
      </p:sp>
      <p:sp>
        <p:nvSpPr>
          <p:cNvPr id="9" name="Text 7"/>
          <p:cNvSpPr/>
          <p:nvPr/>
        </p:nvSpPr>
        <p:spPr>
          <a:xfrm>
            <a:off x="640080" y="7973568"/>
            <a:ext cx="7863840" cy="347472"/>
          </a:xfrm>
          <a:prstGeom prst="rect">
            <a:avLst/>
          </a:prstGeom>
          <a:noFill/>
          <a:ln/>
        </p:spPr>
        <p:txBody>
          <a:bodyPr wrap="square" rtlCol="0" anchor="b"/>
          <a:lstStyle/>
          <a:p>
            <a:pPr algn="l" indent="0" marL="0">
              <a:buNone/>
            </a:pPr>
            <a:r>
              <a:rPr lang="en-US" sz="1150" i="1" dirty="0">
                <a:solidFill>
                  <a:srgbClr val="6B6E7D"/>
                </a:solidFill>
                <a:latin typeface="Calibri" pitchFamily="34" charset="0"/>
                <a:ea typeface="Calibri" pitchFamily="34" charset="-122"/>
                <a:cs typeface="Calibri" pitchFamily="34" charset="-120"/>
              </a:rPr>
              <a:t>Liu G, et al. J Gerontol B, 2026; Yeo BSY, et al. JAMA Neurol, 2022; Jiang F, et al. Cell Rep Med, 2026.</a:t>
            </a:r>
            <a:endParaRPr lang="en-US" sz="1150" dirty="0"/>
          </a:p>
        </p:txBody>
      </p:sp>
      <p:sp>
        <p:nvSpPr>
          <p:cNvPr id="10" name="Shape 8"/>
          <p:cNvSpPr/>
          <p:nvPr/>
        </p:nvSpPr>
        <p:spPr>
          <a:xfrm>
            <a:off x="640080" y="8366760"/>
            <a:ext cx="7863840" cy="10973"/>
          </a:xfrm>
          <a:prstGeom prst="rect">
            <a:avLst/>
          </a:prstGeom>
          <a:solidFill>
            <a:srgbClr val="D6D0BF"/>
          </a:solidFill>
          <a:ln/>
        </p:spPr>
      </p:sp>
      <p:sp>
        <p:nvSpPr>
          <p:cNvPr id="11" name="Text 9"/>
          <p:cNvSpPr/>
          <p:nvPr/>
        </p:nvSpPr>
        <p:spPr>
          <a:xfrm>
            <a:off x="640080" y="8485632"/>
            <a:ext cx="1463040" cy="274320"/>
          </a:xfrm>
          <a:prstGeom prst="rect">
            <a:avLst/>
          </a:prstGeom>
          <a:noFill/>
          <a:ln/>
        </p:spPr>
        <p:txBody>
          <a:bodyPr wrap="square" rtlCol="0" anchor="ctr"/>
          <a:lstStyle/>
          <a:p>
            <a:pPr indent="0" marL="0">
              <a:buNone/>
            </a:pPr>
            <a:r>
              <a:rPr lang="en-US" sz="1100" i="1" dirty="0">
                <a:solidFill>
                  <a:srgbClr val="6B6E7D"/>
                </a:solidFill>
                <a:latin typeface="Calibri" pitchFamily="34" charset="0"/>
                <a:ea typeface="Calibri" pitchFamily="34" charset="-122"/>
                <a:cs typeface="Calibri" pitchFamily="34" charset="-120"/>
              </a:rPr>
              <a:t>9 / 14</a:t>
            </a:r>
            <a:endParaRPr lang="en-US" sz="1100" dirty="0"/>
          </a:p>
        </p:txBody>
      </p:sp>
      <p:sp>
        <p:nvSpPr>
          <p:cNvPr id="12" name="Text 10"/>
          <p:cNvSpPr/>
          <p:nvPr/>
        </p:nvSpPr>
        <p:spPr>
          <a:xfrm>
            <a:off x="2011680" y="8485632"/>
            <a:ext cx="5120640" cy="274320"/>
          </a:xfrm>
          <a:prstGeom prst="rect">
            <a:avLst/>
          </a:prstGeom>
          <a:noFill/>
          <a:ln/>
        </p:spPr>
        <p:txBody>
          <a:bodyPr wrap="square"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3" name="Text 11"/>
          <p:cNvSpPr/>
          <p:nvPr/>
        </p:nvSpPr>
        <p:spPr>
          <a:xfrm>
            <a:off x="6858000" y="8485632"/>
            <a:ext cx="1645920" cy="274320"/>
          </a:xfrm>
          <a:prstGeom prst="rect">
            <a:avLst/>
          </a:prstGeom>
          <a:noFill/>
          <a:ln/>
        </p:spPr>
        <p:txBody>
          <a:bodyPr wrap="square" rtlCol="0" anchor="ctr"/>
          <a:lstStyle/>
          <a:p>
            <a:pPr algn="r" indent="0" marL="0">
              <a:buNone/>
            </a:pPr>
            <a:r>
              <a:rPr lang="en-US" sz="1100" b="1" dirty="0">
                <a:solidFill>
                  <a:srgbClr val="6B6E7D"/>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Isitme ve gorme kaybi, demans ve depresyon</dc:title>
  <dc:subject>PptxGenJS Presentation</dc:subject>
  <dc:creator>Doc. Dr. Alisan Burak Yasar</dc:creator>
  <cp:lastModifiedBy>Doc. Dr. Alisan Burak Yasar</cp:lastModifiedBy>
  <cp:revision>1</cp:revision>
  <dcterms:created xsi:type="dcterms:W3CDTF">2026-08-10T12:30:09Z</dcterms:created>
  <dcterms:modified xsi:type="dcterms:W3CDTF">2026-08-10T12:30:09Z</dcterms:modified>
</cp:coreProperties>
</file>