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9144000"/>
  <p:notesSz cx="9144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371600"/>
            <a:ext cx="7589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800" kern="0" dirty="0">
                <a:solidFill>
                  <a:srgbClr val="D9C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ÇOCUK VE ERGEN RUH SAĞLIĞI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777240" y="2011680"/>
            <a:ext cx="758952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7800"/>
              </a:lnSpc>
              <a:buNone/>
            </a:pPr>
            <a:r>
              <a:rPr lang="en-US" sz="6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 BİNMEK</a:t>
            </a:r>
            <a:endParaRPr lang="en-US" sz="6800" dirty="0"/>
          </a:p>
          <a:p>
            <a:pPr indent="0" marL="0">
              <a:lnSpc>
                <a:spcPts val="7800"/>
              </a:lnSpc>
              <a:buNone/>
            </a:pPr>
            <a:r>
              <a:rPr lang="en-US" sz="6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ÇOCUĞA</a:t>
            </a:r>
            <a:endParaRPr lang="en-US" sz="6800" dirty="0"/>
          </a:p>
          <a:p>
            <a:pPr indent="0" marL="0">
              <a:lnSpc>
                <a:spcPts val="7800"/>
              </a:lnSpc>
              <a:buNone/>
            </a:pPr>
            <a:r>
              <a:rPr lang="en-US" sz="6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 YAPAR?</a:t>
            </a:r>
            <a:endParaRPr lang="en-US" sz="6800" dirty="0"/>
          </a:p>
        </p:txBody>
      </p:sp>
      <p:sp>
        <p:nvSpPr>
          <p:cNvPr id="4" name="Shape 2"/>
          <p:cNvSpPr/>
          <p:nvPr/>
        </p:nvSpPr>
        <p:spPr>
          <a:xfrm>
            <a:off x="777240" y="5440680"/>
            <a:ext cx="1463040" cy="82296"/>
          </a:xfrm>
          <a:prstGeom prst="rect">
            <a:avLst/>
          </a:prstGeom>
          <a:solidFill>
            <a:srgbClr val="D4A0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5806440"/>
            <a:ext cx="75895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000"/>
              </a:lnSpc>
              <a:buNone/>
            </a:pPr>
            <a:r>
              <a:rPr lang="en-US" sz="2800" i="1" dirty="0">
                <a:solidFill>
                  <a:srgbClr val="E4E9E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Tanısı olmayan çocuklarda da ölçülmüş</a:t>
            </a:r>
            <a:endParaRPr lang="en-US" sz="2800" dirty="0"/>
          </a:p>
          <a:p>
            <a:pPr indent="0" marL="0">
              <a:lnSpc>
                <a:spcPts val="4000"/>
              </a:lnSpc>
              <a:buNone/>
            </a:pPr>
            <a:r>
              <a:rPr lang="en-US" sz="2800" i="1" dirty="0">
                <a:solidFill>
                  <a:srgbClr val="E4E9E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etkiler. Randomize kontrollü çalışmalar</a:t>
            </a:r>
            <a:endParaRPr lang="en-US" sz="2800" dirty="0"/>
          </a:p>
          <a:p>
            <a:pPr indent="0" marL="0">
              <a:lnSpc>
                <a:spcPts val="4000"/>
              </a:lnSpc>
              <a:buNone/>
            </a:pPr>
            <a:r>
              <a:rPr lang="en-US" sz="2800" i="1" dirty="0">
                <a:solidFill>
                  <a:srgbClr val="E4E9E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 gösteriyor?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2C524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FA8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14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FA8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C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669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7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TANI GRUPLARI  |  DEHB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24128"/>
            <a:ext cx="777240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68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Benlik saygısındaki artış, yürütücü işlevlerdeki iyileşmeyi önceledi.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685800" y="3008376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483864"/>
            <a:ext cx="7772400" cy="4361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483864"/>
            <a:ext cx="137160" cy="4361688"/>
          </a:xfrm>
          <a:prstGeom prst="rect">
            <a:avLst/>
          </a:prstGeom>
          <a:solidFill>
            <a:srgbClr val="D4A0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3776472"/>
            <a:ext cx="7040880" cy="3813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DEHB tanılı 123 çocuk izlendi. Bir grup ilaç tedavisine ek olarak 20 hafta terapötik biniciliğe katıldı, diğeri yalnız ilaç aldı.
</a:t>
            </a:r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iki alanda da iyileşme görüldü. Analizde benlik saygısındaki artışın, sonraki yürütücü işlev iyileşmesini yordadığı bulundu.
</a:t>
            </a:r>
            <a:pPr indent="0" marL="0">
              <a:lnSpc>
                <a:spcPts val="2840"/>
              </a:lnSpc>
              <a:buNone/>
            </a:pPr>
            <a:r>
              <a:rPr lang="en-US" sz="2000" i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Yürütücü işlevler performans testiyle değil, anketle değerlendirildi.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" y="7973568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Aviv, Katz &amp; Berant. Journal of Attention Disorders, 2020;25(12):1743-1753.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14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669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7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KANITIN SINIRI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24128"/>
            <a:ext cx="7772400" cy="15041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382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 sonuç olumlu değil.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685800" y="2592324"/>
            <a:ext cx="1097280" cy="68580"/>
          </a:xfrm>
          <a:prstGeom prst="rect">
            <a:avLst/>
          </a:prstGeom>
          <a:solidFill>
            <a:srgbClr val="C1121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067812"/>
            <a:ext cx="7772400" cy="1482852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067812"/>
            <a:ext cx="137160" cy="1482852"/>
          </a:xfrm>
          <a:prstGeom prst="rect">
            <a:avLst/>
          </a:prstGeom>
          <a:solidFill>
            <a:srgbClr val="C1121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3268980"/>
            <a:ext cx="6949440" cy="11170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Otizm meta-analizinde sosyal motivasyon (SMD = -0.43) ve aşırı duyarlılık (SMD = -0.70) düzeldi. İrritabilite, stereotipi ve uygunsuz konuşmada etki bulunamadı.</a:t>
            </a:r>
            <a:endParaRPr lang="en-US" sz="1850" dirty="0"/>
          </a:p>
        </p:txBody>
      </p:sp>
      <p:sp>
        <p:nvSpPr>
          <p:cNvPr id="8" name="Shape 6"/>
          <p:cNvSpPr/>
          <p:nvPr/>
        </p:nvSpPr>
        <p:spPr>
          <a:xfrm>
            <a:off x="685800" y="4715256"/>
            <a:ext cx="7772400" cy="1482852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4715256"/>
            <a:ext cx="137160" cy="1482852"/>
          </a:xfrm>
          <a:prstGeom prst="rect">
            <a:avLst/>
          </a:prstGeom>
          <a:solidFill>
            <a:srgbClr val="C1121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4916424"/>
            <a:ext cx="6949440" cy="11170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Serebral palsili 99 çocukla yapılan randomize çalışmada, 10 haftalık terapötik binicilik kaba motor işlev ve yaşam kalitesinde anlamlı fark yaratmadı.</a:t>
            </a:r>
            <a:endParaRPr lang="en-US" sz="1850" dirty="0"/>
          </a:p>
        </p:txBody>
      </p:sp>
      <p:sp>
        <p:nvSpPr>
          <p:cNvPr id="11" name="Shape 9"/>
          <p:cNvSpPr/>
          <p:nvPr/>
        </p:nvSpPr>
        <p:spPr>
          <a:xfrm>
            <a:off x="685800" y="6362700"/>
            <a:ext cx="7772400" cy="1482852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85800" y="6362700"/>
            <a:ext cx="137160" cy="1482852"/>
          </a:xfrm>
          <a:prstGeom prst="rect">
            <a:avLst/>
          </a:prstGeom>
          <a:solidFill>
            <a:srgbClr val="C1121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51560" y="6563868"/>
            <a:ext cx="6949440" cy="11170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Hayvan destekli terapileri değerlendiren sistematik derleme, alanın kanıt tabanını ince buluyor ve mekanizma çalışmalarının eksikliğine dikkat çekiyor.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685800" y="7973568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Chen ve ark. IJERPH, 2022; Davis ve ark. Dev Med Child Neurol, 2009;51(2):111-119; Hoagwood ve ark. Appl Dev Sci, 2016.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14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669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7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GÜVENLİK  |  ATLANMAMASI GEREKEN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24128"/>
            <a:ext cx="7772400" cy="20985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148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Binicilik, yaralanma riski yüksek bir spordur.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85800" y="3186684"/>
            <a:ext cx="1097280" cy="68580"/>
          </a:xfrm>
          <a:prstGeom prst="rect">
            <a:avLst/>
          </a:prstGeom>
          <a:solidFill>
            <a:srgbClr val="C1121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662172"/>
            <a:ext cx="7772400" cy="41833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662172"/>
            <a:ext cx="137160" cy="4183380"/>
          </a:xfrm>
          <a:prstGeom prst="rect">
            <a:avLst/>
          </a:prstGeom>
          <a:solidFill>
            <a:srgbClr val="C1121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3954780"/>
            <a:ext cx="7040880" cy="36347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769"/>
              </a:lnSpc>
              <a:buNone/>
            </a:pPr>
            <a:r>
              <a:rPr lang="en-US" sz="19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ABD ulusal yaralanma veri tabanında at binmeye bağlı baş ve boyun yaralanmaları, beyzbola kıyasla hastaneye yatış olasılığını dört katına çıkarıyor (OR = 4.01; %95 GA 2.76-5.83).
</a:t>
            </a:r>
            <a:pPr indent="0" marL="0">
              <a:lnSpc>
                <a:spcPts val="2769"/>
              </a:lnSpc>
              <a:buNone/>
            </a:pPr>
            <a:r>
              <a:rPr lang="en-US" sz="19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Yirmi yıllık veride yüz ve kafa yaralanmalarının %80.9'u baş bölgesinde toplanıyor. Çocuklarda yatış olasılığı genç erişkinlere göre daha yüksek.
</a:t>
            </a:r>
            <a:pPr indent="0" marL="0">
              <a:lnSpc>
                <a:spcPts val="2769"/>
              </a:lnSpc>
              <a:buNone/>
            </a:pPr>
            <a:r>
              <a:rPr lang="en-US" sz="19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İstanbul'da dokuz kulüpte 214 çocukla yapılan çalışmada dental ve orofasiyal travma oranı %2.3 bulundu. Çocukların tamamı kask takıyordu.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685800" y="7973568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Liang ve ark. J Craniofac Surg, 2023; Stanbouly ve ark. J Craniofac Surg, 2021; Çağlar &amp; Sandallı. Dental Traumatology, 2006.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14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669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7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YOL HARİTASI  |  BEŞ ADIM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24128"/>
            <a:ext cx="7772400" cy="15041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382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Bir programa başlarken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685800" y="2592324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067812"/>
            <a:ext cx="7772400" cy="47777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067812"/>
            <a:ext cx="137160" cy="4777740"/>
          </a:xfrm>
          <a:prstGeom prst="rect">
            <a:avLst/>
          </a:prstGeom>
          <a:solidFill>
            <a:srgbClr val="D4A0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05840" y="3268980"/>
            <a:ext cx="457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1463040" y="3287268"/>
            <a:ext cx="6583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Süreyi baştan planlayın.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463040" y="3653028"/>
            <a:ext cx="6583680" cy="470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7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Haftada bir kez, 90 dakika, en az 10-11 hafta.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05840" y="4151376"/>
            <a:ext cx="457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500" dirty="0"/>
          </a:p>
        </p:txBody>
      </p:sp>
      <p:sp>
        <p:nvSpPr>
          <p:cNvPr id="11" name="Text 9"/>
          <p:cNvSpPr/>
          <p:nvPr/>
        </p:nvSpPr>
        <p:spPr>
          <a:xfrm>
            <a:off x="1463040" y="4169664"/>
            <a:ext cx="6583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Devamlılığı koruyun.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1463040" y="4535424"/>
            <a:ext cx="6583680" cy="470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7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Katılımı yüksek çocuklarda davranış değişimi daha belirgindi.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005840" y="5033772"/>
            <a:ext cx="457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500" dirty="0"/>
          </a:p>
        </p:txBody>
      </p:sp>
      <p:sp>
        <p:nvSpPr>
          <p:cNvPr id="14" name="Text 12"/>
          <p:cNvSpPr/>
          <p:nvPr/>
        </p:nvSpPr>
        <p:spPr>
          <a:xfrm>
            <a:off x="1463040" y="5052060"/>
            <a:ext cx="6583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Yalnız binmeyi değil, bakımı da isteyin.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1463040" y="5417820"/>
            <a:ext cx="6583680" cy="470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7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Etkili programlar binmeyi ve yerden bakımı birlikte içeriyordu.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005840" y="5916168"/>
            <a:ext cx="457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500" dirty="0"/>
          </a:p>
        </p:txBody>
      </p:sp>
      <p:sp>
        <p:nvSpPr>
          <p:cNvPr id="17" name="Text 15"/>
          <p:cNvSpPr/>
          <p:nvPr/>
        </p:nvSpPr>
        <p:spPr>
          <a:xfrm>
            <a:off x="1463040" y="5934456"/>
            <a:ext cx="6583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Sertifikalı eğitmen ve akredite merkez arayın.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1463040" y="6300216"/>
            <a:ext cx="6583680" cy="470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7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veren çalışmaların tamamı sertifikalı yürütücülerle yapıldı.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005840" y="6798564"/>
            <a:ext cx="457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1463040" y="6816852"/>
            <a:ext cx="6583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Kask pazarlık konusu değildir.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1463040" y="7182612"/>
            <a:ext cx="6583680" cy="470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7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Yaralanmaların büyük çoğunluğu baş bölgesinde toplanıyor.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685800" y="7973568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Pendry ve ark. J Prim Prev, 2014; Hoagwood ve ark. Animals, 2022; Zhao ve ark. IJERPH, 2021.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14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6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051560"/>
            <a:ext cx="7589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D9C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KAPANIŞ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1645920"/>
            <a:ext cx="75895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62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Kanıt umut verici.</a:t>
            </a:r>
            <a:endParaRPr lang="en-US" sz="5200" dirty="0"/>
          </a:p>
          <a:p>
            <a:pPr indent="0" marL="0">
              <a:lnSpc>
                <a:spcPts val="62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Kesinlik değil.</a:t>
            </a:r>
            <a:endParaRPr lang="en-US" sz="5200" dirty="0"/>
          </a:p>
        </p:txBody>
      </p:sp>
      <p:sp>
        <p:nvSpPr>
          <p:cNvPr id="4" name="Shape 2"/>
          <p:cNvSpPr/>
          <p:nvPr/>
        </p:nvSpPr>
        <p:spPr>
          <a:xfrm>
            <a:off x="777240" y="3611880"/>
            <a:ext cx="1463040" cy="82296"/>
          </a:xfrm>
          <a:prstGeom prst="rect">
            <a:avLst/>
          </a:prstGeom>
          <a:solidFill>
            <a:srgbClr val="D4A0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4023360"/>
            <a:ext cx="7589520" cy="2697480"/>
          </a:xfrm>
          <a:prstGeom prst="rect">
            <a:avLst/>
          </a:prstGeom>
          <a:solidFill>
            <a:srgbClr val="1E3A3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4023360"/>
            <a:ext cx="137160" cy="2697480"/>
          </a:xfrm>
          <a:prstGeom prst="rect">
            <a:avLst/>
          </a:prstGeom>
          <a:solidFill>
            <a:srgbClr val="D4A0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43000" y="4315968"/>
            <a:ext cx="694944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800"/>
              </a:lnSpc>
              <a:buNone/>
            </a:pPr>
            <a:r>
              <a:rPr lang="en-US" sz="1950" dirty="0">
                <a:solidFill>
                  <a:srgbClr val="E4E9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destekli programlar, tanı almamış çocuklarda bile sosyal yetkinliği ve stres eksenini olumlu yönde etkiliyor. Ama bu, ilaç ya da psikoterapi yerine geçen bir tedavi değil. Destekleyici bir uygulama.
</a:t>
            </a:r>
            <a:pPr indent="0" marL="0">
              <a:lnSpc>
                <a:spcPts val="2800"/>
              </a:lnSpc>
              <a:buNone/>
            </a:pPr>
            <a:r>
              <a:rPr lang="en-US" sz="1950" dirty="0">
                <a:solidFill>
                  <a:srgbClr val="E4E9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Çocuğunuz hayvandan çekiniyorsa zorlamayın. Literatürde de bazı çocuklar hiç binmedi ve zorlanmadı.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77240" y="6903720"/>
            <a:ext cx="7589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200" i="1" dirty="0">
                <a:solidFill>
                  <a:srgbClr val="D9C7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Çocuğunuzu düzenli bir etkinliğe yazdırdıktan sonra davranışında bir değişiklik fark ettiniz mi?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77240" y="7818120"/>
            <a:ext cx="7589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Kaynakları ve dosyayı ücretsiz indirmek için → alisanburak.com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2C524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FA8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14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FA8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C7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669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7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TESPİT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24128"/>
            <a:ext cx="7772400" cy="20985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148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 destekli programlar sadece tanı almış çocuklar için değil.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85800" y="3186684"/>
            <a:ext cx="1097280" cy="68580"/>
          </a:xfrm>
          <a:prstGeom prst="rect">
            <a:avLst/>
          </a:prstGeom>
          <a:solidFill>
            <a:srgbClr val="C1121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662172"/>
            <a:ext cx="7772400" cy="41833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662172"/>
            <a:ext cx="137160" cy="4183380"/>
          </a:xfrm>
          <a:prstGeom prst="rect">
            <a:avLst/>
          </a:prstGeom>
          <a:solidFill>
            <a:srgbClr val="C1121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3954780"/>
            <a:ext cx="7040880" cy="36347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131 ortaokul öğrencisiyle yürütülen randomize kontrollü bir çalışmada, 11 haftalık at destekli öğrenme programı sosyal yetkinliği orta düzeyde artırdı.
</a:t>
            </a:r>
            <a:pPr indent="0" marL="0">
              <a:lnSpc>
                <a:spcPts val="2840"/>
              </a:lnSpc>
              <a:buNone/>
            </a:pPr>
            <a:r>
              <a:rPr lang="en-US" sz="24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= 0.55    p = 0.02
</a:t>
            </a:r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Katılımcılarda nörogelişimsel bir tanı aranmadı. Yalnızca sosyal yetkinliği görece düşük olan çocuklar seçildi.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" y="7973568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Pendry, Carr, Smith &amp; Roeter. The Journal of Primary Prevention, 2014;35(4):281-293.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14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669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7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KAVRAM  |  ÜÇ FARKLI UYGULAMA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24128"/>
            <a:ext cx="7772400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148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Aynı isimle anılan üç ayrı şey var.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85800" y="2532888"/>
            <a:ext cx="1097280" cy="68580"/>
          </a:xfrm>
          <a:prstGeom prst="rect">
            <a:avLst/>
          </a:prstGeom>
          <a:solidFill>
            <a:srgbClr val="00356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008376"/>
            <a:ext cx="7772400" cy="1502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008376"/>
            <a:ext cx="137160" cy="1502664"/>
          </a:xfrm>
          <a:prstGeom prst="rect">
            <a:avLst/>
          </a:prstGeom>
          <a:solidFill>
            <a:srgbClr val="00356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3191256"/>
            <a:ext cx="69494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spc="3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HİPOTERAPİ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051560" y="3575304"/>
            <a:ext cx="6903720" cy="8168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Fizyoterapist ya da ergoterapist yönetir. Atın hareketi bir tedavi aracıdır, binicilik öğretilmez.</a:t>
            </a:r>
            <a:endParaRPr lang="en-US" sz="1850" dirty="0"/>
          </a:p>
        </p:txBody>
      </p:sp>
      <p:sp>
        <p:nvSpPr>
          <p:cNvPr id="9" name="Shape 7"/>
          <p:cNvSpPr/>
          <p:nvPr/>
        </p:nvSpPr>
        <p:spPr>
          <a:xfrm>
            <a:off x="685800" y="4675632"/>
            <a:ext cx="7772400" cy="1502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4675632"/>
            <a:ext cx="137160" cy="1502664"/>
          </a:xfrm>
          <a:prstGeom prst="rect">
            <a:avLst/>
          </a:prstGeom>
          <a:solidFill>
            <a:srgbClr val="D4A0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51560" y="4858512"/>
            <a:ext cx="69494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spc="3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TERAPÖTİK BİNİCİLİK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1051560" y="5242560"/>
            <a:ext cx="6903720" cy="8168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Sertifikalı eğitmen binicilik becerisi öğretir. Hedef fiziksel, sosyal ve duygusal işlevselliktir.</a:t>
            </a:r>
            <a:endParaRPr lang="en-US" sz="1850" dirty="0"/>
          </a:p>
        </p:txBody>
      </p:sp>
      <p:sp>
        <p:nvSpPr>
          <p:cNvPr id="13" name="Shape 11"/>
          <p:cNvSpPr/>
          <p:nvPr/>
        </p:nvSpPr>
        <p:spPr>
          <a:xfrm>
            <a:off x="685800" y="6342888"/>
            <a:ext cx="7772400" cy="1502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85800" y="6342888"/>
            <a:ext cx="137160" cy="1502664"/>
          </a:xfrm>
          <a:prstGeom prst="rect">
            <a:avLst/>
          </a:prstGeom>
          <a:solidFill>
            <a:srgbClr val="C1121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51560" y="6525768"/>
            <a:ext cx="69494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spc="3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DESTEKLİ ÖĞRENME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1051560" y="6909816"/>
            <a:ext cx="6903720" cy="8168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Binmeli ve yerden yürütülen etkinliklerle yaşam becerisi ve duygu düzenleme çalışılır.</a:t>
            </a:r>
            <a:endParaRPr lang="en-US" sz="1850" dirty="0"/>
          </a:p>
        </p:txBody>
      </p:sp>
      <p:sp>
        <p:nvSpPr>
          <p:cNvPr id="17" name="Text 15"/>
          <p:cNvSpPr/>
          <p:nvPr/>
        </p:nvSpPr>
        <p:spPr>
          <a:xfrm>
            <a:off x="685800" y="7973568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Koca. Northern Clinics of Istanbul, 2016; Pendry ve ark. J Prim Prev, 2014; Hoagwood ve ark. Animals, 2022.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14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669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7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 |  SOSYAL YETKİNLİK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960120"/>
            <a:ext cx="77724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 = 0.55</a:t>
            </a:r>
            <a:endParaRPr lang="en-US" sz="9200" dirty="0"/>
          </a:p>
        </p:txBody>
      </p:sp>
      <p:sp>
        <p:nvSpPr>
          <p:cNvPr id="4" name="Text 2"/>
          <p:cNvSpPr/>
          <p:nvPr/>
        </p:nvSpPr>
        <p:spPr>
          <a:xfrm>
            <a:off x="685800" y="2514600"/>
            <a:ext cx="77724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5400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Orta düzeyde bir etki.</a:t>
            </a:r>
            <a:endParaRPr lang="en-US" sz="4600" dirty="0"/>
          </a:p>
        </p:txBody>
      </p:sp>
      <p:sp>
        <p:nvSpPr>
          <p:cNvPr id="5" name="Shape 3"/>
          <p:cNvSpPr/>
          <p:nvPr/>
        </p:nvSpPr>
        <p:spPr>
          <a:xfrm>
            <a:off x="685800" y="3520440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4023360"/>
            <a:ext cx="7772400" cy="3822192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5800" y="4023360"/>
            <a:ext cx="137160" cy="3822192"/>
          </a:xfrm>
          <a:prstGeom prst="rect">
            <a:avLst/>
          </a:prstGeom>
          <a:solidFill>
            <a:srgbClr val="D4A0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51560" y="4315968"/>
            <a:ext cx="7040880" cy="3273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840"/>
              </a:lnSpc>
              <a:buNone/>
            </a:pPr>
            <a:r>
              <a:rPr lang="en-US" sz="200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Protokol: haftada bir kez, 90 dakika, toplam 11 hafta.
</a:t>
            </a:r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Etki; çocuğun başlangıç düzeyinden, yaşından, cinsiyetinden ve programa nasıl yönlendirildiğinden bağımsız çıktı.
</a:t>
            </a:r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ekibin 64 çocukla yaptığı ilk denemede de benzer sonuç alındı: d = 0.61, p = 0.020. Bekleme listesindeki çocuklar programı sonradan tamamladıklarında kendi başlangıç puanlarına göre anlamlı yükseldi.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85800" y="7973568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Pendry, Carr, Smith &amp; Roeter. J Prim Prev, 2014; Pendry &amp; Roeter. American Psychological Association, 2013.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14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669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7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 |  STRES EKSENİ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24128"/>
            <a:ext cx="7772400" cy="8206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382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Öğleden sonra kortizolü düştü.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685800" y="1908810"/>
            <a:ext cx="1097280" cy="68580"/>
          </a:xfrm>
          <a:prstGeom prst="rect">
            <a:avLst/>
          </a:prstGeom>
          <a:solidFill>
            <a:srgbClr val="00356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2384298"/>
            <a:ext cx="7772400" cy="546125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384298"/>
            <a:ext cx="137160" cy="5461254"/>
          </a:xfrm>
          <a:prstGeom prst="rect">
            <a:avLst/>
          </a:prstGeom>
          <a:solidFill>
            <a:srgbClr val="00356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2676906"/>
            <a:ext cx="7040880" cy="49126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çalışmada çocuklardan iki ardışık gün boyunca, günde altı kez tükürük örneği toplandı.
</a:t>
            </a:r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sonunda deney grubunun öğleden sonra kortizol düzeyi, bekleme listesindeki çocuklara göre daha düşüktü.
</a:t>
            </a:r>
            <a:pPr indent="0" marL="0">
              <a:lnSpc>
                <a:spcPts val="2840"/>
              </a:lnSpc>
              <a:buNone/>
            </a:pPr>
            <a:r>
              <a:rPr lang="en-US" sz="2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F(1,112) = 8.56    p = 0.017    d = 0.48
</a:t>
            </a:r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Uyanık geçen saat başına toplam kortizol konsantrasyonu da düştü (d = 0.46). Etki, çocuğun başlangıçtaki kortizol düzeyinden bağımsızdı.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" y="7973568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Pendry, Smith &amp; Roeter. Human-Animal Interaction Bulletin, 2014.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14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669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7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 |  KAYGI VE DUYGU DÜZENLEME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24128"/>
            <a:ext cx="7772400" cy="15041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382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Kaygı azaldı. Öz yeterlik değişmedi.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685800" y="2592324"/>
            <a:ext cx="1097280" cy="68580"/>
          </a:xfrm>
          <a:prstGeom prst="rect">
            <a:avLst/>
          </a:prstGeom>
          <a:solidFill>
            <a:srgbClr val="C1121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067812"/>
            <a:ext cx="7772400" cy="47777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067812"/>
            <a:ext cx="137160" cy="4777740"/>
          </a:xfrm>
          <a:prstGeom prst="rect">
            <a:avLst/>
          </a:prstGeom>
          <a:solidFill>
            <a:srgbClr val="C1121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3360420"/>
            <a:ext cx="7040880" cy="42291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6-17 yaş arası, hafif ve orta düzeyde kaygısı olan 39 çocuk, bilişsel davranışçı bileşen içeren 10 haftalık adaptif binicilik programına katıldı.
</a:t>
            </a:r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Bakım veren bildirimine göre kaygı anlamlı azaldı, duygu düzenleme puanları yükseldi. Öz yeterlikte anlamlı bir değişim olmadı.
</a:t>
            </a:r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Oturum öncesi ve sonrası kortizol tutarlı biçimde düştü. Oksitosin ise dört ölçüm noktasının yalnız ikisinde arttı, genel ön-son test farkı çıkmadı.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" y="7973568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Hoagwood, Vincent, Acri ve ark. Animals, 2022;12(19):2491.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14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669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7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MEKANİZMA  |  ATIN ADIMI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24128"/>
            <a:ext cx="7772400" cy="20985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148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Atın yürüyüşü, insan yürüyüşüyle aynı frekansta titreşir.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85800" y="3186684"/>
            <a:ext cx="1097280" cy="68580"/>
          </a:xfrm>
          <a:prstGeom prst="rect">
            <a:avLst/>
          </a:prstGeom>
          <a:solidFill>
            <a:srgbClr val="00356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662172"/>
            <a:ext cx="7772400" cy="41833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662172"/>
            <a:ext cx="137160" cy="4183380"/>
          </a:xfrm>
          <a:prstGeom prst="rect">
            <a:avLst/>
          </a:prstGeom>
          <a:solidFill>
            <a:srgbClr val="00356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3954780"/>
            <a:ext cx="7040880" cy="36347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Yirmi sağlıklı gönüllüde ölçüldü. Atın adım yürüyüşünün frekans tepeleri, insan yürüyüşününkiyle örtüştü: yanal eksende 2.5-3.0 Hz, dikey eksende 1.5-2.0 Hz.
</a:t>
            </a:r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Binicilik sonrası sırt kaslarının (erector spinae) yüzeyel EMG aktivitesi azaldı.
</a:t>
            </a:r>
            <a:pPr indent="0" marL="0">
              <a:lnSpc>
                <a:spcPts val="2840"/>
              </a:lnSpc>
              <a:buNone/>
            </a:pPr>
            <a:r>
              <a:rPr lang="en-US" sz="20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etki binicilik simülatöründe görülmedi.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" y="7973568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Funakoshi, Masuda &amp; Uchiyama. Heliyon, 2018;4(9):e00777.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14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669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7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MEKANİZMA  |  HAREKET EDEN ZEMİN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24128"/>
            <a:ext cx="7772400" cy="20985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148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At, sabit değil hareket eden bir destek yüzeyidir.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85800" y="3186684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662172"/>
            <a:ext cx="7772400" cy="41833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662172"/>
            <a:ext cx="137160" cy="4183380"/>
          </a:xfrm>
          <a:prstGeom prst="rect">
            <a:avLst/>
          </a:prstGeom>
          <a:solidFill>
            <a:srgbClr val="D4A0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3954780"/>
            <a:ext cx="7040880" cy="36347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Yürüyen atın hareketi binicinin gövdesine üç boyutlu olarak aktarılır. Binici bu hareketi sürekli düzeltmek zorunda kaldığı için denge ve duruş kontrolü hiç durmaz.
</a:t>
            </a:r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süreç görsel sistemi, vestibüler sistemi (iç kulak dengesi) ve propriyosepsiyonu (derin duyu) aynı anda uyarır.
</a:t>
            </a:r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ile binicinin baskın hareket frekansları ölçüldüğünde, her ikisinde de 1.5, 3.0 ve 4.5 Hz civarında toplandığı görülüyor.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" y="7973568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Lightsey, Lee &amp; Krenek. Journal of NeuroEngineering and Rehabilitation, 2021;18(1).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14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669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7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TANI GRUPLARI  |  OTİZM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24128"/>
            <a:ext cx="7772400" cy="20985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5148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Sosyal etkileşim ve iletişimde ölçülebilir iyileşme.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85800" y="3186684"/>
            <a:ext cx="1097280" cy="68580"/>
          </a:xfrm>
          <a:prstGeom prst="rect">
            <a:avLst/>
          </a:prstGeom>
          <a:solidFill>
            <a:srgbClr val="00356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662172"/>
            <a:ext cx="7772400" cy="41833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662172"/>
            <a:ext cx="137160" cy="4183380"/>
          </a:xfrm>
          <a:prstGeom prst="rect">
            <a:avLst/>
          </a:prstGeom>
          <a:solidFill>
            <a:srgbClr val="00356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3954780"/>
            <a:ext cx="7040880" cy="36347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6-12 yaş arası 84 otizmli çocukla başlanan ve 61'inin tamamladığı 16 haftalık terapötik binicilik programında, sosyal beceri ve iletişim puanları kontrol grubuna göre anlamlı yükseldi (p &lt; 0.05).
</a:t>
            </a:r>
            <a:pPr indent="0" marL="0">
              <a:lnSpc>
                <a:spcPts val="28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İletişim değerlendirmesinin yedi maddesinden altısında iyileşme görüldü. Belirgin fark, programın ortasından sonuna doğru ortaya çıktı.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" y="7973568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Zhao, Chen &amp; You. Int J Environ Res Public Health, 2021;18(5):2656.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85800" y="8458200"/>
            <a:ext cx="777240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85587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14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057400" y="8558784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0" y="8558784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 binmenin çocuk ruh sağlığına etkileri</dc:title>
  <dc:subject>PptxGenJS Presentation</dc:subject>
  <dc:creator>Doç. Dr. Alişan Burak Yaşar</dc:creator>
  <cp:lastModifiedBy>Doç. Dr. Alişan Burak Yaşar</cp:lastModifiedBy>
  <cp:revision>1</cp:revision>
  <dcterms:created xsi:type="dcterms:W3CDTF">2026-08-09T14:01:16Z</dcterms:created>
  <dcterms:modified xsi:type="dcterms:W3CDTF">2026-08-09T14:01:16Z</dcterms:modified>
</cp:coreProperties>
</file>