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566928" y="868680"/>
            <a:ext cx="8010144" cy="329184"/>
          </a:xfrm>
          <a:prstGeom prst="rect">
            <a:avLst/>
          </a:prstGeom>
          <a:noFill/>
          <a:ln/>
        </p:spPr>
        <p:txBody>
          <a:bodyPr wrap="square" rtlCol="0" anchor="ctr"/>
          <a:lstStyle/>
          <a:p>
            <a:pPr algn="l" indent="0" marL="0">
              <a:buNone/>
            </a:pPr>
            <a:r>
              <a:rPr lang="en-US" sz="1400" b="1" spc="800" kern="0" dirty="0">
                <a:solidFill>
                  <a:srgbClr val="D4A017"/>
                </a:solidFill>
                <a:latin typeface="Calibri" pitchFamily="34" charset="0"/>
                <a:ea typeface="Calibri" pitchFamily="34" charset="-122"/>
                <a:cs typeface="Calibri" pitchFamily="34" charset="-120"/>
              </a:rPr>
              <a:t>PSİKİYATRİ  ·  BAĞIMLILIK  ·  EMDR</a:t>
            </a:r>
            <a:endParaRPr lang="en-US" sz="1400" dirty="0"/>
          </a:p>
        </p:txBody>
      </p:sp>
      <p:sp>
        <p:nvSpPr>
          <p:cNvPr id="3" name="Text 1"/>
          <p:cNvSpPr/>
          <p:nvPr/>
        </p:nvSpPr>
        <p:spPr>
          <a:xfrm>
            <a:off x="566928" y="1600200"/>
            <a:ext cx="8010144" cy="3291840"/>
          </a:xfrm>
          <a:prstGeom prst="rect">
            <a:avLst/>
          </a:prstGeom>
          <a:noFill/>
          <a:ln/>
        </p:spPr>
        <p:txBody>
          <a:bodyPr wrap="square" rtlCol="0" anchor="t"/>
          <a:lstStyle/>
          <a:p>
            <a:pPr algn="l" indent="0" marL="0">
              <a:lnSpc>
                <a:spcPts val="7200"/>
              </a:lnSpc>
              <a:buNone/>
            </a:pPr>
            <a:r>
              <a:rPr lang="en-US" sz="6200" b="1" dirty="0">
                <a:solidFill>
                  <a:srgbClr val="F4F1E8"/>
                </a:solidFill>
                <a:latin typeface="Georgia" pitchFamily="34" charset="0"/>
                <a:ea typeface="Georgia" pitchFamily="34" charset="-122"/>
                <a:cs typeface="Georgia" pitchFamily="34" charset="-120"/>
              </a:rPr>
              <a:t>EMDR bağımlılıkta iki ayrı hedefe çalışır</a:t>
            </a:r>
            <a:endParaRPr lang="en-US" sz="6200" dirty="0"/>
          </a:p>
        </p:txBody>
      </p:sp>
      <p:sp>
        <p:nvSpPr>
          <p:cNvPr id="4" name="Shape 2"/>
          <p:cNvSpPr/>
          <p:nvPr/>
        </p:nvSpPr>
        <p:spPr>
          <a:xfrm>
            <a:off x="566928" y="5074920"/>
            <a:ext cx="1097280" cy="82296"/>
          </a:xfrm>
          <a:prstGeom prst="rect">
            <a:avLst/>
          </a:prstGeom>
          <a:solidFill>
            <a:srgbClr val="D4A017"/>
          </a:solidFill>
          <a:ln/>
        </p:spPr>
      </p:sp>
      <p:sp>
        <p:nvSpPr>
          <p:cNvPr id="5" name="Text 3"/>
          <p:cNvSpPr/>
          <p:nvPr/>
        </p:nvSpPr>
        <p:spPr>
          <a:xfrm>
            <a:off x="566928" y="5440680"/>
            <a:ext cx="7461504" cy="1737360"/>
          </a:xfrm>
          <a:prstGeom prst="rect">
            <a:avLst/>
          </a:prstGeom>
          <a:noFill/>
          <a:ln/>
        </p:spPr>
        <p:txBody>
          <a:bodyPr wrap="square" rtlCol="0" anchor="t"/>
          <a:lstStyle/>
          <a:p>
            <a:pPr algn="l" indent="0" marL="0">
              <a:lnSpc>
                <a:spcPts val="4600"/>
              </a:lnSpc>
              <a:buNone/>
            </a:pPr>
            <a:r>
              <a:rPr lang="en-US" sz="3300" i="1" dirty="0">
                <a:solidFill>
                  <a:srgbClr val="E3D6D2"/>
                </a:solidFill>
                <a:latin typeface="Georgia" pitchFamily="34" charset="0"/>
                <a:ea typeface="Georgia" pitchFamily="34" charset="-122"/>
                <a:cs typeface="Georgia" pitchFamily="34" charset="-120"/>
              </a:rPr>
              <a:t>Travmatik anı ve bağımlılık anısı.</a:t>
            </a:r>
            <a:endParaRPr lang="en-US" sz="3300" dirty="0"/>
          </a:p>
          <a:p>
            <a:pPr algn="l" indent="0" marL="0">
              <a:lnSpc>
                <a:spcPts val="4600"/>
              </a:lnSpc>
              <a:buNone/>
            </a:pPr>
            <a:r>
              <a:rPr lang="en-US" sz="3300" i="1" dirty="0">
                <a:solidFill>
                  <a:srgbClr val="E3D6D2"/>
                </a:solidFill>
                <a:latin typeface="Georgia" pitchFamily="34" charset="0"/>
                <a:ea typeface="Georgia" pitchFamily="34" charset="-122"/>
                <a:cs typeface="Georgia" pitchFamily="34" charset="-120"/>
              </a:rPr>
              <a:t>İkisinin kanıt düzeyi aynı değil.</a:t>
            </a:r>
            <a:endParaRPr lang="en-US" sz="3300" dirty="0"/>
          </a:p>
        </p:txBody>
      </p:sp>
      <p:sp>
        <p:nvSpPr>
          <p:cNvPr id="6" name="Text 4"/>
          <p:cNvSpPr/>
          <p:nvPr/>
        </p:nvSpPr>
        <p:spPr>
          <a:xfrm>
            <a:off x="566928" y="7589520"/>
            <a:ext cx="8010144" cy="365760"/>
          </a:xfrm>
          <a:prstGeom prst="rect">
            <a:avLst/>
          </a:prstGeom>
          <a:noFill/>
          <a:ln/>
        </p:spPr>
        <p:txBody>
          <a:bodyPr wrap="square" rtlCol="0" anchor="ctr"/>
          <a:lstStyle/>
          <a:p>
            <a:pPr algn="l" indent="0" marL="0">
              <a:buNone/>
            </a:pPr>
            <a:r>
              <a:rPr lang="en-US" sz="1500" i="1" dirty="0">
                <a:solidFill>
                  <a:srgbClr val="E3D6D2"/>
                </a:solidFill>
                <a:latin typeface="Calibri" pitchFamily="34" charset="0"/>
                <a:ea typeface="Calibri" pitchFamily="34" charset="-122"/>
                <a:cs typeface="Calibri" pitchFamily="34" charset="-120"/>
              </a:rPr>
              <a:t>14 slayt · Consensus ve Scite taramasıyla hazırlandı</a:t>
            </a:r>
            <a:endParaRPr lang="en-US" sz="1500" dirty="0"/>
          </a:p>
        </p:txBody>
      </p:sp>
      <p:sp>
        <p:nvSpPr>
          <p:cNvPr id="7" name="Shape 5"/>
          <p:cNvSpPr/>
          <p:nvPr/>
        </p:nvSpPr>
        <p:spPr>
          <a:xfrm>
            <a:off x="566928" y="8284464"/>
            <a:ext cx="8010144" cy="0"/>
          </a:xfrm>
          <a:prstGeom prst="line">
            <a:avLst/>
          </a:prstGeom>
          <a:noFill/>
          <a:ln w="12700">
            <a:solidFill>
              <a:srgbClr val="8C2434"/>
            </a:solidFill>
            <a:prstDash val="solid"/>
          </a:ln>
        </p:spPr>
      </p:sp>
      <p:sp>
        <p:nvSpPr>
          <p:cNvPr id="8" name="Text 6"/>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E3D6D2"/>
                </a:solidFill>
                <a:latin typeface="Calibri" pitchFamily="34" charset="0"/>
                <a:ea typeface="Calibri" pitchFamily="34" charset="-122"/>
                <a:cs typeface="Calibri" pitchFamily="34" charset="-120"/>
              </a:rPr>
              <a:t>1 / 14</a:t>
            </a:r>
            <a:endParaRPr lang="en-US" sz="1100" dirty="0"/>
          </a:p>
        </p:txBody>
      </p:sp>
      <p:sp>
        <p:nvSpPr>
          <p:cNvPr id="9" name="Text 7"/>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E3D6D2"/>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0" name="Text 8"/>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F4F1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KANIT | META ANALİZ</a:t>
            </a:r>
            <a:endParaRPr lang="en-US" sz="1350" dirty="0"/>
          </a:p>
        </p:txBody>
      </p:sp>
      <p:sp>
        <p:nvSpPr>
          <p:cNvPr id="3" name="Text 1"/>
          <p:cNvSpPr/>
          <p:nvPr/>
        </p:nvSpPr>
        <p:spPr>
          <a:xfrm>
            <a:off x="566928" y="932688"/>
            <a:ext cx="8010144" cy="1299464"/>
          </a:xfrm>
          <a:prstGeom prst="rect">
            <a:avLst/>
          </a:prstGeom>
          <a:noFill/>
          <a:ln/>
        </p:spPr>
        <p:txBody>
          <a:bodyPr wrap="square" rtlCol="0" anchor="t"/>
          <a:lstStyle/>
          <a:p>
            <a:pPr algn="l" indent="0" marL="0">
              <a:lnSpc>
                <a:spcPts val="4756"/>
              </a:lnSpc>
              <a:buNone/>
            </a:pPr>
            <a:r>
              <a:rPr lang="en-US" sz="4100" b="1" dirty="0">
                <a:solidFill>
                  <a:srgbClr val="141626"/>
                </a:solidFill>
                <a:latin typeface="Georgia" pitchFamily="34" charset="0"/>
                <a:ea typeface="Georgia" pitchFamily="34" charset="-122"/>
                <a:cs typeface="Georgia" pitchFamily="34" charset="-120"/>
              </a:rPr>
              <a:t>İstek azalıyor. Bağımlılık şiddeti değişmiyor.</a:t>
            </a:r>
            <a:endParaRPr lang="en-US" sz="4100" dirty="0"/>
          </a:p>
        </p:txBody>
      </p:sp>
      <p:sp>
        <p:nvSpPr>
          <p:cNvPr id="4" name="Shape 2"/>
          <p:cNvSpPr/>
          <p:nvPr/>
        </p:nvSpPr>
        <p:spPr>
          <a:xfrm>
            <a:off x="566928" y="2323592"/>
            <a:ext cx="1097280" cy="82296"/>
          </a:xfrm>
          <a:prstGeom prst="rect">
            <a:avLst/>
          </a:prstGeom>
          <a:solidFill>
            <a:srgbClr val="D4A017"/>
          </a:solidFill>
          <a:ln/>
        </p:spPr>
      </p:sp>
      <p:sp>
        <p:nvSpPr>
          <p:cNvPr id="5" name="Shape 3"/>
          <p:cNvSpPr/>
          <p:nvPr/>
        </p:nvSpPr>
        <p:spPr>
          <a:xfrm>
            <a:off x="566928" y="2652776"/>
            <a:ext cx="8010144" cy="4845304"/>
          </a:xfrm>
          <a:prstGeom prst="rect">
            <a:avLst/>
          </a:prstGeom>
          <a:solidFill>
            <a:srgbClr val="FFFFFF"/>
          </a:solidFill>
          <a:ln w="12700">
            <a:solidFill>
              <a:srgbClr val="D6D0BF"/>
            </a:solidFill>
            <a:prstDash val="solid"/>
          </a:ln>
        </p:spPr>
      </p:sp>
      <p:sp>
        <p:nvSpPr>
          <p:cNvPr id="6" name="Shape 4"/>
          <p:cNvSpPr/>
          <p:nvPr/>
        </p:nvSpPr>
        <p:spPr>
          <a:xfrm>
            <a:off x="566928" y="2652776"/>
            <a:ext cx="137160" cy="4845304"/>
          </a:xfrm>
          <a:prstGeom prst="rect">
            <a:avLst/>
          </a:prstGeom>
          <a:solidFill>
            <a:srgbClr val="003566"/>
          </a:solidFill>
          <a:ln/>
        </p:spPr>
      </p:sp>
      <p:sp>
        <p:nvSpPr>
          <p:cNvPr id="7" name="Shape 5"/>
          <p:cNvSpPr/>
          <p:nvPr/>
        </p:nvSpPr>
        <p:spPr>
          <a:xfrm>
            <a:off x="886968" y="3036824"/>
            <a:ext cx="50292" cy="557530"/>
          </a:xfrm>
          <a:prstGeom prst="rect">
            <a:avLst/>
          </a:prstGeom>
          <a:solidFill>
            <a:srgbClr val="D4A017"/>
          </a:solidFill>
          <a:ln/>
        </p:spPr>
      </p:sp>
      <p:sp>
        <p:nvSpPr>
          <p:cNvPr id="8" name="Text 6"/>
          <p:cNvSpPr/>
          <p:nvPr/>
        </p:nvSpPr>
        <p:spPr>
          <a:xfrm>
            <a:off x="1088136" y="2927096"/>
            <a:ext cx="7104888" cy="868426"/>
          </a:xfrm>
          <a:prstGeom prst="rect">
            <a:avLst/>
          </a:prstGeom>
          <a:noFill/>
          <a:ln/>
        </p:spPr>
        <p:txBody>
          <a:bodyPr wrap="square" rtlCol="0" anchor="ctr"/>
          <a:lstStyle/>
          <a:p>
            <a:pPr algn="l" indent="0" marL="0">
              <a:lnSpc>
                <a:spcPts val="2840"/>
              </a:lnSpc>
              <a:buNone/>
            </a:pPr>
            <a:r>
              <a:rPr lang="en-US" sz="2000" b="1" dirty="0">
                <a:solidFill>
                  <a:srgbClr val="D4A017"/>
                </a:solidFill>
                <a:latin typeface="Calibri" pitchFamily="34" charset="0"/>
                <a:ea typeface="Calibri" pitchFamily="34" charset="-122"/>
                <a:cs typeface="Calibri" pitchFamily="34" charset="-120"/>
              </a:rPr>
              <a:t>İstek (craving)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g = 0,55 · orta düzey etki</a:t>
            </a:r>
            <a:endParaRPr lang="en-US" sz="2000" dirty="0"/>
          </a:p>
        </p:txBody>
      </p:sp>
      <p:sp>
        <p:nvSpPr>
          <p:cNvPr id="9" name="Shape 7"/>
          <p:cNvSpPr/>
          <p:nvPr/>
        </p:nvSpPr>
        <p:spPr>
          <a:xfrm>
            <a:off x="886968" y="3905250"/>
            <a:ext cx="50292" cy="557530"/>
          </a:xfrm>
          <a:prstGeom prst="rect">
            <a:avLst/>
          </a:prstGeom>
          <a:solidFill>
            <a:srgbClr val="003566"/>
          </a:solidFill>
          <a:ln/>
        </p:spPr>
      </p:sp>
      <p:sp>
        <p:nvSpPr>
          <p:cNvPr id="10" name="Text 8"/>
          <p:cNvSpPr/>
          <p:nvPr/>
        </p:nvSpPr>
        <p:spPr>
          <a:xfrm>
            <a:off x="1088136" y="3795522"/>
            <a:ext cx="7104888" cy="868426"/>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TSSB belirtileri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g = 0,69 · orta düzeyin üzerinde</a:t>
            </a:r>
            <a:endParaRPr lang="en-US" sz="2000" dirty="0"/>
          </a:p>
        </p:txBody>
      </p:sp>
      <p:sp>
        <p:nvSpPr>
          <p:cNvPr id="11" name="Shape 9"/>
          <p:cNvSpPr/>
          <p:nvPr/>
        </p:nvSpPr>
        <p:spPr>
          <a:xfrm>
            <a:off x="886968" y="4773676"/>
            <a:ext cx="50292" cy="557530"/>
          </a:xfrm>
          <a:prstGeom prst="rect">
            <a:avLst/>
          </a:prstGeom>
          <a:solidFill>
            <a:srgbClr val="003566"/>
          </a:solidFill>
          <a:ln/>
        </p:spPr>
      </p:sp>
      <p:sp>
        <p:nvSpPr>
          <p:cNvPr id="12" name="Text 10"/>
          <p:cNvSpPr/>
          <p:nvPr/>
        </p:nvSpPr>
        <p:spPr>
          <a:xfrm>
            <a:off x="1088136" y="4663948"/>
            <a:ext cx="7104888" cy="868426"/>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Depresyon / anksiyete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g = 0,64 ve g = 0,72</a:t>
            </a:r>
            <a:endParaRPr lang="en-US" sz="2000" dirty="0"/>
          </a:p>
        </p:txBody>
      </p:sp>
      <p:sp>
        <p:nvSpPr>
          <p:cNvPr id="13" name="Shape 11"/>
          <p:cNvSpPr/>
          <p:nvPr/>
        </p:nvSpPr>
        <p:spPr>
          <a:xfrm>
            <a:off x="886968" y="5642102"/>
            <a:ext cx="50292" cy="557530"/>
          </a:xfrm>
          <a:prstGeom prst="rect">
            <a:avLst/>
          </a:prstGeom>
          <a:solidFill>
            <a:srgbClr val="C1121F"/>
          </a:solidFill>
          <a:ln/>
        </p:spPr>
      </p:sp>
      <p:sp>
        <p:nvSpPr>
          <p:cNvPr id="14" name="Text 12"/>
          <p:cNvSpPr/>
          <p:nvPr/>
        </p:nvSpPr>
        <p:spPr>
          <a:xfrm>
            <a:off x="1088136" y="5532374"/>
            <a:ext cx="7104888" cy="868426"/>
          </a:xfrm>
          <a:prstGeom prst="rect">
            <a:avLst/>
          </a:prstGeom>
          <a:noFill/>
          <a:ln/>
        </p:spPr>
        <p:txBody>
          <a:bodyPr wrap="square" rtlCol="0" anchor="ctr"/>
          <a:lstStyle/>
          <a:p>
            <a:pPr algn="l" indent="0" marL="0">
              <a:lnSpc>
                <a:spcPts val="2840"/>
              </a:lnSpc>
              <a:buNone/>
            </a:pPr>
            <a:r>
              <a:rPr lang="en-US" sz="2000" b="1" dirty="0">
                <a:solidFill>
                  <a:srgbClr val="C1121F"/>
                </a:solidFill>
                <a:latin typeface="Calibri" pitchFamily="34" charset="0"/>
                <a:ea typeface="Calibri" pitchFamily="34" charset="-122"/>
                <a:cs typeface="Calibri" pitchFamily="34" charset="-120"/>
              </a:rPr>
              <a:t>Bağımlılık şiddeti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g = 0,14 · istatistiksel olarak anlamlı değil</a:t>
            </a:r>
            <a:endParaRPr lang="en-US" sz="2000" dirty="0"/>
          </a:p>
        </p:txBody>
      </p:sp>
      <p:sp>
        <p:nvSpPr>
          <p:cNvPr id="15" name="Text 13"/>
          <p:cNvSpPr/>
          <p:nvPr/>
        </p:nvSpPr>
        <p:spPr>
          <a:xfrm>
            <a:off x="1088136" y="6675120"/>
            <a:ext cx="7104888" cy="731520"/>
          </a:xfrm>
          <a:prstGeom prst="rect">
            <a:avLst/>
          </a:prstGeom>
          <a:noFill/>
          <a:ln/>
        </p:spPr>
        <p:txBody>
          <a:bodyPr wrap="square" rtlCol="0" anchor="ctr"/>
          <a:lstStyle/>
          <a:p>
            <a:pPr algn="l" indent="0" marL="0">
              <a:lnSpc>
                <a:spcPts val="2240"/>
              </a:lnSpc>
              <a:buNone/>
            </a:pPr>
            <a:r>
              <a:rPr lang="en-US" sz="1600" i="1" dirty="0">
                <a:solidFill>
                  <a:srgbClr val="6B6E7D"/>
                </a:solidFill>
                <a:latin typeface="Calibri" pitchFamily="34" charset="0"/>
                <a:ea typeface="Calibri" pitchFamily="34" charset="-122"/>
                <a:cs typeface="Calibri" pitchFamily="34" charset="-120"/>
              </a:rPr>
              <a:t>Yazarların kendi notu: çalışmaların kalitesi genel olarak düşük, uzun dönem etkiye dair kanıt sınırlı.</a:t>
            </a:r>
            <a:endParaRPr lang="en-US" sz="1600" dirty="0"/>
          </a:p>
        </p:txBody>
      </p:sp>
      <p:sp>
        <p:nvSpPr>
          <p:cNvPr id="16" name="Text 14"/>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7" name="Text 15"/>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Seok et al., Frontiers in Psychiatry, 2025 (meta analiz, 14 çalışma)</a:t>
            </a:r>
            <a:endParaRPr lang="en-US" sz="1100" dirty="0"/>
          </a:p>
        </p:txBody>
      </p:sp>
      <p:sp>
        <p:nvSpPr>
          <p:cNvPr id="18" name="Shape 16"/>
          <p:cNvSpPr/>
          <p:nvPr/>
        </p:nvSpPr>
        <p:spPr>
          <a:xfrm>
            <a:off x="566928" y="8284464"/>
            <a:ext cx="8010144" cy="0"/>
          </a:xfrm>
          <a:prstGeom prst="line">
            <a:avLst/>
          </a:prstGeom>
          <a:noFill/>
          <a:ln w="12700">
            <a:solidFill>
              <a:srgbClr val="D6D0BF"/>
            </a:solidFill>
            <a:prstDash val="solid"/>
          </a:ln>
        </p:spPr>
      </p:sp>
      <p:sp>
        <p:nvSpPr>
          <p:cNvPr id="19" name="Text 17"/>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10 / 14</a:t>
            </a:r>
            <a:endParaRPr lang="en-US" sz="1100" dirty="0"/>
          </a:p>
        </p:txBody>
      </p:sp>
      <p:sp>
        <p:nvSpPr>
          <p:cNvPr id="20" name="Text 18"/>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1" name="Text 19"/>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ÇELİŞEN KANIT | DÜRÜST TABLO</a:t>
            </a:r>
            <a:endParaRPr lang="en-US" sz="1350" dirty="0"/>
          </a:p>
        </p:txBody>
      </p:sp>
      <p:sp>
        <p:nvSpPr>
          <p:cNvPr id="3" name="Text 1"/>
          <p:cNvSpPr/>
          <p:nvPr/>
        </p:nvSpPr>
        <p:spPr>
          <a:xfrm>
            <a:off x="566928" y="932688"/>
            <a:ext cx="8010144" cy="2036064"/>
          </a:xfrm>
          <a:prstGeom prst="rect">
            <a:avLst/>
          </a:prstGeom>
          <a:noFill/>
          <a:ln/>
        </p:spPr>
        <p:txBody>
          <a:bodyPr wrap="square" rtlCol="0" anchor="t"/>
          <a:lstStyle/>
          <a:p>
            <a:pPr algn="l" indent="0" marL="0">
              <a:lnSpc>
                <a:spcPts val="5104"/>
              </a:lnSpc>
              <a:buNone/>
            </a:pPr>
            <a:r>
              <a:rPr lang="en-US" sz="4400" b="1" dirty="0">
                <a:solidFill>
                  <a:srgbClr val="141626"/>
                </a:solidFill>
                <a:latin typeface="Georgia" pitchFamily="34" charset="0"/>
                <a:ea typeface="Georgia" pitchFamily="34" charset="-122"/>
                <a:cs typeface="Georgia" pitchFamily="34" charset="-120"/>
              </a:rPr>
              <a:t>En büyük randomize çalışmada</a:t>
            </a:r>
            <a:endParaRPr lang="en-US" sz="4400" dirty="0"/>
          </a:p>
          <a:p>
            <a:pPr algn="l" indent="0" marL="0">
              <a:lnSpc>
                <a:spcPts val="5104"/>
              </a:lnSpc>
              <a:buNone/>
            </a:pPr>
            <a:r>
              <a:rPr lang="en-US" sz="4400" b="1" dirty="0">
                <a:solidFill>
                  <a:srgbClr val="141626"/>
                </a:solidFill>
                <a:latin typeface="Georgia" pitchFamily="34" charset="0"/>
                <a:ea typeface="Georgia" pitchFamily="34" charset="-122"/>
                <a:cs typeface="Georgia" pitchFamily="34" charset="-120"/>
              </a:rPr>
              <a:t>ek fayda çıkmadı</a:t>
            </a:r>
            <a:endParaRPr lang="en-US" sz="4400" dirty="0"/>
          </a:p>
        </p:txBody>
      </p:sp>
      <p:sp>
        <p:nvSpPr>
          <p:cNvPr id="4" name="Shape 2"/>
          <p:cNvSpPr/>
          <p:nvPr/>
        </p:nvSpPr>
        <p:spPr>
          <a:xfrm>
            <a:off x="566928" y="3060192"/>
            <a:ext cx="1097280" cy="82296"/>
          </a:xfrm>
          <a:prstGeom prst="rect">
            <a:avLst/>
          </a:prstGeom>
          <a:solidFill>
            <a:srgbClr val="D4A017"/>
          </a:solidFill>
          <a:ln/>
        </p:spPr>
      </p:sp>
      <p:sp>
        <p:nvSpPr>
          <p:cNvPr id="5" name="Shape 3"/>
          <p:cNvSpPr/>
          <p:nvPr/>
        </p:nvSpPr>
        <p:spPr>
          <a:xfrm>
            <a:off x="566928" y="3389376"/>
            <a:ext cx="8010144" cy="4108704"/>
          </a:xfrm>
          <a:prstGeom prst="rect">
            <a:avLst/>
          </a:prstGeom>
          <a:solidFill>
            <a:srgbClr val="FFFFFF"/>
          </a:solidFill>
          <a:ln w="12700">
            <a:solidFill>
              <a:srgbClr val="D6D0BF"/>
            </a:solidFill>
            <a:prstDash val="solid"/>
          </a:ln>
        </p:spPr>
      </p:sp>
      <p:sp>
        <p:nvSpPr>
          <p:cNvPr id="6" name="Shape 4"/>
          <p:cNvSpPr/>
          <p:nvPr/>
        </p:nvSpPr>
        <p:spPr>
          <a:xfrm>
            <a:off x="566928" y="3389376"/>
            <a:ext cx="137160" cy="4108704"/>
          </a:xfrm>
          <a:prstGeom prst="rect">
            <a:avLst/>
          </a:prstGeom>
          <a:solidFill>
            <a:srgbClr val="C1121F"/>
          </a:solidFill>
          <a:ln/>
        </p:spPr>
      </p:sp>
      <p:sp>
        <p:nvSpPr>
          <p:cNvPr id="7" name="Text 5"/>
          <p:cNvSpPr/>
          <p:nvPr/>
        </p:nvSpPr>
        <p:spPr>
          <a:xfrm>
            <a:off x="1088136" y="3663696"/>
            <a:ext cx="7104888" cy="3505200"/>
          </a:xfrm>
          <a:prstGeom prst="rect">
            <a:avLst/>
          </a:prstGeom>
          <a:noFill/>
          <a:ln/>
        </p:spPr>
        <p:txBody>
          <a:bodyPr wrap="square" rtlCol="0" anchor="t"/>
          <a:lstStyle/>
          <a:p>
            <a:pPr algn="l" indent="0" marL="0">
              <a:lnSpc>
                <a:spcPts val="2964"/>
              </a:lnSpc>
              <a:buNone/>
            </a:pPr>
            <a:r>
              <a:rPr lang="en-US" sz="1950" dirty="0">
                <a:solidFill>
                  <a:srgbClr val="2C2F45"/>
                </a:solidFill>
                <a:latin typeface="Calibri" pitchFamily="34" charset="0"/>
                <a:ea typeface="Calibri" pitchFamily="34" charset="-122"/>
                <a:cs typeface="Calibri" pitchFamily="34" charset="-120"/>
              </a:rPr>
              <a:t>Alkol kullanım bozukluğu olan 109 ayaktan hasta rastgele iki gruba ayrıldı. Olağan tedaviye yedi seans bağımlılık odaklı EMDR eklenen grupla, yalnız olağan tedavi alan grup arasında içme davranışında hiçbir fark bulunmadı. Güvenlik ve kabul edilebilirlik iki grupta benzerdi.</a:t>
            </a:r>
            <a:endParaRPr lang="en-US" sz="1950" dirty="0"/>
          </a:p>
          <a:p>
            <a:pPr algn="l" indent="0" marL="0">
              <a:lnSpc>
                <a:spcPts val="2964"/>
              </a:lnSpc>
              <a:buNone/>
            </a:pPr>
            <a:endParaRPr lang="en-US" sz="1950" dirty="0"/>
          </a:p>
          <a:p>
            <a:pPr algn="l" indent="0" marL="0">
              <a:lnSpc>
                <a:spcPts val="2964"/>
              </a:lnSpc>
              <a:buNone/>
            </a:pPr>
            <a:r>
              <a:rPr lang="en-US" sz="1950" dirty="0">
                <a:solidFill>
                  <a:srgbClr val="2C2F45"/>
                </a:solidFill>
                <a:latin typeface="Calibri" pitchFamily="34" charset="0"/>
                <a:ea typeface="Calibri" pitchFamily="34" charset="-122"/>
                <a:cs typeface="Calibri" pitchFamily="34" charset="-120"/>
              </a:rPr>
              <a:t>13 çalışmayı derleyen sistematik incelemede de üç randomize çalışmanın hiçbirinde bağımlılık odaklı EMDR'ın anlamlı etkisi gösterilemedi.</a:t>
            </a:r>
            <a:endParaRPr lang="en-US" sz="1950" dirty="0"/>
          </a:p>
        </p:txBody>
      </p:sp>
      <p:sp>
        <p:nvSpPr>
          <p:cNvPr id="8" name="Text 6"/>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9" name="Text 7"/>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Markus et al., Alcohol Clin Exp Res, 2020;44(1):272-283 (n=109) · Arnevik et al., 2025</a:t>
            </a:r>
            <a:endParaRPr lang="en-US" sz="1100" dirty="0"/>
          </a:p>
        </p:txBody>
      </p:sp>
      <p:sp>
        <p:nvSpPr>
          <p:cNvPr id="10" name="Shape 8"/>
          <p:cNvSpPr/>
          <p:nvPr/>
        </p:nvSpPr>
        <p:spPr>
          <a:xfrm>
            <a:off x="566928" y="8284464"/>
            <a:ext cx="8010144" cy="0"/>
          </a:xfrm>
          <a:prstGeom prst="line">
            <a:avLst/>
          </a:prstGeom>
          <a:noFill/>
          <a:ln w="12700">
            <a:solidFill>
              <a:srgbClr val="D6D0BF"/>
            </a:solidFill>
            <a:prstDash val="solid"/>
          </a:ln>
        </p:spPr>
      </p:sp>
      <p:sp>
        <p:nvSpPr>
          <p:cNvPr id="11" name="Text 9"/>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11 / 14</a:t>
            </a:r>
            <a:endParaRPr lang="en-US" sz="1100" dirty="0"/>
          </a:p>
        </p:txBody>
      </p:sp>
      <p:sp>
        <p:nvSpPr>
          <p:cNvPr id="12" name="Text 10"/>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EN GÜÇLÜ ZEMİN | EŞ TANILI TSSB</a:t>
            </a:r>
            <a:endParaRPr lang="en-US" sz="1350" dirty="0"/>
          </a:p>
        </p:txBody>
      </p:sp>
      <p:sp>
        <p:nvSpPr>
          <p:cNvPr id="3" name="Text 1"/>
          <p:cNvSpPr/>
          <p:nvPr/>
        </p:nvSpPr>
        <p:spPr>
          <a:xfrm>
            <a:off x="566928" y="932688"/>
            <a:ext cx="8010144" cy="1358392"/>
          </a:xfrm>
          <a:prstGeom prst="rect">
            <a:avLst/>
          </a:prstGeom>
          <a:noFill/>
          <a:ln/>
        </p:spPr>
        <p:txBody>
          <a:bodyPr wrap="square" rtlCol="0" anchor="t"/>
          <a:lstStyle/>
          <a:p>
            <a:pPr algn="l" indent="0" marL="0">
              <a:lnSpc>
                <a:spcPts val="4988"/>
              </a:lnSpc>
              <a:buNone/>
            </a:pPr>
            <a:r>
              <a:rPr lang="en-US" sz="4300" b="1" dirty="0">
                <a:solidFill>
                  <a:srgbClr val="141626"/>
                </a:solidFill>
                <a:latin typeface="Georgia" pitchFamily="34" charset="0"/>
                <a:ea typeface="Georgia" pitchFamily="34" charset="-122"/>
                <a:cs typeface="Georgia" pitchFamily="34" charset="-120"/>
              </a:rPr>
              <a:t>Travma hedeflendiğinde tablo değişiyor</a:t>
            </a:r>
            <a:endParaRPr lang="en-US" sz="4300" dirty="0"/>
          </a:p>
        </p:txBody>
      </p:sp>
      <p:sp>
        <p:nvSpPr>
          <p:cNvPr id="4" name="Shape 2"/>
          <p:cNvSpPr/>
          <p:nvPr/>
        </p:nvSpPr>
        <p:spPr>
          <a:xfrm>
            <a:off x="566928" y="2382520"/>
            <a:ext cx="1097280" cy="82296"/>
          </a:xfrm>
          <a:prstGeom prst="rect">
            <a:avLst/>
          </a:prstGeom>
          <a:solidFill>
            <a:srgbClr val="D4A017"/>
          </a:solidFill>
          <a:ln/>
        </p:spPr>
      </p:sp>
      <p:sp>
        <p:nvSpPr>
          <p:cNvPr id="5" name="Shape 3"/>
          <p:cNvSpPr/>
          <p:nvPr/>
        </p:nvSpPr>
        <p:spPr>
          <a:xfrm>
            <a:off x="566928" y="2711704"/>
            <a:ext cx="8010144" cy="4786376"/>
          </a:xfrm>
          <a:prstGeom prst="rect">
            <a:avLst/>
          </a:prstGeom>
          <a:solidFill>
            <a:srgbClr val="FFFFFF"/>
          </a:solidFill>
          <a:ln w="12700">
            <a:solidFill>
              <a:srgbClr val="D6D0BF"/>
            </a:solidFill>
            <a:prstDash val="solid"/>
          </a:ln>
        </p:spPr>
      </p:sp>
      <p:sp>
        <p:nvSpPr>
          <p:cNvPr id="6" name="Shape 4"/>
          <p:cNvSpPr/>
          <p:nvPr/>
        </p:nvSpPr>
        <p:spPr>
          <a:xfrm>
            <a:off x="566928" y="2711704"/>
            <a:ext cx="137160" cy="4786376"/>
          </a:xfrm>
          <a:prstGeom prst="rect">
            <a:avLst/>
          </a:prstGeom>
          <a:solidFill>
            <a:srgbClr val="003566"/>
          </a:solidFill>
          <a:ln/>
        </p:spPr>
      </p:sp>
      <p:sp>
        <p:nvSpPr>
          <p:cNvPr id="7" name="Text 5"/>
          <p:cNvSpPr/>
          <p:nvPr/>
        </p:nvSpPr>
        <p:spPr>
          <a:xfrm>
            <a:off x="1088136" y="2986024"/>
            <a:ext cx="7104888" cy="4182872"/>
          </a:xfrm>
          <a:prstGeom prst="rect">
            <a:avLst/>
          </a:prstGeom>
          <a:noFill/>
          <a:ln/>
        </p:spPr>
        <p:txBody>
          <a:bodyPr wrap="square" rtlCol="0" anchor="t"/>
          <a:lstStyle/>
          <a:p>
            <a:pPr algn="l" indent="0" marL="0">
              <a:lnSpc>
                <a:spcPts val="3268"/>
              </a:lnSpc>
              <a:buNone/>
            </a:pPr>
            <a:r>
              <a:rPr lang="en-US" sz="2150" dirty="0">
                <a:solidFill>
                  <a:srgbClr val="2C2F45"/>
                </a:solidFill>
                <a:latin typeface="Calibri" pitchFamily="34" charset="0"/>
                <a:ea typeface="Calibri" pitchFamily="34" charset="-122"/>
                <a:cs typeface="Calibri" pitchFamily="34" charset="-120"/>
              </a:rPr>
              <a:t>Eş tanılı TSSB ve madde kullanım bozukluğu olan 209 hastayla yapılan dört kollu randomize çalışmada, bağımlılık tedavisine eklenen EMDR, yalnız bağımlılık tedavisine göre TSSB şiddetini anlamlı düşürdü (CAPS-5 fark: -7,97; %95 GA -13,57 ile -2,37).</a:t>
            </a:r>
            <a:endParaRPr lang="en-US" sz="2150" dirty="0"/>
          </a:p>
          <a:p>
            <a:pPr algn="l" indent="0" marL="0">
              <a:lnSpc>
                <a:spcPts val="3268"/>
              </a:lnSpc>
              <a:buNone/>
            </a:pPr>
            <a:endParaRPr lang="en-US" sz="2150" dirty="0"/>
          </a:p>
          <a:p>
            <a:pPr algn="l" indent="0" marL="0">
              <a:lnSpc>
                <a:spcPts val="3268"/>
              </a:lnSpc>
              <a:buNone/>
            </a:pPr>
            <a:r>
              <a:rPr lang="en-US" sz="2150" dirty="0">
                <a:solidFill>
                  <a:srgbClr val="2C2F45"/>
                </a:solidFill>
                <a:latin typeface="Calibri" pitchFamily="34" charset="0"/>
                <a:ea typeface="Calibri" pitchFamily="34" charset="-122"/>
                <a:cs typeface="Calibri" pitchFamily="34" charset="-120"/>
              </a:rPr>
              <a:t>Madde kullanım sonuçlarında gruplar arasında fark yoktu. Yani travma tedavisi eklemek madde kullanımını kötüleştirmedi.</a:t>
            </a:r>
            <a:endParaRPr lang="en-US" sz="2150" dirty="0"/>
          </a:p>
        </p:txBody>
      </p:sp>
      <p:sp>
        <p:nvSpPr>
          <p:cNvPr id="8" name="Text 6"/>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9" name="Text 7"/>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Lortye et al., Addiction, 2025 (randomize kontrollü, n=209)</a:t>
            </a:r>
            <a:endParaRPr lang="en-US" sz="1100" dirty="0"/>
          </a:p>
        </p:txBody>
      </p:sp>
      <p:sp>
        <p:nvSpPr>
          <p:cNvPr id="10" name="Shape 8"/>
          <p:cNvSpPr/>
          <p:nvPr/>
        </p:nvSpPr>
        <p:spPr>
          <a:xfrm>
            <a:off x="566928" y="8284464"/>
            <a:ext cx="8010144" cy="0"/>
          </a:xfrm>
          <a:prstGeom prst="line">
            <a:avLst/>
          </a:prstGeom>
          <a:noFill/>
          <a:ln w="12700">
            <a:solidFill>
              <a:srgbClr val="D6D0BF"/>
            </a:solidFill>
            <a:prstDash val="solid"/>
          </a:ln>
        </p:spPr>
      </p:sp>
      <p:sp>
        <p:nvSpPr>
          <p:cNvPr id="11" name="Text 9"/>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12 / 14</a:t>
            </a:r>
            <a:endParaRPr lang="en-US" sz="1100" dirty="0"/>
          </a:p>
        </p:txBody>
      </p:sp>
      <p:sp>
        <p:nvSpPr>
          <p:cNvPr id="12" name="Text 10"/>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YOL HARİTASI | KLİNİK KARAR</a:t>
            </a:r>
            <a:endParaRPr lang="en-US" sz="1350" dirty="0"/>
          </a:p>
        </p:txBody>
      </p:sp>
      <p:sp>
        <p:nvSpPr>
          <p:cNvPr id="3" name="Text 1"/>
          <p:cNvSpPr/>
          <p:nvPr/>
        </p:nvSpPr>
        <p:spPr>
          <a:xfrm>
            <a:off x="566928" y="932688"/>
            <a:ext cx="8010144" cy="857504"/>
          </a:xfrm>
          <a:prstGeom prst="rect">
            <a:avLst/>
          </a:prstGeom>
          <a:noFill/>
          <a:ln/>
        </p:spPr>
        <p:txBody>
          <a:bodyPr wrap="square" rtlCol="0" anchor="t"/>
          <a:lstStyle/>
          <a:p>
            <a:pPr algn="l" indent="0" marL="0">
              <a:lnSpc>
                <a:spcPts val="6032"/>
              </a:lnSpc>
              <a:buNone/>
            </a:pPr>
            <a:r>
              <a:rPr lang="en-US" sz="5200" b="1" dirty="0">
                <a:solidFill>
                  <a:srgbClr val="141626"/>
                </a:solidFill>
                <a:latin typeface="Georgia" pitchFamily="34" charset="0"/>
                <a:ea typeface="Georgia" pitchFamily="34" charset="-122"/>
                <a:cs typeface="Georgia" pitchFamily="34" charset="-120"/>
              </a:rPr>
              <a:t>Beş adım</a:t>
            </a:r>
            <a:endParaRPr lang="en-US" sz="5200" dirty="0"/>
          </a:p>
        </p:txBody>
      </p:sp>
      <p:sp>
        <p:nvSpPr>
          <p:cNvPr id="4" name="Shape 2"/>
          <p:cNvSpPr/>
          <p:nvPr/>
        </p:nvSpPr>
        <p:spPr>
          <a:xfrm>
            <a:off x="566928" y="1881632"/>
            <a:ext cx="1097280" cy="82296"/>
          </a:xfrm>
          <a:prstGeom prst="rect">
            <a:avLst/>
          </a:prstGeom>
          <a:solidFill>
            <a:srgbClr val="D4A017"/>
          </a:solidFill>
          <a:ln/>
        </p:spPr>
      </p:sp>
      <p:sp>
        <p:nvSpPr>
          <p:cNvPr id="5" name="Shape 3"/>
          <p:cNvSpPr/>
          <p:nvPr/>
        </p:nvSpPr>
        <p:spPr>
          <a:xfrm>
            <a:off x="566928" y="2210816"/>
            <a:ext cx="8010144" cy="5287264"/>
          </a:xfrm>
          <a:prstGeom prst="rect">
            <a:avLst/>
          </a:prstGeom>
          <a:solidFill>
            <a:srgbClr val="FFFFFF"/>
          </a:solidFill>
          <a:ln w="12700">
            <a:solidFill>
              <a:srgbClr val="D6D0BF"/>
            </a:solidFill>
            <a:prstDash val="solid"/>
          </a:ln>
        </p:spPr>
      </p:sp>
      <p:sp>
        <p:nvSpPr>
          <p:cNvPr id="6" name="Shape 4"/>
          <p:cNvSpPr/>
          <p:nvPr/>
        </p:nvSpPr>
        <p:spPr>
          <a:xfrm>
            <a:off x="566928" y="2210816"/>
            <a:ext cx="137160" cy="5287264"/>
          </a:xfrm>
          <a:prstGeom prst="rect">
            <a:avLst/>
          </a:prstGeom>
          <a:solidFill>
            <a:srgbClr val="D4A017"/>
          </a:solidFill>
          <a:ln/>
        </p:spPr>
      </p:sp>
      <p:sp>
        <p:nvSpPr>
          <p:cNvPr id="7" name="Shape 5"/>
          <p:cNvSpPr/>
          <p:nvPr/>
        </p:nvSpPr>
        <p:spPr>
          <a:xfrm>
            <a:off x="886968" y="2594864"/>
            <a:ext cx="50292" cy="636829"/>
          </a:xfrm>
          <a:prstGeom prst="rect">
            <a:avLst/>
          </a:prstGeom>
          <a:solidFill>
            <a:srgbClr val="003566"/>
          </a:solidFill>
          <a:ln/>
        </p:spPr>
      </p:sp>
      <p:sp>
        <p:nvSpPr>
          <p:cNvPr id="8" name="Text 6"/>
          <p:cNvSpPr/>
          <p:nvPr/>
        </p:nvSpPr>
        <p:spPr>
          <a:xfrm>
            <a:off x="1088136" y="2485136"/>
            <a:ext cx="7104888" cy="947725"/>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1.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Bağımlılık tedavisinin başında travma öyküsü ve TSSB taraması yapılır.</a:t>
            </a:r>
            <a:endParaRPr lang="en-US" sz="2000" dirty="0"/>
          </a:p>
        </p:txBody>
      </p:sp>
      <p:sp>
        <p:nvSpPr>
          <p:cNvPr id="9" name="Shape 7"/>
          <p:cNvSpPr/>
          <p:nvPr/>
        </p:nvSpPr>
        <p:spPr>
          <a:xfrm>
            <a:off x="886968" y="3542589"/>
            <a:ext cx="50292" cy="636829"/>
          </a:xfrm>
          <a:prstGeom prst="rect">
            <a:avLst/>
          </a:prstGeom>
          <a:solidFill>
            <a:srgbClr val="003566"/>
          </a:solidFill>
          <a:ln/>
        </p:spPr>
      </p:sp>
      <p:sp>
        <p:nvSpPr>
          <p:cNvPr id="10" name="Text 8"/>
          <p:cNvSpPr/>
          <p:nvPr/>
        </p:nvSpPr>
        <p:spPr>
          <a:xfrm>
            <a:off x="1088136" y="3432861"/>
            <a:ext cx="7104888" cy="947725"/>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2.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Eş tanılı TSSB varsa standart travma odaklı EMDR uygulanır. Kanıt burada en güçlü.</a:t>
            </a:r>
            <a:endParaRPr lang="en-US" sz="2000" dirty="0"/>
          </a:p>
        </p:txBody>
      </p:sp>
      <p:sp>
        <p:nvSpPr>
          <p:cNvPr id="11" name="Shape 9"/>
          <p:cNvSpPr/>
          <p:nvPr/>
        </p:nvSpPr>
        <p:spPr>
          <a:xfrm>
            <a:off x="886968" y="4490314"/>
            <a:ext cx="50292" cy="636829"/>
          </a:xfrm>
          <a:prstGeom prst="rect">
            <a:avLst/>
          </a:prstGeom>
          <a:solidFill>
            <a:srgbClr val="D4A017"/>
          </a:solidFill>
          <a:ln/>
        </p:spPr>
      </p:sp>
      <p:sp>
        <p:nvSpPr>
          <p:cNvPr id="12" name="Text 10"/>
          <p:cNvSpPr/>
          <p:nvPr/>
        </p:nvSpPr>
        <p:spPr>
          <a:xfrm>
            <a:off x="1088136" y="4380586"/>
            <a:ext cx="7104888" cy="947725"/>
          </a:xfrm>
          <a:prstGeom prst="rect">
            <a:avLst/>
          </a:prstGeom>
          <a:noFill/>
          <a:ln/>
        </p:spPr>
        <p:txBody>
          <a:bodyPr wrap="square" rtlCol="0" anchor="ctr"/>
          <a:lstStyle/>
          <a:p>
            <a:pPr algn="l" indent="0" marL="0">
              <a:lnSpc>
                <a:spcPts val="2840"/>
              </a:lnSpc>
              <a:buNone/>
            </a:pPr>
            <a:r>
              <a:rPr lang="en-US" sz="2000" b="1" dirty="0">
                <a:solidFill>
                  <a:srgbClr val="D4A017"/>
                </a:solidFill>
                <a:latin typeface="Calibri" pitchFamily="34" charset="0"/>
                <a:ea typeface="Calibri" pitchFamily="34" charset="-122"/>
                <a:cs typeface="Calibri" pitchFamily="34" charset="-120"/>
              </a:rPr>
              <a:t>3.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Tetikleyici ve istek modülleri ekleme olarak düşünülür, tek başına tedavi olarak değil.</a:t>
            </a:r>
            <a:endParaRPr lang="en-US" sz="2000" dirty="0"/>
          </a:p>
        </p:txBody>
      </p:sp>
      <p:sp>
        <p:nvSpPr>
          <p:cNvPr id="13" name="Shape 11"/>
          <p:cNvSpPr/>
          <p:nvPr/>
        </p:nvSpPr>
        <p:spPr>
          <a:xfrm>
            <a:off x="886968" y="5438038"/>
            <a:ext cx="50292" cy="636829"/>
          </a:xfrm>
          <a:prstGeom prst="rect">
            <a:avLst/>
          </a:prstGeom>
          <a:solidFill>
            <a:srgbClr val="D4A017"/>
          </a:solidFill>
          <a:ln/>
        </p:spPr>
      </p:sp>
      <p:sp>
        <p:nvSpPr>
          <p:cNvPr id="14" name="Text 12"/>
          <p:cNvSpPr/>
          <p:nvPr/>
        </p:nvSpPr>
        <p:spPr>
          <a:xfrm>
            <a:off x="1088136" y="5328310"/>
            <a:ext cx="7104888" cy="947725"/>
          </a:xfrm>
          <a:prstGeom prst="rect">
            <a:avLst/>
          </a:prstGeom>
          <a:noFill/>
          <a:ln/>
        </p:spPr>
        <p:txBody>
          <a:bodyPr wrap="square" rtlCol="0" anchor="ctr"/>
          <a:lstStyle/>
          <a:p>
            <a:pPr algn="l" indent="0" marL="0">
              <a:lnSpc>
                <a:spcPts val="2840"/>
              </a:lnSpc>
              <a:buNone/>
            </a:pPr>
            <a:r>
              <a:rPr lang="en-US" sz="2000" b="1" dirty="0">
                <a:solidFill>
                  <a:srgbClr val="D4A017"/>
                </a:solidFill>
                <a:latin typeface="Calibri" pitchFamily="34" charset="0"/>
                <a:ea typeface="Calibri" pitchFamily="34" charset="-122"/>
                <a:cs typeface="Calibri" pitchFamily="34" charset="-120"/>
              </a:rPr>
              <a:t>4.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Beklenti baştan netleştirilir: istekte orta düzey etki, içme miktarında kanıt yok.</a:t>
            </a:r>
            <a:endParaRPr lang="en-US" sz="2000" dirty="0"/>
          </a:p>
        </p:txBody>
      </p:sp>
      <p:sp>
        <p:nvSpPr>
          <p:cNvPr id="15" name="Shape 13"/>
          <p:cNvSpPr/>
          <p:nvPr/>
        </p:nvSpPr>
        <p:spPr>
          <a:xfrm>
            <a:off x="886968" y="6385763"/>
            <a:ext cx="50292" cy="636829"/>
          </a:xfrm>
          <a:prstGeom prst="rect">
            <a:avLst/>
          </a:prstGeom>
          <a:solidFill>
            <a:srgbClr val="C1121F"/>
          </a:solidFill>
          <a:ln/>
        </p:spPr>
      </p:sp>
      <p:sp>
        <p:nvSpPr>
          <p:cNvPr id="16" name="Text 14"/>
          <p:cNvSpPr/>
          <p:nvPr/>
        </p:nvSpPr>
        <p:spPr>
          <a:xfrm>
            <a:off x="1088136" y="6276035"/>
            <a:ext cx="7104888" cy="947725"/>
          </a:xfrm>
          <a:prstGeom prst="rect">
            <a:avLst/>
          </a:prstGeom>
          <a:noFill/>
          <a:ln/>
        </p:spPr>
        <p:txBody>
          <a:bodyPr wrap="square" rtlCol="0" anchor="ctr"/>
          <a:lstStyle/>
          <a:p>
            <a:pPr algn="l" indent="0" marL="0">
              <a:lnSpc>
                <a:spcPts val="2840"/>
              </a:lnSpc>
              <a:buNone/>
            </a:pPr>
            <a:r>
              <a:rPr lang="en-US" sz="2000" b="1" dirty="0">
                <a:solidFill>
                  <a:srgbClr val="C1121F"/>
                </a:solidFill>
                <a:latin typeface="Calibri" pitchFamily="34" charset="0"/>
                <a:ea typeface="Calibri" pitchFamily="34" charset="-122"/>
                <a:cs typeface="Calibri" pitchFamily="34" charset="-120"/>
              </a:rPr>
              <a:t>5.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Olağan bağımlılık tedavisi bırakılmaz. EMDR onun yerine değil, yanına eklenir.</a:t>
            </a:r>
            <a:endParaRPr lang="en-US" sz="2000" dirty="0"/>
          </a:p>
        </p:txBody>
      </p:sp>
      <p:sp>
        <p:nvSpPr>
          <p:cNvPr id="17" name="Text 15"/>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8" name="Text 16"/>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Lortye et al., Addiction, 2025 · Seok et al., Front Psychiatry, 2025 · Markus et al., Alcohol Clin Exp Res, 2020</a:t>
            </a:r>
            <a:endParaRPr lang="en-US" sz="1100" dirty="0"/>
          </a:p>
        </p:txBody>
      </p:sp>
      <p:sp>
        <p:nvSpPr>
          <p:cNvPr id="19" name="Shape 17"/>
          <p:cNvSpPr/>
          <p:nvPr/>
        </p:nvSpPr>
        <p:spPr>
          <a:xfrm>
            <a:off x="566928" y="8284464"/>
            <a:ext cx="8010144" cy="0"/>
          </a:xfrm>
          <a:prstGeom prst="line">
            <a:avLst/>
          </a:prstGeom>
          <a:noFill/>
          <a:ln w="12700">
            <a:solidFill>
              <a:srgbClr val="D6D0BF"/>
            </a:solidFill>
            <a:prstDash val="solid"/>
          </a:ln>
        </p:spPr>
      </p:sp>
      <p:sp>
        <p:nvSpPr>
          <p:cNvPr id="20" name="Text 18"/>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13 / 14</a:t>
            </a:r>
            <a:endParaRPr lang="en-US" sz="1100" dirty="0"/>
          </a:p>
        </p:txBody>
      </p:sp>
      <p:sp>
        <p:nvSpPr>
          <p:cNvPr id="21" name="Text 19"/>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2" name="Text 20"/>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6B1220"/>
        </a:solidFill>
      </p:bgPr>
    </p:bg>
    <p:spTree>
      <p:nvGrpSpPr>
        <p:cNvPr id="1" name=""/>
        <p:cNvGrpSpPr/>
        <p:nvPr/>
      </p:nvGrpSpPr>
      <p:grpSpPr>
        <a:xfrm>
          <a:off x="0" y="0"/>
          <a:ext cx="0" cy="0"/>
          <a:chOff x="0" y="0"/>
          <a:chExt cx="0" cy="0"/>
        </a:xfrm>
      </p:grpSpPr>
      <p:sp>
        <p:nvSpPr>
          <p:cNvPr id="2" name="Text 0"/>
          <p:cNvSpPr/>
          <p:nvPr/>
        </p:nvSpPr>
        <p:spPr>
          <a:xfrm>
            <a:off x="566928" y="868680"/>
            <a:ext cx="8010144" cy="329184"/>
          </a:xfrm>
          <a:prstGeom prst="rect">
            <a:avLst/>
          </a:prstGeom>
          <a:noFill/>
          <a:ln/>
        </p:spPr>
        <p:txBody>
          <a:bodyPr wrap="square" rtlCol="0" anchor="ctr"/>
          <a:lstStyle/>
          <a:p>
            <a:pPr algn="l" indent="0" marL="0">
              <a:buNone/>
            </a:pPr>
            <a:r>
              <a:rPr lang="en-US" sz="1400" b="1" spc="800" kern="0" dirty="0">
                <a:solidFill>
                  <a:srgbClr val="D4A017"/>
                </a:solidFill>
                <a:latin typeface="Calibri" pitchFamily="34" charset="0"/>
                <a:ea typeface="Calibri" pitchFamily="34" charset="-122"/>
                <a:cs typeface="Calibri" pitchFamily="34" charset="-120"/>
              </a:rPr>
              <a:t>ÖZET</a:t>
            </a:r>
            <a:endParaRPr lang="en-US" sz="1400" dirty="0"/>
          </a:p>
        </p:txBody>
      </p:sp>
      <p:sp>
        <p:nvSpPr>
          <p:cNvPr id="3" name="Text 1"/>
          <p:cNvSpPr/>
          <p:nvPr/>
        </p:nvSpPr>
        <p:spPr>
          <a:xfrm>
            <a:off x="566928" y="1554480"/>
            <a:ext cx="8010144" cy="3200400"/>
          </a:xfrm>
          <a:prstGeom prst="rect">
            <a:avLst/>
          </a:prstGeom>
          <a:noFill/>
          <a:ln/>
        </p:spPr>
        <p:txBody>
          <a:bodyPr wrap="square" rtlCol="0" anchor="t"/>
          <a:lstStyle/>
          <a:p>
            <a:pPr algn="l" indent="0" marL="0">
              <a:lnSpc>
                <a:spcPts val="5600"/>
              </a:lnSpc>
              <a:buNone/>
            </a:pPr>
            <a:r>
              <a:rPr lang="en-US" sz="4200" b="1" dirty="0">
                <a:solidFill>
                  <a:srgbClr val="F4F1E8"/>
                </a:solidFill>
                <a:latin typeface="Georgia" pitchFamily="34" charset="0"/>
                <a:ea typeface="Georgia" pitchFamily="34" charset="-122"/>
                <a:cs typeface="Georgia" pitchFamily="34" charset="-120"/>
              </a:rPr>
              <a:t>EMDR travmayı hedeflediğinde kanıt güçlü.</a:t>
            </a:r>
            <a:endParaRPr lang="en-US" sz="4200" dirty="0"/>
          </a:p>
          <a:p>
            <a:pPr algn="l" indent="0" marL="0">
              <a:lnSpc>
                <a:spcPts val="5600"/>
              </a:lnSpc>
              <a:buNone/>
            </a:pPr>
            <a:r>
              <a:rPr lang="en-US" sz="4200" b="1" dirty="0">
                <a:solidFill>
                  <a:srgbClr val="F4F1E8"/>
                </a:solidFill>
                <a:latin typeface="Georgia" pitchFamily="34" charset="0"/>
                <a:ea typeface="Georgia" pitchFamily="34" charset="-122"/>
                <a:cs typeface="Georgia" pitchFamily="34" charset="-120"/>
              </a:rPr>
              <a:t>İsteği hedeflediğinde henüz umut düzeyinde.</a:t>
            </a:r>
            <a:endParaRPr lang="en-US" sz="4200" dirty="0"/>
          </a:p>
        </p:txBody>
      </p:sp>
      <p:sp>
        <p:nvSpPr>
          <p:cNvPr id="4" name="Shape 2"/>
          <p:cNvSpPr/>
          <p:nvPr/>
        </p:nvSpPr>
        <p:spPr>
          <a:xfrm>
            <a:off x="566928" y="4846320"/>
            <a:ext cx="1097280" cy="82296"/>
          </a:xfrm>
          <a:prstGeom prst="rect">
            <a:avLst/>
          </a:prstGeom>
          <a:solidFill>
            <a:srgbClr val="D4A017"/>
          </a:solidFill>
          <a:ln/>
        </p:spPr>
      </p:sp>
      <p:sp>
        <p:nvSpPr>
          <p:cNvPr id="5" name="Shape 3"/>
          <p:cNvSpPr/>
          <p:nvPr/>
        </p:nvSpPr>
        <p:spPr>
          <a:xfrm>
            <a:off x="566928" y="5257800"/>
            <a:ext cx="8010144" cy="1508760"/>
          </a:xfrm>
          <a:prstGeom prst="rect">
            <a:avLst/>
          </a:prstGeom>
          <a:solidFill>
            <a:srgbClr val="7E1A2A"/>
          </a:solidFill>
          <a:ln/>
        </p:spPr>
      </p:sp>
      <p:sp>
        <p:nvSpPr>
          <p:cNvPr id="6" name="Shape 4"/>
          <p:cNvSpPr/>
          <p:nvPr/>
        </p:nvSpPr>
        <p:spPr>
          <a:xfrm>
            <a:off x="566928" y="5257800"/>
            <a:ext cx="137160" cy="1508760"/>
          </a:xfrm>
          <a:prstGeom prst="rect">
            <a:avLst/>
          </a:prstGeom>
          <a:solidFill>
            <a:srgbClr val="D4A017"/>
          </a:solidFill>
          <a:ln/>
        </p:spPr>
      </p:sp>
      <p:sp>
        <p:nvSpPr>
          <p:cNvPr id="7" name="Text 5"/>
          <p:cNvSpPr/>
          <p:nvPr/>
        </p:nvSpPr>
        <p:spPr>
          <a:xfrm>
            <a:off x="1069848" y="5257800"/>
            <a:ext cx="7004304" cy="1508760"/>
          </a:xfrm>
          <a:prstGeom prst="rect">
            <a:avLst/>
          </a:prstGeom>
          <a:noFill/>
          <a:ln/>
        </p:spPr>
        <p:txBody>
          <a:bodyPr wrap="square" rtlCol="0" anchor="ctr"/>
          <a:lstStyle/>
          <a:p>
            <a:pPr algn="l" indent="0" marL="0">
              <a:lnSpc>
                <a:spcPts val="3000"/>
              </a:lnSpc>
              <a:buNone/>
            </a:pPr>
            <a:r>
              <a:rPr lang="en-US" sz="2100" dirty="0">
                <a:solidFill>
                  <a:srgbClr val="F4F1E8"/>
                </a:solidFill>
                <a:latin typeface="Calibri" pitchFamily="34" charset="0"/>
                <a:ea typeface="Calibri" pitchFamily="34" charset="-122"/>
                <a:cs typeface="Calibri" pitchFamily="34" charset="-120"/>
              </a:rPr>
              <a:t>Kliniğinizde bağımlılık ve travma birlikte mi ele alınıyor, sırayla mı?</a:t>
            </a:r>
            <a:endParaRPr lang="en-US" sz="2100" dirty="0"/>
          </a:p>
        </p:txBody>
      </p:sp>
      <p:sp>
        <p:nvSpPr>
          <p:cNvPr id="8" name="Text 6"/>
          <p:cNvSpPr/>
          <p:nvPr/>
        </p:nvSpPr>
        <p:spPr>
          <a:xfrm>
            <a:off x="566928" y="7040880"/>
            <a:ext cx="8010144" cy="914400"/>
          </a:xfrm>
          <a:prstGeom prst="rect">
            <a:avLst/>
          </a:prstGeom>
          <a:noFill/>
          <a:ln/>
        </p:spPr>
        <p:txBody>
          <a:bodyPr wrap="square" rtlCol="0" anchor="t"/>
          <a:lstStyle/>
          <a:p>
            <a:pPr algn="l" indent="0" marL="0">
              <a:lnSpc>
                <a:spcPts val="3200"/>
              </a:lnSpc>
              <a:buNone/>
            </a:pPr>
            <a:r>
              <a:rPr lang="en-US" sz="2200" i="1" dirty="0">
                <a:solidFill>
                  <a:srgbClr val="D4A017"/>
                </a:solidFill>
                <a:latin typeface="Georgia" pitchFamily="34" charset="0"/>
                <a:ea typeface="Georgia" pitchFamily="34" charset="-122"/>
                <a:cs typeface="Georgia" pitchFamily="34" charset="-120"/>
              </a:rPr>
              <a:t>alisanburak.com'dan dosyayı ücretsiz indirebilir</a:t>
            </a:r>
            <a:endParaRPr lang="en-US" sz="2200" dirty="0"/>
          </a:p>
          <a:p>
            <a:pPr algn="l" indent="0" marL="0">
              <a:lnSpc>
                <a:spcPts val="3200"/>
              </a:lnSpc>
              <a:buNone/>
            </a:pPr>
            <a:r>
              <a:rPr lang="en-US" sz="2200" i="1" dirty="0">
                <a:solidFill>
                  <a:srgbClr val="D4A017"/>
                </a:solidFill>
                <a:latin typeface="Georgia" pitchFamily="34" charset="0"/>
                <a:ea typeface="Georgia" pitchFamily="34" charset="-122"/>
                <a:cs typeface="Georgia" pitchFamily="34" charset="-120"/>
              </a:rPr>
              <a:t>ve tüm referansları görebilirsiniz.</a:t>
            </a:r>
            <a:endParaRPr lang="en-US" sz="2200" dirty="0"/>
          </a:p>
        </p:txBody>
      </p:sp>
      <p:sp>
        <p:nvSpPr>
          <p:cNvPr id="9" name="Shape 7"/>
          <p:cNvSpPr/>
          <p:nvPr/>
        </p:nvSpPr>
        <p:spPr>
          <a:xfrm>
            <a:off x="566928" y="8284464"/>
            <a:ext cx="8010144" cy="0"/>
          </a:xfrm>
          <a:prstGeom prst="line">
            <a:avLst/>
          </a:prstGeom>
          <a:noFill/>
          <a:ln w="12700">
            <a:solidFill>
              <a:srgbClr val="8C2434"/>
            </a:solidFill>
            <a:prstDash val="solid"/>
          </a:ln>
        </p:spPr>
      </p:sp>
      <p:sp>
        <p:nvSpPr>
          <p:cNvPr id="10" name="Text 8"/>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E3D6D2"/>
                </a:solidFill>
                <a:latin typeface="Calibri" pitchFamily="34" charset="0"/>
                <a:ea typeface="Calibri" pitchFamily="34" charset="-122"/>
                <a:cs typeface="Calibri" pitchFamily="34" charset="-120"/>
              </a:rPr>
              <a:t>14 / 14</a:t>
            </a:r>
            <a:endParaRPr lang="en-US" sz="1100" dirty="0"/>
          </a:p>
        </p:txBody>
      </p:sp>
      <p:sp>
        <p:nvSpPr>
          <p:cNvPr id="11" name="Text 9"/>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E3D6D2"/>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F4F1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BAŞLANGIÇ NOKTASI</a:t>
            </a:r>
            <a:endParaRPr lang="en-US" sz="1350" dirty="0"/>
          </a:p>
        </p:txBody>
      </p:sp>
      <p:sp>
        <p:nvSpPr>
          <p:cNvPr id="3" name="Text 1"/>
          <p:cNvSpPr/>
          <p:nvPr/>
        </p:nvSpPr>
        <p:spPr>
          <a:xfrm>
            <a:off x="566928" y="932688"/>
            <a:ext cx="8010144" cy="2124456"/>
          </a:xfrm>
          <a:prstGeom prst="rect">
            <a:avLst/>
          </a:prstGeom>
          <a:noFill/>
          <a:ln/>
        </p:spPr>
        <p:txBody>
          <a:bodyPr wrap="square" rtlCol="0" anchor="t"/>
          <a:lstStyle/>
          <a:p>
            <a:pPr algn="l" indent="0" marL="0">
              <a:lnSpc>
                <a:spcPts val="5336"/>
              </a:lnSpc>
              <a:buNone/>
            </a:pPr>
            <a:r>
              <a:rPr lang="en-US" sz="4600" b="1" dirty="0">
                <a:solidFill>
                  <a:srgbClr val="141626"/>
                </a:solidFill>
                <a:latin typeface="Georgia" pitchFamily="34" charset="0"/>
                <a:ea typeface="Georgia" pitchFamily="34" charset="-122"/>
                <a:cs typeface="Georgia" pitchFamily="34" charset="-120"/>
              </a:rPr>
              <a:t>Bağımlılık kliniğinde</a:t>
            </a:r>
            <a:endParaRPr lang="en-US" sz="4600" dirty="0"/>
          </a:p>
          <a:p>
            <a:pPr algn="l" indent="0" marL="0">
              <a:lnSpc>
                <a:spcPts val="5336"/>
              </a:lnSpc>
              <a:buNone/>
            </a:pPr>
            <a:r>
              <a:rPr lang="en-US" sz="4600" b="1" dirty="0">
                <a:solidFill>
                  <a:srgbClr val="141626"/>
                </a:solidFill>
                <a:latin typeface="Georgia" pitchFamily="34" charset="0"/>
                <a:ea typeface="Georgia" pitchFamily="34" charset="-122"/>
                <a:cs typeface="Georgia" pitchFamily="34" charset="-120"/>
              </a:rPr>
              <a:t>travma istisna değil, kural.</a:t>
            </a:r>
            <a:endParaRPr lang="en-US" sz="4600" dirty="0"/>
          </a:p>
        </p:txBody>
      </p:sp>
      <p:sp>
        <p:nvSpPr>
          <p:cNvPr id="4" name="Shape 2"/>
          <p:cNvSpPr/>
          <p:nvPr/>
        </p:nvSpPr>
        <p:spPr>
          <a:xfrm>
            <a:off x="566928" y="3148584"/>
            <a:ext cx="1097280" cy="82296"/>
          </a:xfrm>
          <a:prstGeom prst="rect">
            <a:avLst/>
          </a:prstGeom>
          <a:solidFill>
            <a:srgbClr val="D4A017"/>
          </a:solidFill>
          <a:ln/>
        </p:spPr>
      </p:sp>
      <p:sp>
        <p:nvSpPr>
          <p:cNvPr id="5" name="Shape 3"/>
          <p:cNvSpPr/>
          <p:nvPr/>
        </p:nvSpPr>
        <p:spPr>
          <a:xfrm>
            <a:off x="566928" y="3477768"/>
            <a:ext cx="8010144" cy="4020312"/>
          </a:xfrm>
          <a:prstGeom prst="rect">
            <a:avLst/>
          </a:prstGeom>
          <a:solidFill>
            <a:srgbClr val="FFFFFF"/>
          </a:solidFill>
          <a:ln w="12700">
            <a:solidFill>
              <a:srgbClr val="D6D0BF"/>
            </a:solidFill>
            <a:prstDash val="solid"/>
          </a:ln>
        </p:spPr>
      </p:sp>
      <p:sp>
        <p:nvSpPr>
          <p:cNvPr id="6" name="Shape 4"/>
          <p:cNvSpPr/>
          <p:nvPr/>
        </p:nvSpPr>
        <p:spPr>
          <a:xfrm>
            <a:off x="566928" y="3477768"/>
            <a:ext cx="137160" cy="4020312"/>
          </a:xfrm>
          <a:prstGeom prst="rect">
            <a:avLst/>
          </a:prstGeom>
          <a:solidFill>
            <a:srgbClr val="003566"/>
          </a:solidFill>
          <a:ln/>
        </p:spPr>
      </p:sp>
      <p:sp>
        <p:nvSpPr>
          <p:cNvPr id="7" name="Shape 5"/>
          <p:cNvSpPr/>
          <p:nvPr/>
        </p:nvSpPr>
        <p:spPr>
          <a:xfrm>
            <a:off x="1088136" y="3752088"/>
            <a:ext cx="0" cy="0"/>
          </a:xfrm>
          <a:prstGeom prst="rect">
            <a:avLst/>
          </a:prstGeom>
          <a:solidFill>
            <a:srgbClr val="003566"/>
          </a:solidFill>
          <a:ln/>
        </p:spPr>
      </p:sp>
      <p:sp>
        <p:nvSpPr>
          <p:cNvPr id="8" name="Text 6"/>
          <p:cNvSpPr/>
          <p:nvPr/>
        </p:nvSpPr>
        <p:spPr>
          <a:xfrm>
            <a:off x="1088136" y="3642360"/>
            <a:ext cx="2743200" cy="1325880"/>
          </a:xfrm>
          <a:prstGeom prst="rect">
            <a:avLst/>
          </a:prstGeom>
          <a:noFill/>
          <a:ln/>
        </p:spPr>
        <p:txBody>
          <a:bodyPr wrap="square" rtlCol="0" anchor="ctr"/>
          <a:lstStyle/>
          <a:p>
            <a:pPr algn="l" indent="0" marL="0">
              <a:buNone/>
            </a:pPr>
            <a:r>
              <a:rPr lang="en-US" sz="8400" b="1" dirty="0">
                <a:solidFill>
                  <a:srgbClr val="003566"/>
                </a:solidFill>
                <a:latin typeface="Georgia" pitchFamily="34" charset="0"/>
                <a:ea typeface="Georgia" pitchFamily="34" charset="-122"/>
                <a:cs typeface="Georgia" pitchFamily="34" charset="-120"/>
              </a:rPr>
              <a:t>%94</a:t>
            </a:r>
            <a:endParaRPr lang="en-US" sz="8400" dirty="0"/>
          </a:p>
        </p:txBody>
      </p:sp>
      <p:sp>
        <p:nvSpPr>
          <p:cNvPr id="9" name="Text 7"/>
          <p:cNvSpPr/>
          <p:nvPr/>
        </p:nvSpPr>
        <p:spPr>
          <a:xfrm>
            <a:off x="1088136" y="5050536"/>
            <a:ext cx="7104888" cy="2145792"/>
          </a:xfrm>
          <a:prstGeom prst="rect">
            <a:avLst/>
          </a:prstGeom>
          <a:noFill/>
          <a:ln/>
        </p:spPr>
        <p:txBody>
          <a:bodyPr wrap="square" rtlCol="0" anchor="t"/>
          <a:lstStyle/>
          <a:p>
            <a:pPr algn="l" indent="0" marL="0">
              <a:lnSpc>
                <a:spcPts val="2812"/>
              </a:lnSpc>
              <a:buNone/>
            </a:pPr>
            <a:r>
              <a:rPr lang="en-US" sz="1850" dirty="0">
                <a:solidFill>
                  <a:srgbClr val="2C2F45"/>
                </a:solidFill>
                <a:latin typeface="Calibri" pitchFamily="34" charset="0"/>
                <a:ea typeface="Calibri" pitchFamily="34" charset="-122"/>
                <a:cs typeface="Calibri" pitchFamily="34" charset="-120"/>
              </a:rPr>
              <a:t>Bağımlılık servisinde yatan 150 hastayla yapılan kesitsel çalışmada hastaların %94'ünde yaşam boyu en az bir travmatik olay öyküsü saptandı. TSSB tanısı oranı ise yaklaşık %20 idi. Ek psikiyatrik tanısı olan grupta çocukluk çağı travması ve dissosiyatif belirtiler daha fazlaydı.</a:t>
            </a:r>
            <a:endParaRPr lang="en-US" sz="1850" dirty="0"/>
          </a:p>
        </p:txBody>
      </p:sp>
      <p:sp>
        <p:nvSpPr>
          <p:cNvPr id="10" name="Text 8"/>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1" name="Text 9"/>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Blanco et al., Journal of Clinical Medicine, 2020 (kesitsel, n=150)</a:t>
            </a:r>
            <a:endParaRPr lang="en-US" sz="1100" dirty="0"/>
          </a:p>
        </p:txBody>
      </p:sp>
      <p:sp>
        <p:nvSpPr>
          <p:cNvPr id="12" name="Shape 10"/>
          <p:cNvSpPr/>
          <p:nvPr/>
        </p:nvSpPr>
        <p:spPr>
          <a:xfrm>
            <a:off x="566928" y="8284464"/>
            <a:ext cx="8010144" cy="0"/>
          </a:xfrm>
          <a:prstGeom prst="line">
            <a:avLst/>
          </a:prstGeom>
          <a:noFill/>
          <a:ln w="12700">
            <a:solidFill>
              <a:srgbClr val="D6D0BF"/>
            </a:solidFill>
            <a:prstDash val="solid"/>
          </a:ln>
        </p:spPr>
      </p:sp>
      <p:sp>
        <p:nvSpPr>
          <p:cNvPr id="13" name="Text 11"/>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2 / 14</a:t>
            </a:r>
            <a:endParaRPr lang="en-US" sz="1100" dirty="0"/>
          </a:p>
        </p:txBody>
      </p:sp>
      <p:sp>
        <p:nvSpPr>
          <p:cNvPr id="14" name="Text 12"/>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5" name="Text 13"/>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KAVRAM | İKİ FARKLI YOL</a:t>
            </a:r>
            <a:endParaRPr lang="en-US" sz="1350" dirty="0"/>
          </a:p>
        </p:txBody>
      </p:sp>
      <p:sp>
        <p:nvSpPr>
          <p:cNvPr id="3" name="Text 1"/>
          <p:cNvSpPr/>
          <p:nvPr/>
        </p:nvSpPr>
        <p:spPr>
          <a:xfrm>
            <a:off x="566928" y="932688"/>
            <a:ext cx="8010144" cy="1564640"/>
          </a:xfrm>
          <a:prstGeom prst="rect">
            <a:avLst/>
          </a:prstGeom>
          <a:noFill/>
          <a:ln/>
        </p:spPr>
        <p:txBody>
          <a:bodyPr wrap="square" rtlCol="0" anchor="t"/>
          <a:lstStyle/>
          <a:p>
            <a:pPr algn="l" indent="0" marL="0">
              <a:lnSpc>
                <a:spcPts val="5800"/>
              </a:lnSpc>
              <a:buNone/>
            </a:pPr>
            <a:r>
              <a:rPr lang="en-US" sz="5000" b="1" dirty="0">
                <a:solidFill>
                  <a:srgbClr val="141626"/>
                </a:solidFill>
                <a:latin typeface="Georgia" pitchFamily="34" charset="0"/>
                <a:ea typeface="Georgia" pitchFamily="34" charset="-122"/>
                <a:cs typeface="Georgia" pitchFamily="34" charset="-120"/>
              </a:rPr>
              <a:t>Aynı yöntem, iki farklı hedef</a:t>
            </a:r>
            <a:endParaRPr lang="en-US" sz="5000" dirty="0"/>
          </a:p>
        </p:txBody>
      </p:sp>
      <p:sp>
        <p:nvSpPr>
          <p:cNvPr id="4" name="Shape 2"/>
          <p:cNvSpPr/>
          <p:nvPr/>
        </p:nvSpPr>
        <p:spPr>
          <a:xfrm>
            <a:off x="566928" y="2588768"/>
            <a:ext cx="1097280" cy="82296"/>
          </a:xfrm>
          <a:prstGeom prst="rect">
            <a:avLst/>
          </a:prstGeom>
          <a:solidFill>
            <a:srgbClr val="D4A017"/>
          </a:solidFill>
          <a:ln/>
        </p:spPr>
      </p:sp>
      <p:sp>
        <p:nvSpPr>
          <p:cNvPr id="5" name="Shape 3"/>
          <p:cNvSpPr/>
          <p:nvPr/>
        </p:nvSpPr>
        <p:spPr>
          <a:xfrm>
            <a:off x="566928" y="2917952"/>
            <a:ext cx="8010144" cy="4580128"/>
          </a:xfrm>
          <a:prstGeom prst="rect">
            <a:avLst/>
          </a:prstGeom>
          <a:solidFill>
            <a:srgbClr val="FFFFFF"/>
          </a:solidFill>
          <a:ln w="12700">
            <a:solidFill>
              <a:srgbClr val="D6D0BF"/>
            </a:solidFill>
            <a:prstDash val="solid"/>
          </a:ln>
        </p:spPr>
      </p:sp>
      <p:sp>
        <p:nvSpPr>
          <p:cNvPr id="6" name="Shape 4"/>
          <p:cNvSpPr/>
          <p:nvPr/>
        </p:nvSpPr>
        <p:spPr>
          <a:xfrm>
            <a:off x="566928" y="2917952"/>
            <a:ext cx="137160" cy="4580128"/>
          </a:xfrm>
          <a:prstGeom prst="rect">
            <a:avLst/>
          </a:prstGeom>
          <a:solidFill>
            <a:srgbClr val="D4A017"/>
          </a:solidFill>
          <a:ln/>
        </p:spPr>
      </p:sp>
      <p:sp>
        <p:nvSpPr>
          <p:cNvPr id="7" name="Shape 5"/>
          <p:cNvSpPr/>
          <p:nvPr/>
        </p:nvSpPr>
        <p:spPr>
          <a:xfrm>
            <a:off x="886968" y="3302000"/>
            <a:ext cx="50292" cy="1293368"/>
          </a:xfrm>
          <a:prstGeom prst="rect">
            <a:avLst/>
          </a:prstGeom>
          <a:solidFill>
            <a:srgbClr val="003566"/>
          </a:solidFill>
          <a:ln/>
        </p:spPr>
      </p:sp>
      <p:sp>
        <p:nvSpPr>
          <p:cNvPr id="8" name="Text 6"/>
          <p:cNvSpPr/>
          <p:nvPr/>
        </p:nvSpPr>
        <p:spPr>
          <a:xfrm>
            <a:off x="1088136" y="3192272"/>
            <a:ext cx="7104888" cy="1604264"/>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Travma odaklı EMDR.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Standart sekiz fazlı protokol uygulanır. Hedef, travmatik anının kendisidir. Bağımlılık, travmanın sürdürücüsü olarak ele alınır.</a:t>
            </a:r>
            <a:endParaRPr lang="en-US" sz="2000" dirty="0"/>
          </a:p>
        </p:txBody>
      </p:sp>
      <p:sp>
        <p:nvSpPr>
          <p:cNvPr id="9" name="Shape 7"/>
          <p:cNvSpPr/>
          <p:nvPr/>
        </p:nvSpPr>
        <p:spPr>
          <a:xfrm>
            <a:off x="886968" y="4906264"/>
            <a:ext cx="50292" cy="1293368"/>
          </a:xfrm>
          <a:prstGeom prst="rect">
            <a:avLst/>
          </a:prstGeom>
          <a:solidFill>
            <a:srgbClr val="D4A017"/>
          </a:solidFill>
          <a:ln/>
        </p:spPr>
      </p:sp>
      <p:sp>
        <p:nvSpPr>
          <p:cNvPr id="10" name="Text 8"/>
          <p:cNvSpPr/>
          <p:nvPr/>
        </p:nvSpPr>
        <p:spPr>
          <a:xfrm>
            <a:off x="1088136" y="4796536"/>
            <a:ext cx="7104888" cy="1604264"/>
          </a:xfrm>
          <a:prstGeom prst="rect">
            <a:avLst/>
          </a:prstGeom>
          <a:noFill/>
          <a:ln/>
        </p:spPr>
        <p:txBody>
          <a:bodyPr wrap="square" rtlCol="0" anchor="ctr"/>
          <a:lstStyle/>
          <a:p>
            <a:pPr algn="l" indent="0" marL="0">
              <a:lnSpc>
                <a:spcPts val="2840"/>
              </a:lnSpc>
              <a:buNone/>
            </a:pPr>
            <a:r>
              <a:rPr lang="en-US" sz="2000" b="1" dirty="0">
                <a:solidFill>
                  <a:srgbClr val="D4A017"/>
                </a:solidFill>
                <a:latin typeface="Calibri" pitchFamily="34" charset="0"/>
                <a:ea typeface="Calibri" pitchFamily="34" charset="-122"/>
                <a:cs typeface="Calibri" pitchFamily="34" charset="-120"/>
              </a:rPr>
              <a:t>Bağımlılık odaklı EMDR.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Uyarlanmış protokoller kullanılır. Hedef; tetikleyiciler, istek (craving) ve maddenin kendisiyle ilgili anı ağıdır.</a:t>
            </a:r>
            <a:endParaRPr lang="en-US" sz="2000" dirty="0"/>
          </a:p>
        </p:txBody>
      </p:sp>
      <p:sp>
        <p:nvSpPr>
          <p:cNvPr id="11" name="Text 9"/>
          <p:cNvSpPr/>
          <p:nvPr/>
        </p:nvSpPr>
        <p:spPr>
          <a:xfrm>
            <a:off x="1088136" y="6675120"/>
            <a:ext cx="7104888" cy="731520"/>
          </a:xfrm>
          <a:prstGeom prst="rect">
            <a:avLst/>
          </a:prstGeom>
          <a:noFill/>
          <a:ln/>
        </p:spPr>
        <p:txBody>
          <a:bodyPr wrap="square" rtlCol="0" anchor="ctr"/>
          <a:lstStyle/>
          <a:p>
            <a:pPr algn="l" indent="0" marL="0">
              <a:lnSpc>
                <a:spcPts val="2240"/>
              </a:lnSpc>
              <a:buNone/>
            </a:pPr>
            <a:r>
              <a:rPr lang="en-US" sz="1600" i="1" dirty="0">
                <a:solidFill>
                  <a:srgbClr val="6B6E7D"/>
                </a:solidFill>
                <a:latin typeface="Calibri" pitchFamily="34" charset="0"/>
                <a:ea typeface="Calibri" pitchFamily="34" charset="-122"/>
                <a:cs typeface="Calibri" pitchFamily="34" charset="-120"/>
              </a:rPr>
              <a:t>Bu ayrım önemli. Literatürdeki kanıtın büyük kısmı birinci yola aittir.</a:t>
            </a:r>
            <a:endParaRPr lang="en-US" sz="1600" dirty="0"/>
          </a:p>
        </p:txBody>
      </p:sp>
      <p:sp>
        <p:nvSpPr>
          <p:cNvPr id="12" name="Text 10"/>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3" name="Text 11"/>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Markus &amp; Hornsveld, Journal of EMDR Practice and Research, 2017 (eleştirel derleme)</a:t>
            </a:r>
            <a:endParaRPr lang="en-US" sz="1100" dirty="0"/>
          </a:p>
        </p:txBody>
      </p:sp>
      <p:sp>
        <p:nvSpPr>
          <p:cNvPr id="14" name="Shape 12"/>
          <p:cNvSpPr/>
          <p:nvPr/>
        </p:nvSpPr>
        <p:spPr>
          <a:xfrm>
            <a:off x="566928" y="8284464"/>
            <a:ext cx="8010144" cy="0"/>
          </a:xfrm>
          <a:prstGeom prst="line">
            <a:avLst/>
          </a:prstGeom>
          <a:noFill/>
          <a:ln w="12700">
            <a:solidFill>
              <a:srgbClr val="D6D0BF"/>
            </a:solidFill>
            <a:prstDash val="solid"/>
          </a:ln>
        </p:spPr>
      </p:sp>
      <p:sp>
        <p:nvSpPr>
          <p:cNvPr id="15" name="Text 13"/>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3 / 14</a:t>
            </a:r>
            <a:endParaRPr lang="en-US" sz="1100" dirty="0"/>
          </a:p>
        </p:txBody>
      </p:sp>
      <p:sp>
        <p:nvSpPr>
          <p:cNvPr id="16" name="Text 14"/>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7" name="Text 15"/>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MEKANİZMA | ÇALIŞMA BELLEĞİ</a:t>
            </a:r>
            <a:endParaRPr lang="en-US" sz="1350" dirty="0"/>
          </a:p>
        </p:txBody>
      </p:sp>
      <p:sp>
        <p:nvSpPr>
          <p:cNvPr id="3" name="Text 1"/>
          <p:cNvSpPr/>
          <p:nvPr/>
        </p:nvSpPr>
        <p:spPr>
          <a:xfrm>
            <a:off x="566928" y="932688"/>
            <a:ext cx="8010144" cy="1859280"/>
          </a:xfrm>
          <a:prstGeom prst="rect">
            <a:avLst/>
          </a:prstGeom>
          <a:noFill/>
          <a:ln/>
        </p:spPr>
        <p:txBody>
          <a:bodyPr wrap="square" rtlCol="0" anchor="t"/>
          <a:lstStyle/>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Anıyı hatırlarken ikinci bir</a:t>
            </a:r>
            <a:endParaRPr lang="en-US" sz="4000" dirty="0"/>
          </a:p>
          <a:p>
            <a:pPr algn="l" indent="0" marL="0">
              <a:lnSpc>
                <a:spcPts val="4640"/>
              </a:lnSpc>
              <a:buNone/>
            </a:pPr>
            <a:r>
              <a:rPr lang="en-US" sz="4000" b="1" dirty="0">
                <a:solidFill>
                  <a:srgbClr val="141626"/>
                </a:solidFill>
                <a:latin typeface="Georgia" pitchFamily="34" charset="0"/>
                <a:ea typeface="Georgia" pitchFamily="34" charset="-122"/>
                <a:cs typeface="Georgia" pitchFamily="34" charset="-120"/>
              </a:rPr>
              <a:t>görev yapmak anıyı soluklaştırır</a:t>
            </a:r>
            <a:endParaRPr lang="en-US" sz="4000" dirty="0"/>
          </a:p>
        </p:txBody>
      </p:sp>
      <p:sp>
        <p:nvSpPr>
          <p:cNvPr id="4" name="Shape 2"/>
          <p:cNvSpPr/>
          <p:nvPr/>
        </p:nvSpPr>
        <p:spPr>
          <a:xfrm>
            <a:off x="566928" y="2883408"/>
            <a:ext cx="1097280" cy="82296"/>
          </a:xfrm>
          <a:prstGeom prst="rect">
            <a:avLst/>
          </a:prstGeom>
          <a:solidFill>
            <a:srgbClr val="D4A017"/>
          </a:solidFill>
          <a:ln/>
        </p:spPr>
      </p:sp>
      <p:sp>
        <p:nvSpPr>
          <p:cNvPr id="5" name="Shape 3"/>
          <p:cNvSpPr/>
          <p:nvPr/>
        </p:nvSpPr>
        <p:spPr>
          <a:xfrm>
            <a:off x="566928" y="3212592"/>
            <a:ext cx="8010144" cy="4285488"/>
          </a:xfrm>
          <a:prstGeom prst="rect">
            <a:avLst/>
          </a:prstGeom>
          <a:solidFill>
            <a:srgbClr val="FFFFFF"/>
          </a:solidFill>
          <a:ln w="12700">
            <a:solidFill>
              <a:srgbClr val="D6D0BF"/>
            </a:solidFill>
            <a:prstDash val="solid"/>
          </a:ln>
        </p:spPr>
      </p:sp>
      <p:sp>
        <p:nvSpPr>
          <p:cNvPr id="6" name="Shape 4"/>
          <p:cNvSpPr/>
          <p:nvPr/>
        </p:nvSpPr>
        <p:spPr>
          <a:xfrm>
            <a:off x="566928" y="3212592"/>
            <a:ext cx="137160" cy="4285488"/>
          </a:xfrm>
          <a:prstGeom prst="rect">
            <a:avLst/>
          </a:prstGeom>
          <a:solidFill>
            <a:srgbClr val="003566"/>
          </a:solidFill>
          <a:ln/>
        </p:spPr>
      </p:sp>
      <p:sp>
        <p:nvSpPr>
          <p:cNvPr id="7" name="Text 5"/>
          <p:cNvSpPr/>
          <p:nvPr/>
        </p:nvSpPr>
        <p:spPr>
          <a:xfrm>
            <a:off x="1088136" y="3486912"/>
            <a:ext cx="7104888" cy="3681984"/>
          </a:xfrm>
          <a:prstGeom prst="rect">
            <a:avLst/>
          </a:prstGeom>
          <a:noFill/>
          <a:ln/>
        </p:spPr>
        <p:txBody>
          <a:bodyPr wrap="square" rtlCol="0" anchor="t"/>
          <a:lstStyle/>
          <a:p>
            <a:pPr algn="l" indent="0" marL="0">
              <a:lnSpc>
                <a:spcPts val="3192"/>
              </a:lnSpc>
              <a:buNone/>
            </a:pPr>
            <a:r>
              <a:rPr lang="en-US" sz="2100" dirty="0">
                <a:solidFill>
                  <a:srgbClr val="2C2F45"/>
                </a:solidFill>
                <a:latin typeface="Calibri" pitchFamily="34" charset="0"/>
                <a:ea typeface="Calibri" pitchFamily="34" charset="-122"/>
                <a:cs typeface="Calibri" pitchFamily="34" charset="-120"/>
              </a:rPr>
              <a:t>53 laboratuvar çalışmasını birleştiren meta analizde, bir anı hatırlanırken göz hareketi gibi ikili görev yapmak anının hem canlılığını hem duygusal yükünü azalttı. Etki yalnız olumsuz anılarda değil, olumlu anılarda da görüldü.</a:t>
            </a:r>
            <a:endParaRPr lang="en-US" sz="2100" dirty="0"/>
          </a:p>
          <a:p>
            <a:pPr algn="l" indent="0" marL="0">
              <a:lnSpc>
                <a:spcPts val="3192"/>
              </a:lnSpc>
              <a:buNone/>
            </a:pPr>
            <a:endParaRPr lang="en-US" sz="2100" dirty="0"/>
          </a:p>
          <a:p>
            <a:pPr algn="l" indent="0" marL="0">
              <a:lnSpc>
                <a:spcPts val="3192"/>
              </a:lnSpc>
              <a:buNone/>
            </a:pPr>
            <a:r>
              <a:rPr lang="en-US" sz="2100" dirty="0">
                <a:solidFill>
                  <a:srgbClr val="2C2F45"/>
                </a:solidFill>
                <a:latin typeface="Calibri" pitchFamily="34" charset="0"/>
                <a:ea typeface="Calibri" pitchFamily="34" charset="-122"/>
                <a:cs typeface="Calibri" pitchFamily="34" charset="-120"/>
              </a:rPr>
              <a:t>Görev ne kadar zorlayıcıysa etki o kadar büyüktü. Yani mekanizma, çalışma belleğinin sınırlı kapasitesi için kurulan rekabete bağlanıyor.</a:t>
            </a:r>
            <a:endParaRPr lang="en-US" sz="2100" dirty="0"/>
          </a:p>
        </p:txBody>
      </p:sp>
      <p:sp>
        <p:nvSpPr>
          <p:cNvPr id="8" name="Text 6"/>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9" name="Text 7"/>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Mertens et al., Acta Psychologica, 2020 (53 çalışma) · Littel et al., J Behav Ther Exp Psychiatry, 2019</a:t>
            </a:r>
            <a:endParaRPr lang="en-US" sz="1100" dirty="0"/>
          </a:p>
        </p:txBody>
      </p:sp>
      <p:sp>
        <p:nvSpPr>
          <p:cNvPr id="10" name="Shape 8"/>
          <p:cNvSpPr/>
          <p:nvPr/>
        </p:nvSpPr>
        <p:spPr>
          <a:xfrm>
            <a:off x="566928" y="8284464"/>
            <a:ext cx="8010144" cy="0"/>
          </a:xfrm>
          <a:prstGeom prst="line">
            <a:avLst/>
          </a:prstGeom>
          <a:noFill/>
          <a:ln w="12700">
            <a:solidFill>
              <a:srgbClr val="D6D0BF"/>
            </a:solidFill>
            <a:prstDash val="solid"/>
          </a:ln>
        </p:spPr>
      </p:sp>
      <p:sp>
        <p:nvSpPr>
          <p:cNvPr id="11" name="Text 9"/>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4 / 14</a:t>
            </a:r>
            <a:endParaRPr lang="en-US" sz="1100" dirty="0"/>
          </a:p>
        </p:txBody>
      </p:sp>
      <p:sp>
        <p:nvSpPr>
          <p:cNvPr id="12" name="Text 10"/>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MEKANİZMA | MADDEYE UYARLAMA</a:t>
            </a:r>
            <a:endParaRPr lang="en-US" sz="1350" dirty="0"/>
          </a:p>
        </p:txBody>
      </p:sp>
      <p:sp>
        <p:nvSpPr>
          <p:cNvPr id="3" name="Text 1"/>
          <p:cNvSpPr/>
          <p:nvPr/>
        </p:nvSpPr>
        <p:spPr>
          <a:xfrm>
            <a:off x="566928" y="932688"/>
            <a:ext cx="8010144" cy="1903476"/>
          </a:xfrm>
          <a:prstGeom prst="rect">
            <a:avLst/>
          </a:prstGeom>
          <a:noFill/>
          <a:ln/>
        </p:spPr>
        <p:txBody>
          <a:bodyPr wrap="square" rtlCol="0" anchor="t"/>
          <a:lstStyle/>
          <a:p>
            <a:pPr algn="l" indent="0" marL="0">
              <a:lnSpc>
                <a:spcPts val="4756"/>
              </a:lnSpc>
              <a:buNone/>
            </a:pPr>
            <a:r>
              <a:rPr lang="en-US" sz="4100" b="1" dirty="0">
                <a:solidFill>
                  <a:srgbClr val="141626"/>
                </a:solidFill>
                <a:latin typeface="Georgia" pitchFamily="34" charset="0"/>
                <a:ea typeface="Georgia" pitchFamily="34" charset="-122"/>
                <a:cs typeface="Georgia" pitchFamily="34" charset="-120"/>
              </a:rPr>
              <a:t>Aynı etki madde imgelerinde</a:t>
            </a:r>
            <a:endParaRPr lang="en-US" sz="4100" dirty="0"/>
          </a:p>
          <a:p>
            <a:pPr algn="l" indent="0" marL="0">
              <a:lnSpc>
                <a:spcPts val="4756"/>
              </a:lnSpc>
              <a:buNone/>
            </a:pPr>
            <a:r>
              <a:rPr lang="en-US" sz="4100" b="1" dirty="0">
                <a:solidFill>
                  <a:srgbClr val="141626"/>
                </a:solidFill>
                <a:latin typeface="Georgia" pitchFamily="34" charset="0"/>
                <a:ea typeface="Georgia" pitchFamily="34" charset="-122"/>
                <a:cs typeface="Georgia" pitchFamily="34" charset="-120"/>
              </a:rPr>
              <a:t>de gösterildi. Ama kalıcı değil.</a:t>
            </a:r>
            <a:endParaRPr lang="en-US" sz="4100" dirty="0"/>
          </a:p>
        </p:txBody>
      </p:sp>
      <p:sp>
        <p:nvSpPr>
          <p:cNvPr id="4" name="Shape 2"/>
          <p:cNvSpPr/>
          <p:nvPr/>
        </p:nvSpPr>
        <p:spPr>
          <a:xfrm>
            <a:off x="566928" y="2927604"/>
            <a:ext cx="1097280" cy="82296"/>
          </a:xfrm>
          <a:prstGeom prst="rect">
            <a:avLst/>
          </a:prstGeom>
          <a:solidFill>
            <a:srgbClr val="D4A017"/>
          </a:solidFill>
          <a:ln/>
        </p:spPr>
      </p:sp>
      <p:sp>
        <p:nvSpPr>
          <p:cNvPr id="5" name="Shape 3"/>
          <p:cNvSpPr/>
          <p:nvPr/>
        </p:nvSpPr>
        <p:spPr>
          <a:xfrm>
            <a:off x="566928" y="3256788"/>
            <a:ext cx="8010144" cy="4241292"/>
          </a:xfrm>
          <a:prstGeom prst="rect">
            <a:avLst/>
          </a:prstGeom>
          <a:solidFill>
            <a:srgbClr val="FFFFFF"/>
          </a:solidFill>
          <a:ln w="12700">
            <a:solidFill>
              <a:srgbClr val="D6D0BF"/>
            </a:solidFill>
            <a:prstDash val="solid"/>
          </a:ln>
        </p:spPr>
      </p:sp>
      <p:sp>
        <p:nvSpPr>
          <p:cNvPr id="6" name="Shape 4"/>
          <p:cNvSpPr/>
          <p:nvPr/>
        </p:nvSpPr>
        <p:spPr>
          <a:xfrm>
            <a:off x="566928" y="3256788"/>
            <a:ext cx="137160" cy="4241292"/>
          </a:xfrm>
          <a:prstGeom prst="rect">
            <a:avLst/>
          </a:prstGeom>
          <a:solidFill>
            <a:srgbClr val="C1121F"/>
          </a:solidFill>
          <a:ln/>
        </p:spPr>
      </p:sp>
      <p:sp>
        <p:nvSpPr>
          <p:cNvPr id="7" name="Text 5"/>
          <p:cNvSpPr/>
          <p:nvPr/>
        </p:nvSpPr>
        <p:spPr>
          <a:xfrm>
            <a:off x="1088136" y="3531108"/>
            <a:ext cx="7104888" cy="2631948"/>
          </a:xfrm>
          <a:prstGeom prst="rect">
            <a:avLst/>
          </a:prstGeom>
          <a:noFill/>
          <a:ln/>
        </p:spPr>
        <p:txBody>
          <a:bodyPr wrap="square" rtlCol="0" anchor="t"/>
          <a:lstStyle/>
          <a:p>
            <a:pPr algn="l" indent="0" marL="0">
              <a:lnSpc>
                <a:spcPts val="2736"/>
              </a:lnSpc>
              <a:buNone/>
            </a:pPr>
            <a:r>
              <a:rPr lang="en-US" sz="1800" dirty="0">
                <a:solidFill>
                  <a:srgbClr val="2C2F45"/>
                </a:solidFill>
                <a:latin typeface="Calibri" pitchFamily="34" charset="0"/>
                <a:ea typeface="Calibri" pitchFamily="34" charset="-122"/>
                <a:cs typeface="Calibri" pitchFamily="34" charset="-120"/>
              </a:rPr>
              <a:t>Sigara içen katılımcılarda, içmeye ait anı hatırlanırken yapılan göz hareketi hem anının canlılığını hem sigara isteğini düşürdü. Yemek ve sigara imgeleriyle yapılan iki ayrı deneyde de benzer sonuç alındı.</a:t>
            </a:r>
            <a:endParaRPr lang="en-US" sz="1800" dirty="0"/>
          </a:p>
          <a:p>
            <a:pPr algn="l" indent="0" marL="0">
              <a:lnSpc>
                <a:spcPts val="2736"/>
              </a:lnSpc>
              <a:buNone/>
            </a:pPr>
            <a:endParaRPr lang="en-US" sz="1800" dirty="0"/>
          </a:p>
          <a:p>
            <a:pPr algn="l" indent="0" marL="0">
              <a:lnSpc>
                <a:spcPts val="2736"/>
              </a:lnSpc>
              <a:buNone/>
            </a:pPr>
            <a:r>
              <a:rPr lang="en-US" sz="1800" dirty="0">
                <a:solidFill>
                  <a:srgbClr val="2C2F45"/>
                </a:solidFill>
                <a:latin typeface="Calibri" pitchFamily="34" charset="0"/>
                <a:ea typeface="Calibri" pitchFamily="34" charset="-122"/>
                <a:cs typeface="Calibri" pitchFamily="34" charset="-120"/>
              </a:rPr>
              <a:t>Ancak modifiye EMDR yordamının kullanıldığı randomize laboratuvar çalışmasında bu düşüş bir hafta sonra kaybolmuştu.</a:t>
            </a:r>
            <a:endParaRPr lang="en-US" sz="1800" dirty="0"/>
          </a:p>
        </p:txBody>
      </p:sp>
      <p:sp>
        <p:nvSpPr>
          <p:cNvPr id="8" name="Text 6"/>
          <p:cNvSpPr/>
          <p:nvPr/>
        </p:nvSpPr>
        <p:spPr>
          <a:xfrm>
            <a:off x="1088136" y="6492240"/>
            <a:ext cx="7104888" cy="859536"/>
          </a:xfrm>
          <a:prstGeom prst="rect">
            <a:avLst/>
          </a:prstGeom>
          <a:noFill/>
          <a:ln/>
        </p:spPr>
        <p:txBody>
          <a:bodyPr wrap="square" rtlCol="0" anchor="ctr"/>
          <a:lstStyle/>
          <a:p>
            <a:pPr algn="l" indent="0" marL="0">
              <a:lnSpc>
                <a:spcPts val="2310"/>
              </a:lnSpc>
              <a:buNone/>
            </a:pPr>
            <a:r>
              <a:rPr lang="en-US" sz="1650" i="1" dirty="0">
                <a:solidFill>
                  <a:srgbClr val="C1121F"/>
                </a:solidFill>
                <a:latin typeface="Calibri" pitchFamily="34" charset="0"/>
                <a:ea typeface="Calibri" pitchFamily="34" charset="-122"/>
                <a:cs typeface="Calibri" pitchFamily="34" charset="-120"/>
              </a:rPr>
              <a:t>Laboratuvar bulgusu klinik sonuç demek değildir. Tek seanslık etki ile tedavi etkisi ayrı şeylerdir.</a:t>
            </a:r>
            <a:endParaRPr lang="en-US" sz="1650" dirty="0"/>
          </a:p>
        </p:txBody>
      </p:sp>
      <p:sp>
        <p:nvSpPr>
          <p:cNvPr id="9" name="Text 7"/>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0" name="Text 8"/>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Littel et al., Frontiers in Psychiatry, 2016 · Markus et al., J Behav Ther Exp Psychiatry, 2016 (n=47)</a:t>
            </a:r>
            <a:endParaRPr lang="en-US" sz="1100" dirty="0"/>
          </a:p>
        </p:txBody>
      </p:sp>
      <p:sp>
        <p:nvSpPr>
          <p:cNvPr id="11" name="Shape 9"/>
          <p:cNvSpPr/>
          <p:nvPr/>
        </p:nvSpPr>
        <p:spPr>
          <a:xfrm>
            <a:off x="566928" y="8284464"/>
            <a:ext cx="8010144" cy="0"/>
          </a:xfrm>
          <a:prstGeom prst="line">
            <a:avLst/>
          </a:prstGeom>
          <a:noFill/>
          <a:ln w="12700">
            <a:solidFill>
              <a:srgbClr val="D6D0BF"/>
            </a:solidFill>
            <a:prstDash val="solid"/>
          </a:ln>
        </p:spPr>
      </p:sp>
      <p:sp>
        <p:nvSpPr>
          <p:cNvPr id="12" name="Text 10"/>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5 / 14</a:t>
            </a:r>
            <a:endParaRPr lang="en-US" sz="1100" dirty="0"/>
          </a:p>
        </p:txBody>
      </p:sp>
      <p:sp>
        <p:nvSpPr>
          <p:cNvPr id="13" name="Text 11"/>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4" name="Text 12"/>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PROTOKOLLER | DÖRT YAKLAŞIM</a:t>
            </a:r>
            <a:endParaRPr lang="en-US" sz="1350" dirty="0"/>
          </a:p>
        </p:txBody>
      </p:sp>
      <p:sp>
        <p:nvSpPr>
          <p:cNvPr id="3" name="Text 1"/>
          <p:cNvSpPr/>
          <p:nvPr/>
        </p:nvSpPr>
        <p:spPr>
          <a:xfrm>
            <a:off x="566928" y="932688"/>
            <a:ext cx="8010144" cy="1505712"/>
          </a:xfrm>
          <a:prstGeom prst="rect">
            <a:avLst/>
          </a:prstGeom>
          <a:noFill/>
          <a:ln/>
        </p:spPr>
        <p:txBody>
          <a:bodyPr wrap="square" rtlCol="0" anchor="t"/>
          <a:lstStyle/>
          <a:p>
            <a:pPr algn="l" indent="0" marL="0">
              <a:lnSpc>
                <a:spcPts val="5568"/>
              </a:lnSpc>
              <a:buNone/>
            </a:pPr>
            <a:r>
              <a:rPr lang="en-US" sz="4800" b="1" dirty="0">
                <a:solidFill>
                  <a:srgbClr val="141626"/>
                </a:solidFill>
                <a:latin typeface="Georgia" pitchFamily="34" charset="0"/>
                <a:ea typeface="Georgia" pitchFamily="34" charset="-122"/>
                <a:cs typeface="Georgia" pitchFamily="34" charset="-120"/>
              </a:rPr>
              <a:t>Bağımlılık odaklı dört protokol</a:t>
            </a:r>
            <a:endParaRPr lang="en-US" sz="4800" dirty="0"/>
          </a:p>
        </p:txBody>
      </p:sp>
      <p:sp>
        <p:nvSpPr>
          <p:cNvPr id="4" name="Shape 2"/>
          <p:cNvSpPr/>
          <p:nvPr/>
        </p:nvSpPr>
        <p:spPr>
          <a:xfrm>
            <a:off x="566928" y="2529840"/>
            <a:ext cx="1097280" cy="82296"/>
          </a:xfrm>
          <a:prstGeom prst="rect">
            <a:avLst/>
          </a:prstGeom>
          <a:solidFill>
            <a:srgbClr val="D4A017"/>
          </a:solidFill>
          <a:ln/>
        </p:spPr>
      </p:sp>
      <p:sp>
        <p:nvSpPr>
          <p:cNvPr id="5" name="Shape 3"/>
          <p:cNvSpPr/>
          <p:nvPr/>
        </p:nvSpPr>
        <p:spPr>
          <a:xfrm>
            <a:off x="566928" y="2859024"/>
            <a:ext cx="8010144" cy="4639056"/>
          </a:xfrm>
          <a:prstGeom prst="rect">
            <a:avLst/>
          </a:prstGeom>
          <a:solidFill>
            <a:srgbClr val="FFFFFF"/>
          </a:solidFill>
          <a:ln w="12700">
            <a:solidFill>
              <a:srgbClr val="D6D0BF"/>
            </a:solidFill>
            <a:prstDash val="solid"/>
          </a:ln>
        </p:spPr>
      </p:sp>
      <p:sp>
        <p:nvSpPr>
          <p:cNvPr id="6" name="Shape 4"/>
          <p:cNvSpPr/>
          <p:nvPr/>
        </p:nvSpPr>
        <p:spPr>
          <a:xfrm>
            <a:off x="566928" y="2859024"/>
            <a:ext cx="137160" cy="4639056"/>
          </a:xfrm>
          <a:prstGeom prst="rect">
            <a:avLst/>
          </a:prstGeom>
          <a:solidFill>
            <a:srgbClr val="D4A017"/>
          </a:solidFill>
          <a:ln/>
        </p:spPr>
      </p:sp>
      <p:sp>
        <p:nvSpPr>
          <p:cNvPr id="7" name="Shape 5"/>
          <p:cNvSpPr/>
          <p:nvPr/>
        </p:nvSpPr>
        <p:spPr>
          <a:xfrm>
            <a:off x="886968" y="3243072"/>
            <a:ext cx="50292" cy="711708"/>
          </a:xfrm>
          <a:prstGeom prst="rect">
            <a:avLst/>
          </a:prstGeom>
          <a:solidFill>
            <a:srgbClr val="003566"/>
          </a:solidFill>
          <a:ln/>
        </p:spPr>
      </p:sp>
      <p:sp>
        <p:nvSpPr>
          <p:cNvPr id="8" name="Text 6"/>
          <p:cNvSpPr/>
          <p:nvPr/>
        </p:nvSpPr>
        <p:spPr>
          <a:xfrm>
            <a:off x="1088136" y="3133344"/>
            <a:ext cx="7104888" cy="1022604"/>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DeTUR (Popky).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Tetikleyicileri ve istek düzeyini hedefler. Geçmiş travmayı doğrudan ele almaz.</a:t>
            </a:r>
            <a:endParaRPr lang="en-US" sz="2000" dirty="0"/>
          </a:p>
        </p:txBody>
      </p:sp>
      <p:sp>
        <p:nvSpPr>
          <p:cNvPr id="9" name="Shape 7"/>
          <p:cNvSpPr/>
          <p:nvPr/>
        </p:nvSpPr>
        <p:spPr>
          <a:xfrm>
            <a:off x="886968" y="4265676"/>
            <a:ext cx="50292" cy="711708"/>
          </a:xfrm>
          <a:prstGeom prst="rect">
            <a:avLst/>
          </a:prstGeom>
          <a:solidFill>
            <a:srgbClr val="C1121F"/>
          </a:solidFill>
          <a:ln/>
        </p:spPr>
      </p:sp>
      <p:sp>
        <p:nvSpPr>
          <p:cNvPr id="10" name="Text 8"/>
          <p:cNvSpPr/>
          <p:nvPr/>
        </p:nvSpPr>
        <p:spPr>
          <a:xfrm>
            <a:off x="1088136" y="4155948"/>
            <a:ext cx="7104888" cy="1022604"/>
          </a:xfrm>
          <a:prstGeom prst="rect">
            <a:avLst/>
          </a:prstGeom>
          <a:noFill/>
          <a:ln/>
        </p:spPr>
        <p:txBody>
          <a:bodyPr wrap="square" rtlCol="0" anchor="ctr"/>
          <a:lstStyle/>
          <a:p>
            <a:pPr algn="l" indent="0" marL="0">
              <a:lnSpc>
                <a:spcPts val="2840"/>
              </a:lnSpc>
              <a:buNone/>
            </a:pPr>
            <a:r>
              <a:rPr lang="en-US" sz="2000" b="1" dirty="0">
                <a:solidFill>
                  <a:srgbClr val="C1121F"/>
                </a:solidFill>
                <a:latin typeface="Calibri" pitchFamily="34" charset="0"/>
                <a:ea typeface="Calibri" pitchFamily="34" charset="-122"/>
                <a:cs typeface="Calibri" pitchFamily="34" charset="-120"/>
              </a:rPr>
              <a:t>CravEx (Hase).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Bağımlılık anısını yeniden işler: hazırlık davranışı, madde etkisi, kontrol kaybı.</a:t>
            </a:r>
            <a:endParaRPr lang="en-US" sz="2000" dirty="0"/>
          </a:p>
        </p:txBody>
      </p:sp>
      <p:sp>
        <p:nvSpPr>
          <p:cNvPr id="11" name="Shape 9"/>
          <p:cNvSpPr/>
          <p:nvPr/>
        </p:nvSpPr>
        <p:spPr>
          <a:xfrm>
            <a:off x="886968" y="5288280"/>
            <a:ext cx="50292" cy="711708"/>
          </a:xfrm>
          <a:prstGeom prst="rect">
            <a:avLst/>
          </a:prstGeom>
          <a:solidFill>
            <a:srgbClr val="D4A017"/>
          </a:solidFill>
          <a:ln/>
        </p:spPr>
      </p:sp>
      <p:sp>
        <p:nvSpPr>
          <p:cNvPr id="12" name="Text 10"/>
          <p:cNvSpPr/>
          <p:nvPr/>
        </p:nvSpPr>
        <p:spPr>
          <a:xfrm>
            <a:off x="1088136" y="5178552"/>
            <a:ext cx="7104888" cy="1022604"/>
          </a:xfrm>
          <a:prstGeom prst="rect">
            <a:avLst/>
          </a:prstGeom>
          <a:noFill/>
          <a:ln/>
        </p:spPr>
        <p:txBody>
          <a:bodyPr wrap="square" rtlCol="0" anchor="ctr"/>
          <a:lstStyle/>
          <a:p>
            <a:pPr algn="l" indent="0" marL="0">
              <a:lnSpc>
                <a:spcPts val="2840"/>
              </a:lnSpc>
              <a:buNone/>
            </a:pPr>
            <a:r>
              <a:rPr lang="en-US" sz="2000" b="1" dirty="0">
                <a:solidFill>
                  <a:srgbClr val="D4A017"/>
                </a:solidFill>
                <a:latin typeface="Calibri" pitchFamily="34" charset="0"/>
                <a:ea typeface="Calibri" pitchFamily="34" charset="-122"/>
                <a:cs typeface="Calibri" pitchFamily="34" charset="-120"/>
              </a:rPr>
              <a:t>FSAP (Miller).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Davranışa kilitlenmiş yoğun olumlu duyguyu hedefler.</a:t>
            </a:r>
            <a:endParaRPr lang="en-US" sz="2000" dirty="0"/>
          </a:p>
        </p:txBody>
      </p:sp>
      <p:sp>
        <p:nvSpPr>
          <p:cNvPr id="13" name="Shape 11"/>
          <p:cNvSpPr/>
          <p:nvPr/>
        </p:nvSpPr>
        <p:spPr>
          <a:xfrm>
            <a:off x="886968" y="6310884"/>
            <a:ext cx="50292" cy="711708"/>
          </a:xfrm>
          <a:prstGeom prst="rect">
            <a:avLst/>
          </a:prstGeom>
          <a:solidFill>
            <a:srgbClr val="003566"/>
          </a:solidFill>
          <a:ln/>
        </p:spPr>
      </p:sp>
      <p:sp>
        <p:nvSpPr>
          <p:cNvPr id="14" name="Text 12"/>
          <p:cNvSpPr/>
          <p:nvPr/>
        </p:nvSpPr>
        <p:spPr>
          <a:xfrm>
            <a:off x="1088136" y="6201156"/>
            <a:ext cx="7104888" cy="1022604"/>
          </a:xfrm>
          <a:prstGeom prst="rect">
            <a:avLst/>
          </a:prstGeom>
          <a:noFill/>
          <a:ln/>
        </p:spPr>
        <p:txBody>
          <a:bodyPr wrap="square" rtlCol="0" anchor="ctr"/>
          <a:lstStyle/>
          <a:p>
            <a:pPr algn="l" indent="0" marL="0">
              <a:lnSpc>
                <a:spcPts val="2840"/>
              </a:lnSpc>
              <a:buNone/>
            </a:pPr>
            <a:r>
              <a:rPr lang="en-US" sz="2000" b="1" dirty="0">
                <a:solidFill>
                  <a:srgbClr val="003566"/>
                </a:solidFill>
                <a:latin typeface="Calibri" pitchFamily="34" charset="0"/>
                <a:ea typeface="Calibri" pitchFamily="34" charset="-122"/>
                <a:cs typeface="Calibri" pitchFamily="34" charset="-120"/>
              </a:rPr>
              <a:t>PEIA (Markus &amp; Hornsveld).  </a:t>
            </a:r>
            <a:pPr algn="l" indent="0" marL="0">
              <a:lnSpc>
                <a:spcPts val="2840"/>
              </a:lnSpc>
              <a:buNone/>
            </a:pPr>
            <a:r>
              <a:rPr lang="en-US" sz="2000" dirty="0">
                <a:solidFill>
                  <a:srgbClr val="2C2F45"/>
                </a:solidFill>
                <a:latin typeface="Calibri" pitchFamily="34" charset="0"/>
                <a:ea typeface="Calibri" pitchFamily="34" charset="-122"/>
                <a:cs typeface="Calibri" pitchFamily="34" charset="-120"/>
              </a:rPr>
              <a:t>Kaynak güçlendirme ve işleme modüllerinden oluşan modüler palet.</a:t>
            </a:r>
            <a:endParaRPr lang="en-US" sz="2000" dirty="0"/>
          </a:p>
        </p:txBody>
      </p:sp>
      <p:sp>
        <p:nvSpPr>
          <p:cNvPr id="15" name="Text 13"/>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6" name="Text 14"/>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Arnevik et al., Tidsskrift for Norsk psykologforening, 2025 (sistematik derleme, 13 çalışma)</a:t>
            </a:r>
            <a:endParaRPr lang="en-US" sz="1100" dirty="0"/>
          </a:p>
        </p:txBody>
      </p:sp>
      <p:sp>
        <p:nvSpPr>
          <p:cNvPr id="17" name="Shape 15"/>
          <p:cNvSpPr/>
          <p:nvPr/>
        </p:nvSpPr>
        <p:spPr>
          <a:xfrm>
            <a:off x="566928" y="8284464"/>
            <a:ext cx="8010144" cy="0"/>
          </a:xfrm>
          <a:prstGeom prst="line">
            <a:avLst/>
          </a:prstGeom>
          <a:noFill/>
          <a:ln w="12700">
            <a:solidFill>
              <a:srgbClr val="D6D0BF"/>
            </a:solidFill>
            <a:prstDash val="solid"/>
          </a:ln>
        </p:spPr>
      </p:sp>
      <p:sp>
        <p:nvSpPr>
          <p:cNvPr id="18" name="Text 16"/>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6 / 14</a:t>
            </a:r>
            <a:endParaRPr lang="en-US" sz="1100" dirty="0"/>
          </a:p>
        </p:txBody>
      </p:sp>
      <p:sp>
        <p:nvSpPr>
          <p:cNvPr id="19" name="Text 17"/>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0" name="Text 18"/>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003566"/>
                </a:solidFill>
                <a:latin typeface="Calibri" pitchFamily="34" charset="0"/>
                <a:ea typeface="Calibri" pitchFamily="34" charset="-122"/>
                <a:cs typeface="Calibri" pitchFamily="34" charset="-120"/>
              </a:rPr>
              <a:t>PROTOKOL 1 | DeTUR</a:t>
            </a:r>
            <a:endParaRPr lang="en-US" sz="1350" dirty="0"/>
          </a:p>
        </p:txBody>
      </p:sp>
      <p:sp>
        <p:nvSpPr>
          <p:cNvPr id="3" name="Text 1"/>
          <p:cNvSpPr/>
          <p:nvPr/>
        </p:nvSpPr>
        <p:spPr>
          <a:xfrm>
            <a:off x="566928" y="932688"/>
            <a:ext cx="8010144" cy="1387856"/>
          </a:xfrm>
          <a:prstGeom prst="rect">
            <a:avLst/>
          </a:prstGeom>
          <a:noFill/>
          <a:ln/>
        </p:spPr>
        <p:txBody>
          <a:bodyPr wrap="square" rtlCol="0" anchor="t"/>
          <a:lstStyle/>
          <a:p>
            <a:pPr algn="l" indent="0" marL="0">
              <a:lnSpc>
                <a:spcPts val="5104"/>
              </a:lnSpc>
              <a:buNone/>
            </a:pPr>
            <a:r>
              <a:rPr lang="en-US" sz="4400" b="1" dirty="0">
                <a:solidFill>
                  <a:srgbClr val="141626"/>
                </a:solidFill>
                <a:latin typeface="Georgia" pitchFamily="34" charset="0"/>
                <a:ea typeface="Georgia" pitchFamily="34" charset="-122"/>
                <a:cs typeface="Georgia" pitchFamily="34" charset="-120"/>
              </a:rPr>
              <a:t>Tetikleyici listesi ve istek düzeyi</a:t>
            </a:r>
            <a:endParaRPr lang="en-US" sz="4400" dirty="0"/>
          </a:p>
        </p:txBody>
      </p:sp>
      <p:sp>
        <p:nvSpPr>
          <p:cNvPr id="4" name="Shape 2"/>
          <p:cNvSpPr/>
          <p:nvPr/>
        </p:nvSpPr>
        <p:spPr>
          <a:xfrm>
            <a:off x="566928" y="2411984"/>
            <a:ext cx="1097280" cy="82296"/>
          </a:xfrm>
          <a:prstGeom prst="rect">
            <a:avLst/>
          </a:prstGeom>
          <a:solidFill>
            <a:srgbClr val="D4A017"/>
          </a:solidFill>
          <a:ln/>
        </p:spPr>
      </p:sp>
      <p:sp>
        <p:nvSpPr>
          <p:cNvPr id="5" name="Shape 3"/>
          <p:cNvSpPr/>
          <p:nvPr/>
        </p:nvSpPr>
        <p:spPr>
          <a:xfrm>
            <a:off x="566928" y="2741168"/>
            <a:ext cx="8010144" cy="4756912"/>
          </a:xfrm>
          <a:prstGeom prst="rect">
            <a:avLst/>
          </a:prstGeom>
          <a:solidFill>
            <a:srgbClr val="FFFFFF"/>
          </a:solidFill>
          <a:ln w="12700">
            <a:solidFill>
              <a:srgbClr val="D6D0BF"/>
            </a:solidFill>
            <a:prstDash val="solid"/>
          </a:ln>
        </p:spPr>
      </p:sp>
      <p:sp>
        <p:nvSpPr>
          <p:cNvPr id="6" name="Shape 4"/>
          <p:cNvSpPr/>
          <p:nvPr/>
        </p:nvSpPr>
        <p:spPr>
          <a:xfrm>
            <a:off x="566928" y="2741168"/>
            <a:ext cx="137160" cy="4756912"/>
          </a:xfrm>
          <a:prstGeom prst="rect">
            <a:avLst/>
          </a:prstGeom>
          <a:solidFill>
            <a:srgbClr val="003566"/>
          </a:solidFill>
          <a:ln/>
        </p:spPr>
      </p:sp>
      <p:sp>
        <p:nvSpPr>
          <p:cNvPr id="7" name="Text 5"/>
          <p:cNvSpPr/>
          <p:nvPr/>
        </p:nvSpPr>
        <p:spPr>
          <a:xfrm>
            <a:off x="1088136" y="3015488"/>
            <a:ext cx="7104888" cy="3147568"/>
          </a:xfrm>
          <a:prstGeom prst="rect">
            <a:avLst/>
          </a:prstGeom>
          <a:noFill/>
          <a:ln/>
        </p:spPr>
        <p:txBody>
          <a:bodyPr wrap="square" rtlCol="0" anchor="t"/>
          <a:lstStyle/>
          <a:p>
            <a:pPr algn="l" indent="0" marL="0">
              <a:lnSpc>
                <a:spcPts val="3040"/>
              </a:lnSpc>
              <a:buNone/>
            </a:pPr>
            <a:r>
              <a:rPr lang="en-US" sz="2000" dirty="0">
                <a:solidFill>
                  <a:srgbClr val="2C2F45"/>
                </a:solidFill>
                <a:latin typeface="Calibri" pitchFamily="34" charset="0"/>
                <a:ea typeface="Calibri" pitchFamily="34" charset="-122"/>
                <a:cs typeface="Calibri" pitchFamily="34" charset="-120"/>
              </a:rPr>
              <a:t>Hasta önce kendi tetikleyicilerini listeler. Her tetikleyici için istek düzeyi 0 ile 10 arasında puanlanır. Çift yönlü uyarım eşliğinde bu puan düşürülür, sonra olumlu gelecek şablonu çalışılır.</a:t>
            </a:r>
            <a:endParaRPr lang="en-US" sz="2000" dirty="0"/>
          </a:p>
          <a:p>
            <a:pPr algn="l" indent="0" marL="0">
              <a:lnSpc>
                <a:spcPts val="3040"/>
              </a:lnSpc>
              <a:buNone/>
            </a:pPr>
            <a:endParaRPr lang="en-US" sz="2000" dirty="0"/>
          </a:p>
          <a:p>
            <a:pPr algn="l" indent="0" marL="0">
              <a:lnSpc>
                <a:spcPts val="3040"/>
              </a:lnSpc>
              <a:buNone/>
            </a:pPr>
            <a:r>
              <a:rPr lang="en-US" sz="2000" dirty="0">
                <a:solidFill>
                  <a:srgbClr val="2C2F45"/>
                </a:solidFill>
                <a:latin typeface="Calibri" pitchFamily="34" charset="0"/>
                <a:ea typeface="Calibri" pitchFamily="34" charset="-122"/>
                <a:cs typeface="Calibri" pitchFamily="34" charset="-120"/>
              </a:rPr>
              <a:t>İnternet oyun bağımlılığı olan 13 yaşındaki bir olguda, 45 dakikalık dört seansın sonunda yedi tetikleyicinin istek düzeyi 2'ye indi. Kazanım 6. ve 12. ayda korundu.</a:t>
            </a:r>
            <a:endParaRPr lang="en-US" sz="2000" dirty="0"/>
          </a:p>
        </p:txBody>
      </p:sp>
      <p:sp>
        <p:nvSpPr>
          <p:cNvPr id="8" name="Text 6"/>
          <p:cNvSpPr/>
          <p:nvPr/>
        </p:nvSpPr>
        <p:spPr>
          <a:xfrm>
            <a:off x="1088136" y="6492240"/>
            <a:ext cx="7104888" cy="859536"/>
          </a:xfrm>
          <a:prstGeom prst="rect">
            <a:avLst/>
          </a:prstGeom>
          <a:noFill/>
          <a:ln/>
        </p:spPr>
        <p:txBody>
          <a:bodyPr wrap="square" rtlCol="0" anchor="ctr"/>
          <a:lstStyle/>
          <a:p>
            <a:pPr algn="l" indent="0" marL="0">
              <a:lnSpc>
                <a:spcPts val="2310"/>
              </a:lnSpc>
              <a:buNone/>
            </a:pPr>
            <a:r>
              <a:rPr lang="en-US" sz="1650" i="1" dirty="0">
                <a:solidFill>
                  <a:srgbClr val="C1121F"/>
                </a:solidFill>
                <a:latin typeface="Calibri" pitchFamily="34" charset="0"/>
                <a:ea typeface="Calibri" pitchFamily="34" charset="-122"/>
                <a:cs typeface="Calibri" pitchFamily="34" charset="-120"/>
              </a:rPr>
              <a:t>Bu bir olgu sunumudur. Kontrollü çalışma düzeyinde kanıt değildir.</a:t>
            </a:r>
            <a:endParaRPr lang="en-US" sz="1650" dirty="0"/>
          </a:p>
        </p:txBody>
      </p:sp>
      <p:sp>
        <p:nvSpPr>
          <p:cNvPr id="9" name="Text 7"/>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0" name="Text 8"/>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Bae &amp; Kim, Journal of EMDR Practice and Research, 2012 (olgu sunumu, n=1)</a:t>
            </a:r>
            <a:endParaRPr lang="en-US" sz="1100" dirty="0"/>
          </a:p>
        </p:txBody>
      </p:sp>
      <p:sp>
        <p:nvSpPr>
          <p:cNvPr id="11" name="Shape 9"/>
          <p:cNvSpPr/>
          <p:nvPr/>
        </p:nvSpPr>
        <p:spPr>
          <a:xfrm>
            <a:off x="566928" y="8284464"/>
            <a:ext cx="8010144" cy="0"/>
          </a:xfrm>
          <a:prstGeom prst="line">
            <a:avLst/>
          </a:prstGeom>
          <a:noFill/>
          <a:ln w="12700">
            <a:solidFill>
              <a:srgbClr val="D6D0BF"/>
            </a:solidFill>
            <a:prstDash val="solid"/>
          </a:ln>
        </p:spPr>
      </p:sp>
      <p:sp>
        <p:nvSpPr>
          <p:cNvPr id="12" name="Text 10"/>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7 / 14</a:t>
            </a:r>
            <a:endParaRPr lang="en-US" sz="1100" dirty="0"/>
          </a:p>
        </p:txBody>
      </p:sp>
      <p:sp>
        <p:nvSpPr>
          <p:cNvPr id="13" name="Text 11"/>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4" name="Text 12"/>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D4A017"/>
                </a:solidFill>
                <a:latin typeface="Calibri" pitchFamily="34" charset="0"/>
                <a:ea typeface="Calibri" pitchFamily="34" charset="-122"/>
                <a:cs typeface="Calibri" pitchFamily="34" charset="-120"/>
              </a:rPr>
              <a:t>PROTOKOL 2 | BAĞIMLILIK ANISI</a:t>
            </a:r>
            <a:endParaRPr lang="en-US" sz="1350" dirty="0"/>
          </a:p>
        </p:txBody>
      </p:sp>
      <p:sp>
        <p:nvSpPr>
          <p:cNvPr id="3" name="Text 1"/>
          <p:cNvSpPr/>
          <p:nvPr/>
        </p:nvSpPr>
        <p:spPr>
          <a:xfrm>
            <a:off x="566928" y="932688"/>
            <a:ext cx="8010144" cy="1299464"/>
          </a:xfrm>
          <a:prstGeom prst="rect">
            <a:avLst/>
          </a:prstGeom>
          <a:noFill/>
          <a:ln/>
        </p:spPr>
        <p:txBody>
          <a:bodyPr wrap="square" rtlCol="0" anchor="t"/>
          <a:lstStyle/>
          <a:p>
            <a:pPr algn="l" indent="0" marL="0">
              <a:lnSpc>
                <a:spcPts val="4756"/>
              </a:lnSpc>
              <a:buNone/>
            </a:pPr>
            <a:r>
              <a:rPr lang="en-US" sz="4100" b="1" dirty="0">
                <a:solidFill>
                  <a:srgbClr val="141626"/>
                </a:solidFill>
                <a:latin typeface="Georgia" pitchFamily="34" charset="0"/>
                <a:ea typeface="Georgia" pitchFamily="34" charset="-122"/>
                <a:cs typeface="Georgia" pitchFamily="34" charset="-120"/>
              </a:rPr>
              <a:t>İki seans EMDR, alkol isteğini düşürdü</a:t>
            </a:r>
            <a:endParaRPr lang="en-US" sz="4100" dirty="0"/>
          </a:p>
        </p:txBody>
      </p:sp>
      <p:sp>
        <p:nvSpPr>
          <p:cNvPr id="4" name="Shape 2"/>
          <p:cNvSpPr/>
          <p:nvPr/>
        </p:nvSpPr>
        <p:spPr>
          <a:xfrm>
            <a:off x="566928" y="2323592"/>
            <a:ext cx="1097280" cy="82296"/>
          </a:xfrm>
          <a:prstGeom prst="rect">
            <a:avLst/>
          </a:prstGeom>
          <a:solidFill>
            <a:srgbClr val="D4A017"/>
          </a:solidFill>
          <a:ln/>
        </p:spPr>
      </p:sp>
      <p:sp>
        <p:nvSpPr>
          <p:cNvPr id="5" name="Shape 3"/>
          <p:cNvSpPr/>
          <p:nvPr/>
        </p:nvSpPr>
        <p:spPr>
          <a:xfrm>
            <a:off x="566928" y="2652776"/>
            <a:ext cx="8010144" cy="4845304"/>
          </a:xfrm>
          <a:prstGeom prst="rect">
            <a:avLst/>
          </a:prstGeom>
          <a:solidFill>
            <a:srgbClr val="FFFFFF"/>
          </a:solidFill>
          <a:ln w="12700">
            <a:solidFill>
              <a:srgbClr val="D6D0BF"/>
            </a:solidFill>
            <a:prstDash val="solid"/>
          </a:ln>
        </p:spPr>
      </p:sp>
      <p:sp>
        <p:nvSpPr>
          <p:cNvPr id="6" name="Shape 4"/>
          <p:cNvSpPr/>
          <p:nvPr/>
        </p:nvSpPr>
        <p:spPr>
          <a:xfrm>
            <a:off x="566928" y="2652776"/>
            <a:ext cx="137160" cy="4845304"/>
          </a:xfrm>
          <a:prstGeom prst="rect">
            <a:avLst/>
          </a:prstGeom>
          <a:solidFill>
            <a:srgbClr val="D4A017"/>
          </a:solidFill>
          <a:ln/>
        </p:spPr>
      </p:sp>
      <p:sp>
        <p:nvSpPr>
          <p:cNvPr id="7" name="Text 5"/>
          <p:cNvSpPr/>
          <p:nvPr/>
        </p:nvSpPr>
        <p:spPr>
          <a:xfrm>
            <a:off x="1088136" y="2927096"/>
            <a:ext cx="7104888" cy="4241800"/>
          </a:xfrm>
          <a:prstGeom prst="rect">
            <a:avLst/>
          </a:prstGeom>
          <a:noFill/>
          <a:ln/>
        </p:spPr>
        <p:txBody>
          <a:bodyPr wrap="square" rtlCol="0" anchor="t"/>
          <a:lstStyle/>
          <a:p>
            <a:pPr algn="l" indent="0" marL="0">
              <a:lnSpc>
                <a:spcPts val="3344"/>
              </a:lnSpc>
              <a:buNone/>
            </a:pPr>
            <a:r>
              <a:rPr lang="en-US" sz="2200" dirty="0">
                <a:solidFill>
                  <a:srgbClr val="2C2F45"/>
                </a:solidFill>
                <a:latin typeface="Calibri" pitchFamily="34" charset="0"/>
                <a:ea typeface="Calibri" pitchFamily="34" charset="-122"/>
                <a:cs typeface="Calibri" pitchFamily="34" charset="-120"/>
              </a:rPr>
              <a:t>Kronik alkol bağımlılığı olan 34 hasta rastgele iki gruba ayrıldı. Bir gruba olağan tedavi, diğerine olağan tedaviye ek iki seans EMDR verildi.</a:t>
            </a:r>
            <a:endParaRPr lang="en-US" sz="2200" dirty="0"/>
          </a:p>
          <a:p>
            <a:pPr algn="l" indent="0" marL="0">
              <a:lnSpc>
                <a:spcPts val="3344"/>
              </a:lnSpc>
              <a:buNone/>
            </a:pPr>
            <a:endParaRPr lang="en-US" sz="2200" dirty="0"/>
          </a:p>
          <a:p>
            <a:pPr algn="l" indent="0" marL="0">
              <a:lnSpc>
                <a:spcPts val="3344"/>
              </a:lnSpc>
              <a:buNone/>
            </a:pPr>
            <a:r>
              <a:rPr lang="en-US" sz="2200" dirty="0">
                <a:solidFill>
                  <a:srgbClr val="2C2F45"/>
                </a:solidFill>
                <a:latin typeface="Calibri" pitchFamily="34" charset="0"/>
                <a:ea typeface="Calibri" pitchFamily="34" charset="-122"/>
                <a:cs typeface="Calibri" pitchFamily="34" charset="-120"/>
              </a:rPr>
              <a:t>Bağımlılık anısının işlendiği grupta, obsesif kompulsif içme ölçeğiyle ölçülen istek tedavi sonrası ve birinci ayda anlamlı azaldı. Yalnız olağan tedavi alan grupta bu azalma görülmedi.</a:t>
            </a:r>
            <a:endParaRPr lang="en-US" sz="2200" dirty="0"/>
          </a:p>
        </p:txBody>
      </p:sp>
      <p:sp>
        <p:nvSpPr>
          <p:cNvPr id="8" name="Text 6"/>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9" name="Text 7"/>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Hase et al., Journal of EMDR Practice and Research, 2008 (randomize kontrollü, n=34)</a:t>
            </a:r>
            <a:endParaRPr lang="en-US" sz="1100" dirty="0"/>
          </a:p>
        </p:txBody>
      </p:sp>
      <p:sp>
        <p:nvSpPr>
          <p:cNvPr id="10" name="Shape 8"/>
          <p:cNvSpPr/>
          <p:nvPr/>
        </p:nvSpPr>
        <p:spPr>
          <a:xfrm>
            <a:off x="566928" y="8284464"/>
            <a:ext cx="8010144" cy="0"/>
          </a:xfrm>
          <a:prstGeom prst="line">
            <a:avLst/>
          </a:prstGeom>
          <a:noFill/>
          <a:ln w="12700">
            <a:solidFill>
              <a:srgbClr val="D6D0BF"/>
            </a:solidFill>
            <a:prstDash val="solid"/>
          </a:ln>
        </p:spPr>
      </p:sp>
      <p:sp>
        <p:nvSpPr>
          <p:cNvPr id="11" name="Text 9"/>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8 / 14</a:t>
            </a:r>
            <a:endParaRPr lang="en-US" sz="1100" dirty="0"/>
          </a:p>
        </p:txBody>
      </p:sp>
      <p:sp>
        <p:nvSpPr>
          <p:cNvPr id="12" name="Text 10"/>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566928" y="548640"/>
            <a:ext cx="8010144" cy="292608"/>
          </a:xfrm>
          <a:prstGeom prst="rect">
            <a:avLst/>
          </a:prstGeom>
          <a:noFill/>
          <a:ln/>
        </p:spPr>
        <p:txBody>
          <a:bodyPr wrap="square" rtlCol="0" anchor="ctr"/>
          <a:lstStyle/>
          <a:p>
            <a:pPr algn="l" indent="0" marL="0">
              <a:buNone/>
            </a:pPr>
            <a:r>
              <a:rPr lang="en-US" sz="1350" b="1" spc="700" kern="0" dirty="0">
                <a:solidFill>
                  <a:srgbClr val="C1121F"/>
                </a:solidFill>
                <a:latin typeface="Calibri" pitchFamily="34" charset="0"/>
                <a:ea typeface="Calibri" pitchFamily="34" charset="-122"/>
                <a:cs typeface="Calibri" pitchFamily="34" charset="-120"/>
              </a:rPr>
              <a:t>PROTOKOL 3 | DUYGU KİLİDİ</a:t>
            </a:r>
            <a:endParaRPr lang="en-US" sz="1350" dirty="0"/>
          </a:p>
        </p:txBody>
      </p:sp>
      <p:sp>
        <p:nvSpPr>
          <p:cNvPr id="3" name="Text 1"/>
          <p:cNvSpPr/>
          <p:nvPr/>
        </p:nvSpPr>
        <p:spPr>
          <a:xfrm>
            <a:off x="566928" y="932688"/>
            <a:ext cx="8010144" cy="1387856"/>
          </a:xfrm>
          <a:prstGeom prst="rect">
            <a:avLst/>
          </a:prstGeom>
          <a:noFill/>
          <a:ln/>
        </p:spPr>
        <p:txBody>
          <a:bodyPr wrap="square" rtlCol="0" anchor="t"/>
          <a:lstStyle/>
          <a:p>
            <a:pPr algn="l" indent="0" marL="0">
              <a:lnSpc>
                <a:spcPts val="5104"/>
              </a:lnSpc>
              <a:buNone/>
            </a:pPr>
            <a:r>
              <a:rPr lang="en-US" sz="4400" b="1" dirty="0">
                <a:solidFill>
                  <a:srgbClr val="141626"/>
                </a:solidFill>
                <a:latin typeface="Georgia" pitchFamily="34" charset="0"/>
                <a:ea typeface="Georgia" pitchFamily="34" charset="-122"/>
                <a:cs typeface="Georgia" pitchFamily="34" charset="-120"/>
              </a:rPr>
              <a:t>Her bağımlılığın altında</a:t>
            </a:r>
            <a:endParaRPr lang="en-US" sz="4400" dirty="0"/>
          </a:p>
          <a:p>
            <a:pPr algn="l" indent="0" marL="0">
              <a:lnSpc>
                <a:spcPts val="5104"/>
              </a:lnSpc>
              <a:buNone/>
            </a:pPr>
            <a:r>
              <a:rPr lang="en-US" sz="4400" b="1" dirty="0">
                <a:solidFill>
                  <a:srgbClr val="141626"/>
                </a:solidFill>
                <a:latin typeface="Georgia" pitchFamily="34" charset="0"/>
                <a:ea typeface="Georgia" pitchFamily="34" charset="-122"/>
                <a:cs typeface="Georgia" pitchFamily="34" charset="-120"/>
              </a:rPr>
              <a:t>travma yok. Bazen haz var.</a:t>
            </a:r>
            <a:endParaRPr lang="en-US" sz="4400" dirty="0"/>
          </a:p>
        </p:txBody>
      </p:sp>
      <p:sp>
        <p:nvSpPr>
          <p:cNvPr id="4" name="Shape 2"/>
          <p:cNvSpPr/>
          <p:nvPr/>
        </p:nvSpPr>
        <p:spPr>
          <a:xfrm>
            <a:off x="566928" y="2411984"/>
            <a:ext cx="1097280" cy="82296"/>
          </a:xfrm>
          <a:prstGeom prst="rect">
            <a:avLst/>
          </a:prstGeom>
          <a:solidFill>
            <a:srgbClr val="D4A017"/>
          </a:solidFill>
          <a:ln/>
        </p:spPr>
      </p:sp>
      <p:sp>
        <p:nvSpPr>
          <p:cNvPr id="5" name="Shape 3"/>
          <p:cNvSpPr/>
          <p:nvPr/>
        </p:nvSpPr>
        <p:spPr>
          <a:xfrm>
            <a:off x="566928" y="2741168"/>
            <a:ext cx="8010144" cy="4756912"/>
          </a:xfrm>
          <a:prstGeom prst="rect">
            <a:avLst/>
          </a:prstGeom>
          <a:solidFill>
            <a:srgbClr val="FFFFFF"/>
          </a:solidFill>
          <a:ln w="12700">
            <a:solidFill>
              <a:srgbClr val="D6D0BF"/>
            </a:solidFill>
            <a:prstDash val="solid"/>
          </a:ln>
        </p:spPr>
      </p:sp>
      <p:sp>
        <p:nvSpPr>
          <p:cNvPr id="6" name="Shape 4"/>
          <p:cNvSpPr/>
          <p:nvPr/>
        </p:nvSpPr>
        <p:spPr>
          <a:xfrm>
            <a:off x="566928" y="2741168"/>
            <a:ext cx="137160" cy="4756912"/>
          </a:xfrm>
          <a:prstGeom prst="rect">
            <a:avLst/>
          </a:prstGeom>
          <a:solidFill>
            <a:srgbClr val="C1121F"/>
          </a:solidFill>
          <a:ln/>
        </p:spPr>
      </p:sp>
      <p:sp>
        <p:nvSpPr>
          <p:cNvPr id="7" name="Text 5"/>
          <p:cNvSpPr/>
          <p:nvPr/>
        </p:nvSpPr>
        <p:spPr>
          <a:xfrm>
            <a:off x="1088136" y="3015488"/>
            <a:ext cx="7104888" cy="3147568"/>
          </a:xfrm>
          <a:prstGeom prst="rect">
            <a:avLst/>
          </a:prstGeom>
          <a:noFill/>
          <a:ln/>
        </p:spPr>
        <p:txBody>
          <a:bodyPr wrap="square" rtlCol="0" anchor="t"/>
          <a:lstStyle/>
          <a:p>
            <a:pPr algn="l" indent="0" marL="0">
              <a:lnSpc>
                <a:spcPts val="3040"/>
              </a:lnSpc>
              <a:buNone/>
            </a:pPr>
            <a:r>
              <a:rPr lang="en-US" sz="2000" dirty="0">
                <a:solidFill>
                  <a:srgbClr val="2C2F45"/>
                </a:solidFill>
                <a:latin typeface="Calibri" pitchFamily="34" charset="0"/>
                <a:ea typeface="Calibri" pitchFamily="34" charset="-122"/>
                <a:cs typeface="Calibri" pitchFamily="34" charset="-120"/>
              </a:rPr>
              <a:t>Feeling State kuramına göre, tek bir olay nasıl olumsuz duyguyla sabitlenebiliyorsa, yoğun haz veren bir olay da olumlu duyguyla sabitlenebilir. FSAP bu kilidi hedefler.</a:t>
            </a:r>
            <a:endParaRPr lang="en-US" sz="2000" dirty="0"/>
          </a:p>
          <a:p>
            <a:pPr algn="l" indent="0" marL="0">
              <a:lnSpc>
                <a:spcPts val="3040"/>
              </a:lnSpc>
              <a:buNone/>
            </a:pPr>
            <a:endParaRPr lang="en-US" sz="2000" dirty="0"/>
          </a:p>
          <a:p>
            <a:pPr algn="l" indent="0" marL="0">
              <a:lnSpc>
                <a:spcPts val="3040"/>
              </a:lnSpc>
              <a:buNone/>
            </a:pPr>
            <a:r>
              <a:rPr lang="en-US" sz="2000" dirty="0">
                <a:solidFill>
                  <a:srgbClr val="2C2F45"/>
                </a:solidFill>
                <a:latin typeface="Calibri" pitchFamily="34" charset="0"/>
                <a:ea typeface="Calibri" pitchFamily="34" charset="-122"/>
                <a:cs typeface="Calibri" pitchFamily="34" charset="-120"/>
              </a:rPr>
              <a:t>Dört katılımcılı çoklu başlangıç düzeyi çalışmasında, kilit işlendikten sonra üç katılımcıda davranışa yönelik tepkisellik azaldı.</a:t>
            </a:r>
            <a:endParaRPr lang="en-US" sz="2000" dirty="0"/>
          </a:p>
        </p:txBody>
      </p:sp>
      <p:sp>
        <p:nvSpPr>
          <p:cNvPr id="8" name="Text 6"/>
          <p:cNvSpPr/>
          <p:nvPr/>
        </p:nvSpPr>
        <p:spPr>
          <a:xfrm>
            <a:off x="1088136" y="6492240"/>
            <a:ext cx="7104888" cy="859536"/>
          </a:xfrm>
          <a:prstGeom prst="rect">
            <a:avLst/>
          </a:prstGeom>
          <a:noFill/>
          <a:ln/>
        </p:spPr>
        <p:txBody>
          <a:bodyPr wrap="square" rtlCol="0" anchor="ctr"/>
          <a:lstStyle/>
          <a:p>
            <a:pPr algn="l" indent="0" marL="0">
              <a:lnSpc>
                <a:spcPts val="2310"/>
              </a:lnSpc>
              <a:buNone/>
            </a:pPr>
            <a:r>
              <a:rPr lang="en-US" sz="1650" i="1" dirty="0">
                <a:solidFill>
                  <a:srgbClr val="C1121F"/>
                </a:solidFill>
                <a:latin typeface="Calibri" pitchFamily="34" charset="0"/>
                <a:ea typeface="Calibri" pitchFamily="34" charset="-122"/>
                <a:cs typeface="Calibri" pitchFamily="34" charset="-120"/>
              </a:rPr>
              <a:t>Kanıt düzeyi olgu serisidir. Deri iletkenliğiyle ölçülmüş olması sonucu güçlendirir ama örneklem dört kişidir.</a:t>
            </a:r>
            <a:endParaRPr lang="en-US" sz="1650" dirty="0"/>
          </a:p>
        </p:txBody>
      </p:sp>
      <p:sp>
        <p:nvSpPr>
          <p:cNvPr id="9" name="Text 7"/>
          <p:cNvSpPr/>
          <p:nvPr/>
        </p:nvSpPr>
        <p:spPr>
          <a:xfrm>
            <a:off x="566928" y="7607808"/>
            <a:ext cx="8010144" cy="256032"/>
          </a:xfrm>
          <a:prstGeom prst="rect">
            <a:avLst/>
          </a:prstGeom>
          <a:noFill/>
          <a:ln/>
        </p:spPr>
        <p:txBody>
          <a:bodyPr wrap="square" rtlCol="0" anchor="ctr"/>
          <a:lstStyle/>
          <a:p>
            <a:pPr algn="r" indent="0" marL="0">
              <a:buNone/>
            </a:pPr>
            <a:r>
              <a:rPr lang="en-US" sz="1050" i="1" dirty="0">
                <a:solidFill>
                  <a:srgbClr val="D4A017"/>
                </a:solidFill>
                <a:latin typeface="Calibri" pitchFamily="34" charset="0"/>
                <a:ea typeface="Calibri" pitchFamily="34" charset="-122"/>
                <a:cs typeface="Calibri" pitchFamily="34" charset="-120"/>
              </a:rPr>
              <a:t>Referanslar ve ücretsiz dosya → alisanburak.com</a:t>
            </a:r>
            <a:endParaRPr lang="en-US" sz="1050" dirty="0"/>
          </a:p>
        </p:txBody>
      </p:sp>
      <p:sp>
        <p:nvSpPr>
          <p:cNvPr id="10" name="Text 8"/>
          <p:cNvSpPr/>
          <p:nvPr/>
        </p:nvSpPr>
        <p:spPr>
          <a:xfrm>
            <a:off x="566928" y="7882128"/>
            <a:ext cx="8010144" cy="329184"/>
          </a:xfrm>
          <a:prstGeom prst="rect">
            <a:avLst/>
          </a:prstGeom>
          <a:noFill/>
          <a:ln/>
        </p:spPr>
        <p:txBody>
          <a:bodyPr wrap="square" rtlCol="0" anchor="b"/>
          <a:lstStyle/>
          <a:p>
            <a:pPr algn="l" indent="0" marL="0">
              <a:buNone/>
            </a:pPr>
            <a:r>
              <a:rPr lang="en-US" sz="1100" i="1" dirty="0">
                <a:solidFill>
                  <a:srgbClr val="6B6E7D"/>
                </a:solidFill>
                <a:latin typeface="Calibri" pitchFamily="34" charset="0"/>
                <a:ea typeface="Calibri" pitchFamily="34" charset="-122"/>
                <a:cs typeface="Calibri" pitchFamily="34" charset="-120"/>
              </a:rPr>
              <a:t>Miller, Journal of EMDR Practice and Research, 2012 (çoklu başlangıç düzeyi, n=4)</a:t>
            </a:r>
            <a:endParaRPr lang="en-US" sz="1100" dirty="0"/>
          </a:p>
        </p:txBody>
      </p:sp>
      <p:sp>
        <p:nvSpPr>
          <p:cNvPr id="11" name="Shape 9"/>
          <p:cNvSpPr/>
          <p:nvPr/>
        </p:nvSpPr>
        <p:spPr>
          <a:xfrm>
            <a:off x="566928" y="8284464"/>
            <a:ext cx="8010144" cy="0"/>
          </a:xfrm>
          <a:prstGeom prst="line">
            <a:avLst/>
          </a:prstGeom>
          <a:noFill/>
          <a:ln w="12700">
            <a:solidFill>
              <a:srgbClr val="D6D0BF"/>
            </a:solidFill>
            <a:prstDash val="solid"/>
          </a:ln>
        </p:spPr>
      </p:sp>
      <p:sp>
        <p:nvSpPr>
          <p:cNvPr id="12" name="Text 10"/>
          <p:cNvSpPr/>
          <p:nvPr/>
        </p:nvSpPr>
        <p:spPr>
          <a:xfrm>
            <a:off x="566928" y="8357616"/>
            <a:ext cx="1280160" cy="256032"/>
          </a:xfrm>
          <a:prstGeom prst="rect">
            <a:avLst/>
          </a:prstGeom>
          <a:noFill/>
          <a:ln/>
        </p:spPr>
        <p:txBody>
          <a:bodyPr wrap="square"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9 / 14</a:t>
            </a:r>
            <a:endParaRPr lang="en-US" sz="1100" dirty="0"/>
          </a:p>
        </p:txBody>
      </p:sp>
      <p:sp>
        <p:nvSpPr>
          <p:cNvPr id="13" name="Text 11"/>
          <p:cNvSpPr/>
          <p:nvPr/>
        </p:nvSpPr>
        <p:spPr>
          <a:xfrm>
            <a:off x="1847088" y="8357616"/>
            <a:ext cx="5266944" cy="256032"/>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4" name="Text 12"/>
          <p:cNvSpPr/>
          <p:nvPr/>
        </p:nvSpPr>
        <p:spPr>
          <a:xfrm>
            <a:off x="7114032" y="8357616"/>
            <a:ext cx="1463040" cy="256032"/>
          </a:xfrm>
          <a:prstGeom prst="rect">
            <a:avLst/>
          </a:prstGeom>
          <a:noFill/>
          <a:ln/>
        </p:spPr>
        <p:txBody>
          <a:bodyPr wrap="square" rtlCol="0" anchor="ctr"/>
          <a:lstStyle/>
          <a:p>
            <a:pPr algn="r" indent="0" marL="0">
              <a:buNone/>
            </a:pPr>
            <a:r>
              <a:rPr lang="en-US" sz="1100" b="1" dirty="0">
                <a:solidFill>
                  <a:srgbClr val="2C2F4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2026-08-11T12:02:35Z</dcterms:created>
  <dcterms:modified xsi:type="dcterms:W3CDTF">2026-08-11T12:02:35Z</dcterms:modified>
</cp:coreProperties>
</file>