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9144000"/>
  <p:notesSz cx="9144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A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051560"/>
            <a:ext cx="758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AKRAN ZORBALIĞI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1828800"/>
            <a:ext cx="75895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4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Zorbalık bir</a:t>
            </a:r>
            <a:endParaRPr lang="en-US" sz="5400" dirty="0"/>
          </a:p>
          <a:p>
            <a:pPr algn="l" indent="0" marL="0">
              <a:lnSpc>
                <a:spcPts val="64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karakter</a:t>
            </a:r>
            <a:endParaRPr lang="en-US" sz="5400" dirty="0"/>
          </a:p>
          <a:p>
            <a:pPr algn="l" indent="0" marL="0">
              <a:lnSpc>
                <a:spcPts val="64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meselesi değil.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777240" y="4709160"/>
            <a:ext cx="1463040" cy="8229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5138928"/>
            <a:ext cx="758952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200" i="1" dirty="0">
                <a:solidFill>
                  <a:srgbClr val="E8D3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Bir sistem meselesi.</a:t>
            </a:r>
            <a:endParaRPr lang="en-US" sz="2200" dirty="0"/>
          </a:p>
          <a:p>
            <a:pPr algn="l" indent="0" marL="0">
              <a:lnSpc>
                <a:spcPts val="3400"/>
              </a:lnSpc>
              <a:buNone/>
            </a:pPr>
            <a:r>
              <a:rPr lang="en-US" sz="2200" i="1" dirty="0">
                <a:solidFill>
                  <a:srgbClr val="E8D3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Ebeveyn ve kurum aynı anda</a:t>
            </a:r>
            <a:endParaRPr lang="en-US" sz="2200" dirty="0"/>
          </a:p>
          <a:p>
            <a:pPr algn="l" indent="0" marL="0">
              <a:lnSpc>
                <a:spcPts val="3400"/>
              </a:lnSpc>
              <a:buNone/>
            </a:pPr>
            <a:r>
              <a:rPr lang="en-US" sz="2200" i="1" dirty="0">
                <a:solidFill>
                  <a:srgbClr val="E8D3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devreye girmezse en iyi program bile</a:t>
            </a:r>
            <a:endParaRPr lang="en-US" sz="2200" dirty="0"/>
          </a:p>
          <a:p>
            <a:pPr algn="l" indent="0" marL="0">
              <a:lnSpc>
                <a:spcPts val="3400"/>
              </a:lnSpc>
              <a:buNone/>
            </a:pPr>
            <a:r>
              <a:rPr lang="en-US" sz="2200" i="1" dirty="0">
                <a:solidFill>
                  <a:srgbClr val="E8D3D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küçük bir etkiyle sınırlı kalıyor.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 temeli: 4 meta-analiz, 2 küme-randomize kontrollü çalışma, 50 yıllık doğum kohortu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7A2434"/>
          </a:solidFill>
          <a:ln w="12700">
            <a:solidFill>
              <a:srgbClr val="7A243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KURUMLAR | KANIT DÜZEYİ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770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Okul programları</a:t>
            </a:r>
            <a:endParaRPr lang="en-US" sz="3800" dirty="0"/>
          </a:p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işe yarıyor. Ama sihirli değil.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85800" y="2941320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325368"/>
            <a:ext cx="7772400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325368"/>
            <a:ext cx="137160" cy="1828800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3489960"/>
            <a:ext cx="70408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bağımsız değerlendirmeyi birleştiren meta-analizde okul temelli programlar zorbalık uygulamayı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69848" y="4239768"/>
            <a:ext cx="7040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0035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%19-20</a:t>
            </a:r>
            <a:pPr algn="l" indent="0" marL="0"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azaltıyor, mağduriyeti  </a:t>
            </a:r>
            <a:pPr algn="l" indent="0" marL="0">
              <a:buNone/>
            </a:pPr>
            <a:r>
              <a:rPr lang="en-US" sz="3600" b="1" dirty="0">
                <a:solidFill>
                  <a:srgbClr val="0035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%15-16</a:t>
            </a:r>
            <a:pPr algn="l" indent="0" marL="0"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azaltıyor.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685800" y="5410200"/>
            <a:ext cx="7772400" cy="20970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5410200"/>
            <a:ext cx="137160" cy="209702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5556504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TOPLUM DÜZEYİNDEKİ KARŞILIĞI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69848" y="5948680"/>
            <a:ext cx="7040880" cy="1412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 randomize kontrollü çalışmada etki büyüklükleri küçüktü: zorbalık için -0,150. Buna karşın bir olayı önlemek için programa alınması gereken çocuk sayısı 147. Küçük etki, geniş uygulamada anlamlı sonuç üretiyor.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Gaffney et al., Campbell Systematic Reviews, 2021 · Fraguas et al., JAMA Pediatrics, 2020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MEKANİZMA | HANGİ BİLEŞEN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211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Programın hangi parçası</a:t>
            </a:r>
            <a:endParaRPr lang="en-US" sz="3800" dirty="0"/>
          </a:p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fark yaratıyor?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85800" y="238150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765552"/>
            <a:ext cx="7772400" cy="4160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Bileşen düzeyinde bakıldığında iki bileşen öne çıktı: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685800" y="3309620"/>
            <a:ext cx="7772400" cy="14112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3309620"/>
            <a:ext cx="137160" cy="141122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69848" y="3455924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AKRANIN İNFORMEL KATILIMI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69848" y="3848100"/>
            <a:ext cx="7040880" cy="726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 tartışması, rol oynama, sınıf içi uygulamalar. Seyirciyi edilgen olmaktan çıkaran her şey.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685800" y="4885436"/>
            <a:ext cx="7772400" cy="14112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4885436"/>
            <a:ext cx="137160" cy="141122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" y="5031740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EBEVEYNE BİLGİ AKIŞI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69848" y="5423916"/>
            <a:ext cx="7040880" cy="726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Broşür, mektup, düzenli bilgilendirme. Basit görünüyor ama etkiyi anlamlı olarak yükselten iki bileşenden biri.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685800" y="6461252"/>
            <a:ext cx="7772400" cy="103733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" y="6461252"/>
            <a:ext cx="137160" cy="1037336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" y="6625844"/>
            <a:ext cx="7040880" cy="726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Uyarı: okul geneli toplantılar ve teneffüs denetimi, zaten sık zorbalık yapan çocuklarda ters etki gösterdi.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Gaffney et al., Journal of School Psychology, 2021 · Hensums et al., Prevention Science, 2022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GÜÇLÜ BULGU | SINIF İKLİMİ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446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Çocuğu değil,</a:t>
            </a:r>
            <a:endParaRPr lang="en-US" sz="4600" dirty="0"/>
          </a:p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öğretmeni eğitin.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2617216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3001264"/>
            <a:ext cx="7772400" cy="11018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 sınıfta yürütülen küme-randomize kontrollü çalışmada 24 öğretmene özerklik destekleyici öğretim eğitimi verildi. Öğrencilere doğrudan hiçbir müdahale yapılmadı.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685800" y="4267708"/>
            <a:ext cx="7772400" cy="17830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4267708"/>
            <a:ext cx="137160" cy="17830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4450588"/>
            <a:ext cx="2148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600" b="1" dirty="0">
                <a:solidFill>
                  <a:srgbClr val="8F6B0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0,40</a:t>
            </a:r>
            <a:endParaRPr lang="en-US" sz="6600" dirty="0"/>
          </a:p>
        </p:txBody>
      </p:sp>
      <p:sp>
        <p:nvSpPr>
          <p:cNvPr id="9" name="Text 7"/>
          <p:cNvSpPr/>
          <p:nvPr/>
        </p:nvSpPr>
        <p:spPr>
          <a:xfrm>
            <a:off x="3291840" y="4468876"/>
            <a:ext cx="4892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sapmalık mağduriyet azalması. Zincir şu: destekleyici sınıf iklimi kuruldu, seyirci konumundaki öğrenciler savunucu rolüne geçti, zorbalık düştü.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5800" y="6325108"/>
            <a:ext cx="7772400" cy="12542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100" i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Araştırmacıların vurgusu net: normatif iklim değişmeden tek tek öğrencilere odaklanmak etkisiz kalıyor. Seyirci savunmaya geçtiğinde zorbalık sönüyor, sessiz kaldığında büyüyor.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Cheon et al., American Psychologist, 2023 (küme-randomize kontrollü çalışma, 1.178 öğrenci)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16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 | KAĞIT ÜSTÜNDE DEĞİL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211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Aynı program bir ülkede</a:t>
            </a:r>
            <a:endParaRPr lang="en-US" sz="3800" dirty="0"/>
          </a:p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işledi, diğerinde işlemedi.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85800" y="238150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765552"/>
            <a:ext cx="7772400" cy="142011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765552"/>
            <a:ext cx="137160" cy="142011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911856"/>
            <a:ext cx="7040880" cy="3573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İNGİLTERE · 118 OKUL, 11.111 ÖĞRENCİ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69848" y="3287522"/>
            <a:ext cx="7040880" cy="75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yılın sonunda mağduriyet %21,6'dan %17,7'ye indi. Öğrenci başına maliyet ilk yıl 20,78 sterlin, sonrasında 1,65 sterlin.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85800" y="4368546"/>
            <a:ext cx="7772400" cy="175031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368546"/>
            <a:ext cx="137160" cy="1750314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4514850"/>
            <a:ext cx="7040880" cy="3573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GALLER · 22 OKUL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69848" y="4890516"/>
            <a:ext cx="7040880" cy="1082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program, anlamlı etki yok. Ders süresi önerilenin altında kaldı ve okul geneli bileşenlerin uygulanışı okuldan okula büyük değişkenlik gösterdi.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85800" y="6301740"/>
            <a:ext cx="7772400" cy="135483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6301740"/>
            <a:ext cx="137160" cy="13548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69848" y="6466332"/>
            <a:ext cx="7040880" cy="1043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7.413 öğrencilik ayrı bir analizde ders uyumu arttıkça sınıf düzeyinde mağduriyet azaldı. Programı satın almak yetmiyor, uygulamak gerekiyor.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Bowes et al., Psychological Medicine, 2024 · Axford et al., 2020 · Haataja et al., J. of School Psychology, 2014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KURUMLAR · 1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76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Kurum için beş adım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193954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323592"/>
            <a:ext cx="7772400" cy="142011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323592"/>
            <a:ext cx="137160" cy="142011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469896"/>
            <a:ext cx="7040880" cy="3573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YAZILI POLİTİKA VE SINIF KURALLARI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69848" y="2845562"/>
            <a:ext cx="7040880" cy="75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Meta-analizde zorbalık karşıtı yazılı politika ve sınıf kuralları, etkiyi büyüten bileşenler arasında yer aldı.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85800" y="3981450"/>
            <a:ext cx="7772400" cy="142011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3981450"/>
            <a:ext cx="137160" cy="142011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4127754"/>
            <a:ext cx="7040880" cy="3573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ÖĞRETMEN EĞİTİMİ, ÖĞRENCİ EĞİTİMİNDEN ÖNCE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69848" y="4503420"/>
            <a:ext cx="7040880" cy="75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güçlü etki, doğrudan öğrenciye değil sınıf iklimini kuran öğretmene yapılan yatırımdan geldi.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85800" y="5639308"/>
            <a:ext cx="7772400" cy="175031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5639308"/>
            <a:ext cx="137160" cy="175031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69848" y="5785612"/>
            <a:ext cx="7040880" cy="3573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SEYİRCİYİ SAVUNUCUYA DÖNÜŞTÜRÜN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69848" y="6161278"/>
            <a:ext cx="7040880" cy="1082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Grup tartışması ve rol oynama gibi informel akran katılımı, mağduriyeti azaltan iki bileşenden biri. Savunucusu olan mağdurun okula aidiyet hissi ölçülebilir biçimde daha yüksek.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Gaffney et al., 2021 · Cheon et al., 2023 · Laninga-Wijnen et al., Journal of Educational Psychology, 2022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KURUMLAR · 2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76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Kurum için beş adım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193954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323592"/>
            <a:ext cx="7772400" cy="175031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323592"/>
            <a:ext cx="137160" cy="175031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469896"/>
            <a:ext cx="7040880" cy="3573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BİLDİRİMİ GÜVENLİ HÂLE GETİRİN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69848" y="2845562"/>
            <a:ext cx="7040880" cy="1082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Öğrencilerin söylememe nedeni cezalandırılma korkusu değil: itibar kaybı ve işe yaramayacağı inancı. Bildirim kanalı gizli, izlenebilir ve sonucu geri bildirilen bir sistem olmalı.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85800" y="4329938"/>
            <a:ext cx="7772400" cy="142011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329938"/>
            <a:ext cx="137160" cy="142011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4476242"/>
            <a:ext cx="7040880" cy="3573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UYGULAMAYI ÖLÇÜN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69848" y="4851908"/>
            <a:ext cx="7040880" cy="75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 ders işlendi, ne kadar sürdü, okul geneli bileşenler gerçekten uygulandı mı? Ölçülmeyen program uygulanmamış sayılır.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685800" y="6024372"/>
            <a:ext cx="7772400" cy="139293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6024372"/>
            <a:ext cx="137160" cy="13929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69848" y="6188964"/>
            <a:ext cx="7040880" cy="1082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 kritik bir hatırlatma: nörogelişimsel veya psikiyatrik tanısı olan çocuklarda zorbalık mağduriyeti riski 2,85 kat. Bu çocuklar için genel program yeterli değil, hedefli izlem gerekir.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Boulton et al., 2017 · Abregú-Crespo et al., The Lancet Child &amp; Adolescent Health, 2023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4A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005840"/>
            <a:ext cx="7589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1691640"/>
            <a:ext cx="758952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2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 tek başına</a:t>
            </a:r>
            <a:endParaRPr lang="en-US" sz="5000" dirty="0"/>
          </a:p>
          <a:p>
            <a:pPr algn="l" indent="0" marL="0">
              <a:lnSpc>
                <a:spcPts val="62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yetmiyor.</a:t>
            </a:r>
            <a:endParaRPr lang="en-US" sz="5000" dirty="0"/>
          </a:p>
          <a:p>
            <a:pPr algn="l" indent="0" marL="0">
              <a:lnSpc>
                <a:spcPts val="62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Okul tek başına</a:t>
            </a:r>
            <a:endParaRPr lang="en-US" sz="5000" dirty="0"/>
          </a:p>
          <a:p>
            <a:pPr algn="l" indent="0" marL="0">
              <a:lnSpc>
                <a:spcPts val="62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yetmiyor.</a:t>
            </a:r>
            <a:endParaRPr lang="en-US" sz="5000" dirty="0"/>
          </a:p>
        </p:txBody>
      </p:sp>
      <p:sp>
        <p:nvSpPr>
          <p:cNvPr id="4" name="Shape 2"/>
          <p:cNvSpPr/>
          <p:nvPr/>
        </p:nvSpPr>
        <p:spPr>
          <a:xfrm>
            <a:off x="777240" y="5074920"/>
            <a:ext cx="1463040" cy="8229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5440680"/>
            <a:ext cx="7589520" cy="2011680"/>
          </a:xfrm>
          <a:prstGeom prst="rect">
            <a:avLst/>
          </a:prstGeom>
          <a:solidFill>
            <a:srgbClr val="5E1A2B"/>
          </a:solidFill>
          <a:ln w="9525">
            <a:solidFill>
              <a:srgbClr val="7A243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5440680"/>
            <a:ext cx="137160" cy="20116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88720" y="5623560"/>
            <a:ext cx="69037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950" dirty="0">
                <a:solidFill>
                  <a:srgbClr val="F0DD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 tek bir yöne işaret ediyor: çocukla evde kurulan konuşma ile okulda kurulan iklim aynı anda çalıştığında sonuç değişiyor. İkisinden biri eksikse en iyi program bile küçük bir etkiyle sınırlı kalıyor.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referanslar ve kaynak dosyası: alisanburak.com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7A2434"/>
          </a:solidFill>
          <a:ln w="12700">
            <a:solidFill>
              <a:srgbClr val="7A243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16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C79A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YAYGINLIK | NE KADAR SIK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4467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 dört çocuktan</a:t>
            </a:r>
            <a:endParaRPr lang="en-US" sz="4600" dirty="0"/>
          </a:p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biri.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2617216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001264"/>
            <a:ext cx="7772400" cy="17373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001264"/>
            <a:ext cx="137160" cy="17373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138424"/>
            <a:ext cx="23774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200" b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%25</a:t>
            </a:r>
            <a:endParaRPr lang="en-US" sz="7200" dirty="0"/>
          </a:p>
        </p:txBody>
      </p:sp>
      <p:sp>
        <p:nvSpPr>
          <p:cNvPr id="8" name="Text 6"/>
          <p:cNvSpPr/>
          <p:nvPr/>
        </p:nvSpPr>
        <p:spPr>
          <a:xfrm>
            <a:off x="3520440" y="3202432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116 çalışma ve 603.231 katılımcılık meta-analizde çocuk ve ergenlerin dörtte biri zorbalık mağduru. Zorba olanlar ve hem zorba hem mağdur olanlar ise altıda bir.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85800" y="4976368"/>
            <a:ext cx="7772400" cy="21478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976368"/>
            <a:ext cx="137160" cy="214782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5122672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TÜRKİYE VERİSİ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69848" y="5514848"/>
            <a:ext cx="7040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11-18 yaş arası 6.202 öğrenciyle yapılan çalışmada geleneksel zorbalık mağduriyeti %33, siber zorbalık mağduriyeti %17. Her iki grupta da anksiyete, depresyon ve kendine zarar verme davranışı belirgin olarak daha yüksek.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Ariani et al., Journal of Affective Disorders, 2025 · Eyuboglu et al., Psychiatry Research, 2021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16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KAVRAM | TANIM NEDEN ÖNEMLİ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0932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944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 kavga zorbalık değil.</a:t>
            </a:r>
            <a:endParaRPr lang="en-US" sz="3400" dirty="0"/>
          </a:p>
          <a:p>
            <a:pPr algn="l" indent="0" marL="0">
              <a:lnSpc>
                <a:spcPts val="3944"/>
              </a:lnSpc>
              <a:buNone/>
            </a:pPr>
            <a:r>
              <a:rPr lang="en-US" sz="3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Üç ölçüt aynı anda aranır.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85800" y="2263648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647696"/>
            <a:ext cx="7772400" cy="13985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647696"/>
            <a:ext cx="137160" cy="139852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794000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KASIT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69848" y="3186176"/>
            <a:ext cx="7040880" cy="713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Davranış kazara değil. Zarar verme, korkutma veya küçük düşürme amacı taşır.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685800" y="4192524"/>
            <a:ext cx="7772400" cy="13985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192524"/>
            <a:ext cx="137160" cy="139852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4338828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TEKRAR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69848" y="4731004"/>
            <a:ext cx="7040880" cy="713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seferlik bir olay değil. Aynı çocuğa yönelik, zaman içinde tekrarlayan bir örüntüdür.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685800" y="5737352"/>
            <a:ext cx="7772400" cy="13985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85800" y="5737352"/>
            <a:ext cx="137160" cy="1398524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69848" y="5883656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GÜÇ DENGESİZLİĞİ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69848" y="6275832"/>
            <a:ext cx="7040880" cy="7137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Taraflar eşit değil. Fiziksel, sayısal, sosyal veya psikolojik bir üstünlük vardır ve mağdur kendini savunamaz.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685800" y="7318756"/>
            <a:ext cx="7772400" cy="428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900" i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Eşit güçteki iki çocuğun tartışması zorbalık değildir.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Farrington &amp; Ttofi, Campbell Systematic Reviews · Gaffney et al., Aggression and Violent Behavior, 2019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16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SEYİR | ETKİ NE KADAR SÜRÜYOR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3878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104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Etkisi 40 yıl sonra</a:t>
            </a:r>
            <a:endParaRPr lang="en-US" sz="4400" dirty="0"/>
          </a:p>
          <a:p>
            <a:pPr algn="l" indent="0" marL="0">
              <a:lnSpc>
                <a:spcPts val="5104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hâlâ ölçülebiliyor.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2558288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942336"/>
            <a:ext cx="7772400" cy="11018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9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1958 İngiliz doğum kohortunda 7 ve 11 yaşında zorbalığa uğrayan 7.771 kişi 50 yaşına kadar izlendi. Sık zorbalığa uğrayanlarda orta yaşta: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685800" y="4227068"/>
            <a:ext cx="2468880" cy="17830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4227068"/>
            <a:ext cx="137160" cy="178308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8408" y="4428236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1,95</a:t>
            </a:r>
            <a:pPr algn="l" indent="0" marL="0">
              <a:buNone/>
            </a:pPr>
            <a:r>
              <a:rPr lang="en-US" sz="1700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kat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978408" y="5187188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depresyon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3337560" y="4227068"/>
            <a:ext cx="2468880" cy="17830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37560" y="4227068"/>
            <a:ext cx="137160" cy="178308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30168" y="4428236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1,65</a:t>
            </a:r>
            <a:pPr algn="l" indent="0" marL="0">
              <a:buNone/>
            </a:pPr>
            <a:r>
              <a:rPr lang="en-US" sz="1700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kat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3630168" y="5187188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anksiyete bozukluğu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5989320" y="4227068"/>
            <a:ext cx="2468880" cy="178308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989320" y="4227068"/>
            <a:ext cx="137160" cy="178308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81928" y="4428236"/>
            <a:ext cx="2011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400" b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2,21</a:t>
            </a:r>
            <a:pPr algn="l" indent="0" marL="0">
              <a:buNone/>
            </a:pPr>
            <a:r>
              <a:rPr lang="en-US" sz="1700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kat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6281928" y="5187188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intihar düşüncesi</a:t>
            </a:r>
            <a:endParaRPr lang="en-US" sz="1750" dirty="0"/>
          </a:p>
        </p:txBody>
      </p:sp>
      <p:sp>
        <p:nvSpPr>
          <p:cNvPr id="18" name="Shape 16"/>
          <p:cNvSpPr/>
          <p:nvPr/>
        </p:nvSpPr>
        <p:spPr>
          <a:xfrm>
            <a:off x="685800" y="6247892"/>
            <a:ext cx="7772400" cy="139293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85800" y="6247892"/>
            <a:ext cx="137160" cy="13929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69848" y="6412484"/>
            <a:ext cx="7040880" cy="1082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İki ülkedeki iki ayrı kohortta akran zorbalığının uzun dönem ruhsal etkisi, yetişkinler tarafından uygulanan kötü muamelenin etkisinden daha güçlü çıktı. Bu bir çocukluk evresi değil.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Takizawa et al., American Journal of Psychiatry, 2014 · Lereya et al., The Lancet Psychiatry, 2015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MEKANİZMA | SESSİZLİK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770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Zorbalığa uğrayan</a:t>
            </a:r>
            <a:endParaRPr lang="en-US" sz="3800" dirty="0"/>
          </a:p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çocukların yarısı</a:t>
            </a:r>
            <a:endParaRPr lang="en-US" sz="3800" dirty="0"/>
          </a:p>
          <a:p>
            <a:pPr algn="l" indent="0" marL="0">
              <a:lnSpc>
                <a:spcPts val="4408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kimseye söylemiyor.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85800" y="2941320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3325368"/>
            <a:ext cx="7772400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3325368"/>
            <a:ext cx="137160" cy="123444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3462528"/>
            <a:ext cx="21945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C1121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%45,3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3291840" y="3508248"/>
            <a:ext cx="48920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Ulusal temsili örneklemde zorbalığa uğradığını bildiren ergenlerin hiç yardım aramayan oranı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685800" y="4834128"/>
            <a:ext cx="7772400" cy="1393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sık üç neden: akranların onaylamayacağı korkusu, kendini zayıf hissetme ve kendi sorununu kendi çözme isteği. Katılımcıların önemli bir kısmı, öğretmenin zorbalığı durduracağını bilseler bile yine söylemeyeceklerini belirtti.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685800" y="6337808"/>
            <a:ext cx="7772400" cy="1354836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85800" y="6337808"/>
            <a:ext cx="137160" cy="1354836"/>
          </a:xfrm>
          <a:prstGeom prst="rect">
            <a:avLst/>
          </a:prstGeom>
          <a:solidFill>
            <a:srgbClr val="003566"/>
          </a:solidFill>
          <a:ln w="12700">
            <a:solidFill>
              <a:srgbClr val="0035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69848" y="6502400"/>
            <a:ext cx="7040880" cy="10439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7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2.977 ergenlik bir çalışmada sessiz kalma, ebeveyn tutumu ile intihar düşüncesi arasındaki ilişkiye aracılık etti. Sessizlik nötr bir tercih değil.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Matuschka et al., 2021 · Boulton et al., Journal of Adolescence, 2017 · Estévez-García et al., Psychosocial Intervention, 2023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16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KRİTİK BULGU | HANGİSİ İŞE YARIYOR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3878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104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Okulla konuşmak</a:t>
            </a:r>
            <a:endParaRPr lang="en-US" sz="4400" dirty="0"/>
          </a:p>
          <a:p>
            <a:pPr algn="l" indent="0" marL="0">
              <a:lnSpc>
                <a:spcPts val="5104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tek başına yetmiyor.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2558288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942336"/>
            <a:ext cx="7772400" cy="758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4.005 Koreli öğrenci ve ebeveyni 7. sınıftan 12. sınıfa kadar altı dalga boyunca izlendi. Ebeveynin iki tipik tepkisi karşılaştırıldı: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685800" y="3865880"/>
            <a:ext cx="3794760" cy="19659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3865880"/>
            <a:ext cx="137160" cy="1965960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4030472"/>
            <a:ext cx="32461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ÖĞRETMENLE GÖRÜŞME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051560" y="4414520"/>
            <a:ext cx="3246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sık başvurulan yol. Ancak sonraki dalgalarda mağduriyeti anlamlı olarak azaltmadı.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4663440" y="3865880"/>
            <a:ext cx="3794760" cy="1965960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63440" y="3865880"/>
            <a:ext cx="137160" cy="196596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0" y="4030472"/>
            <a:ext cx="32461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ÇOCUKLA İLETİŞİM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0" y="4414520"/>
            <a:ext cx="32461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Daha az tercih edilen yol. Sonraki mağduriyeti anlamlı olarak azaltan tek değişken bu oldu.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85800" y="6124448"/>
            <a:ext cx="7772400" cy="911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300" i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Bu, okulu aradan çıkarın demek değil. Okulu ararken evdeki konuşmayı atlamayın demek.</a:t>
            </a:r>
            <a:endParaRPr lang="en-US" sz="2300" dirty="0"/>
          </a:p>
        </p:txBody>
      </p:sp>
      <p:sp>
        <p:nvSpPr>
          <p:cNvPr id="15" name="Text 13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Choi, Journal of Youth and Adolescence, 2024 (Seoul Education Longitudinal Study, n=4.005)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16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EBEVEYNLER · 1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76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Ebeveyn için beş adım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193954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323592"/>
            <a:ext cx="7772400" cy="21478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323592"/>
            <a:ext cx="137160" cy="214782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469896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BELİRTİLERİ TANIYIN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69848" y="2862072"/>
            <a:ext cx="7040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Okula gitmek istememe, açıklanamayan karın ve baş ağrıları, kaybolan eşyalar, uyku düzeninde bozulma, sosyal medyadan ani çekilme. Çocuk çoğu zaman olayı değil, olayın bedensel karşılığını getirir.</a:t>
            </a:r>
            <a:endParaRPr lang="en-US" sz="1850" dirty="0"/>
          </a:p>
        </p:txBody>
      </p:sp>
      <p:sp>
        <p:nvSpPr>
          <p:cNvPr id="9" name="Shape 7"/>
          <p:cNvSpPr/>
          <p:nvPr/>
        </p:nvSpPr>
        <p:spPr>
          <a:xfrm>
            <a:off x="685800" y="4745736"/>
            <a:ext cx="7772400" cy="21478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745736"/>
            <a:ext cx="137160" cy="214782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4892040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İLK TEPKİNİZİ YÖNETİN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69848" y="5284216"/>
            <a:ext cx="7040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217 ebeveynle yapılan çalışmada öfke misilleme tavsiyesini, suçluluk duygusu ise kaçınma ve kendini suçlamayı öngördü. Her ikisi de çocuğun bir daha anlatmasını zorlaştırır. Önce kendi tepkinizi yavaşlatın.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Benatov, Frontiers in Psychiatry, 2019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16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EBEVEYNLER · 2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7691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336"/>
              </a:lnSpc>
              <a:buNone/>
            </a:pPr>
            <a:r>
              <a:rPr lang="en-US" sz="4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Ebeveyn için beş adım</a:t>
            </a:r>
            <a:endParaRPr lang="en-US" sz="4600" dirty="0"/>
          </a:p>
        </p:txBody>
      </p:sp>
      <p:sp>
        <p:nvSpPr>
          <p:cNvPr id="4" name="Shape 2"/>
          <p:cNvSpPr/>
          <p:nvPr/>
        </p:nvSpPr>
        <p:spPr>
          <a:xfrm>
            <a:off x="685800" y="1939544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323592"/>
            <a:ext cx="7772400" cy="21478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323592"/>
            <a:ext cx="137160" cy="214782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2469896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SUÇLAMADAN DİNLEYİN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69848" y="2862072"/>
            <a:ext cx="7040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Zorbalığa uğramış gençlerle yapılan görüşmelerde en yardımcı bulunan yetişkin davranışı, mağduru suçlamadan ve zorbanın davranışına mazeret üretmeden dinlemekti. Görmezden gelme ise hiçbir durumda yardımcı bulunmadı.</a:t>
            </a:r>
            <a:endParaRPr lang="en-US" sz="1850" dirty="0"/>
          </a:p>
        </p:txBody>
      </p:sp>
      <p:sp>
        <p:nvSpPr>
          <p:cNvPr id="9" name="Shape 7"/>
          <p:cNvSpPr/>
          <p:nvPr/>
        </p:nvSpPr>
        <p:spPr>
          <a:xfrm>
            <a:off x="685800" y="4745736"/>
            <a:ext cx="7772400" cy="21478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745736"/>
            <a:ext cx="137160" cy="214782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4892040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İLİŞKİYİ ONARIN, SADECE OLAYI DEĞİL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69848" y="5284216"/>
            <a:ext cx="7040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85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158 çalışmalık meta-analizde sıcaklık, izleme ve özerklik tanıma koruyucu; otoriter ve aşırı müdahaleci tutum ise riski artırıcı çıktı. Zorbalık dönemi, ebeveynliği sıkılaştırma değil yumuşatma dönemidir.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Bjereld et al., Research Papers in Education, 2019 · Grama et al., Clinical Child and Family Psychology Review, 2024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16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658368"/>
            <a:ext cx="7772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5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EBEVEYNLER · 3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685800" y="1042416"/>
            <a:ext cx="7772400" cy="13878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5104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Beşinci adım ve</a:t>
            </a:r>
            <a:endParaRPr lang="en-US" sz="4400" dirty="0"/>
          </a:p>
          <a:p>
            <a:pPr algn="l" indent="0" marL="0">
              <a:lnSpc>
                <a:spcPts val="5104"/>
              </a:lnSpc>
              <a:buNone/>
            </a:pPr>
            <a:r>
              <a:rPr lang="en-US" sz="44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bir uyarı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685800" y="2558288"/>
            <a:ext cx="1097280" cy="6858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2942336"/>
            <a:ext cx="7772400" cy="17668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942336"/>
            <a:ext cx="137160" cy="1766824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3088640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8F6B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OKULLA BAĞI SÜREKLİ KILIN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69848" y="3480816"/>
            <a:ext cx="7040880" cy="1082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Boylamsal bir çalışmada, çocuk evde açıkça anlatıyorsa ve ebeveyn-öğretmen bağı güçlüyse ilişkisel ve siber zorbalık azaldı. İkisinden yalnızca biri yeterli olmadı.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85800" y="4965192"/>
            <a:ext cx="7772400" cy="1766824"/>
          </a:xfrm>
          <a:prstGeom prst="rect">
            <a:avLst/>
          </a:prstGeom>
          <a:solidFill>
            <a:srgbClr val="FFFFFF"/>
          </a:solidFill>
          <a:ln w="9525">
            <a:solidFill>
              <a:srgbClr val="D6D0B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965192"/>
            <a:ext cx="137160" cy="1766824"/>
          </a:xfrm>
          <a:prstGeom prst="rect">
            <a:avLst/>
          </a:prstGeom>
          <a:solidFill>
            <a:srgbClr val="C1121F"/>
          </a:solidFill>
          <a:ln w="12700">
            <a:solidFill>
              <a:srgbClr val="C1121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69848" y="5111496"/>
            <a:ext cx="7040880" cy="3738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080"/>
              </a:lnSpc>
              <a:buNone/>
            </a:pPr>
            <a:r>
              <a:rPr lang="en-US" sz="16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UYARI · "SEN DE KARŞILIK VER"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69848" y="5503672"/>
            <a:ext cx="7040880" cy="1082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8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2.615 öğrencilik çalışmada mağdurların %63'ü karşılık vermeyi denedi. Ancak bu, çocuğu hem zorba hem mağdur konumuna taşıyabilir. En ağır uzun dönem seyir bu grupta.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85800" y="6988048"/>
            <a:ext cx="7772400" cy="809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000" i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Bunun yerine: uzaklaş ve aynı gün bir yetişkine söyle cümlesini prova ettirin. Kaydı siz tutun.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640080" y="7863840"/>
            <a:ext cx="7863840" cy="3474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 et al., J. of Family Psychology, 2020 · Black et al., 2010 · Copeland et al., JAMA Psychiatry, 2013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40080" y="8284464"/>
            <a:ext cx="7863840" cy="10973"/>
          </a:xfrm>
          <a:prstGeom prst="rect">
            <a:avLst/>
          </a:prstGeom>
          <a:solidFill>
            <a:srgbClr val="D6D0B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16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103120" y="836676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040880" y="8366760"/>
            <a:ext cx="1463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2026-08-04T15:18:39Z</dcterms:created>
  <dcterms:modified xsi:type="dcterms:W3CDTF">2026-08-04T15:18:39Z</dcterms:modified>
</cp:coreProperties>
</file>