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A15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577840" y="-1554480"/>
            <a:ext cx="5120640" cy="5120640"/>
          </a:xfrm>
          <a:prstGeom prst="ellipse">
            <a:avLst/>
          </a:prstGeom>
          <a:ln w="15875">
            <a:solidFill>
              <a:srgbClr val="74304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040880" y="6035040"/>
            <a:ext cx="3291840" cy="3291840"/>
          </a:xfrm>
          <a:prstGeom prst="ellipse">
            <a:avLst/>
          </a:prstGeom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10515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BİR ZİHİN TUZAĞI · MKT &amp; ACT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58368" y="1965960"/>
            <a:ext cx="76809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6000" b="1" dirty="0">
                <a:solidFill>
                  <a:srgbClr val="F4E9D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Kötü düşününce</a:t>
            </a:r>
            <a:endParaRPr lang="en-US" sz="6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6000" b="1" dirty="0">
                <a:solidFill>
                  <a:srgbClr val="F4E9D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kötü mü olur?</a:t>
            </a:r>
            <a:endParaRPr lang="en-US" sz="6000" dirty="0"/>
          </a:p>
        </p:txBody>
      </p:sp>
      <p:sp>
        <p:nvSpPr>
          <p:cNvPr id="6" name="Shape 4"/>
          <p:cNvSpPr/>
          <p:nvPr/>
        </p:nvSpPr>
        <p:spPr>
          <a:xfrm>
            <a:off x="713232" y="470916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5029200"/>
            <a:ext cx="7406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“Ağzından çıkana dikkat et, başına gelir.” · “Olumsuz düşünme, çekersin.”</a:t>
            </a:r>
            <a:endParaRPr lang="en-US" sz="175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sevilen atasözlerimizden. Ama zihni çok kuran biri için tam bir tuzak.</a:t>
            </a:r>
            <a:endParaRPr lang="en-US" sz="1750" dirty="0"/>
          </a:p>
        </p:txBody>
      </p:sp>
      <p:sp>
        <p:nvSpPr>
          <p:cNvPr id="8" name="Shape 6"/>
          <p:cNvSpPr/>
          <p:nvPr/>
        </p:nvSpPr>
        <p:spPr>
          <a:xfrm>
            <a:off x="713232" y="6446520"/>
            <a:ext cx="3200400" cy="658368"/>
          </a:xfrm>
          <a:prstGeom prst="roundRect">
            <a:avLst>
              <a:gd name="adj" fmla="val 12500"/>
            </a:avLst>
          </a:prstGeom>
          <a:solidFill>
            <a:srgbClr val="5E2231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13232" y="6446520"/>
            <a:ext cx="32004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4E9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Kaydır  →  13 slayt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74304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13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İÇGÖRÜ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51560"/>
            <a:ext cx="77724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İçerikle değil,</a:t>
            </a:r>
            <a:endParaRPr lang="en-US" sz="44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ilişkiyle çalış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713232" y="283464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3200400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9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Araştırmalar gösteriyor: tekrarlayan düşüncenin </a:t>
            </a:r>
            <a:pPr indent="0" marL="0">
              <a:lnSpc>
                <a:spcPct val="118000"/>
              </a:lnSpc>
              <a:buNone/>
            </a:pPr>
            <a:r>
              <a:rPr lang="en-US" sz="19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İÇERİĞİNİ</a:t>
            </a:r>
            <a:pPr indent="0" marL="0">
              <a:lnSpc>
                <a:spcPct val="118000"/>
              </a:lnSpc>
              <a:buNone/>
            </a:pPr>
            <a:r>
              <a:rPr lang="en-US" sz="19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değiştirmeye çalışmaktansa (olumsuzu olumluya çevirmek), ona olan </a:t>
            </a:r>
            <a:pPr indent="0" marL="0">
              <a:lnSpc>
                <a:spcPct val="118000"/>
              </a:lnSpc>
              <a:buNone/>
            </a:pPr>
            <a:r>
              <a:rPr lang="en-US" sz="19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İLİŞKİYİ / SÜRECİ</a:t>
            </a:r>
            <a:pPr indent="0" marL="0">
              <a:lnSpc>
                <a:spcPct val="118000"/>
              </a:lnSpc>
              <a:buNone/>
            </a:pPr>
            <a:r>
              <a:rPr lang="en-US" sz="19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değiştirmek daha etkili.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685800" y="5074920"/>
            <a:ext cx="7772400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5202936"/>
            <a:ext cx="82296" cy="1572768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8" name="Text 6"/>
          <p:cNvSpPr/>
          <p:nvPr/>
        </p:nvSpPr>
        <p:spPr>
          <a:xfrm>
            <a:off x="1024128" y="5303520"/>
            <a:ext cx="7178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“Olumlu düşünmek” bir hedef değil.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24128" y="5943600"/>
            <a:ext cx="7178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Hedef, düşünceyle özgür bir ilişki kurmak: gelen düşünceyi kader sanmadan, onunla savaşmadan, aldırmadan bırakabilmek.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Bell ve ark., Psychol Med (2022) — süreci hedeflemek, içeriği hedeflemekten daha etkili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13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 · 5 ADIM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Zihni çok kuranlar için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13232" y="187452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2240280"/>
            <a:ext cx="7772400" cy="1024128"/>
          </a:xfrm>
          <a:prstGeom prst="roundRect">
            <a:avLst>
              <a:gd name="adj" fmla="val 535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6714" y="2368296"/>
            <a:ext cx="82296" cy="768096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7" name="Shape 5"/>
          <p:cNvSpPr/>
          <p:nvPr/>
        </p:nvSpPr>
        <p:spPr>
          <a:xfrm>
            <a:off x="914400" y="2478024"/>
            <a:ext cx="548640" cy="548640"/>
          </a:xfrm>
          <a:prstGeom prst="ellipse">
            <a:avLst/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47802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691640" y="2368296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Düşünceyi etiketle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691640" y="2724912"/>
            <a:ext cx="6629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“Aklıma … düşüncesi geldi” de. Düşünceyi kendinden ayır (defüzyon).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685800" y="3364992"/>
            <a:ext cx="7772400" cy="1024128"/>
          </a:xfrm>
          <a:prstGeom prst="roundRect">
            <a:avLst>
              <a:gd name="adj" fmla="val 535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86714" y="3493008"/>
            <a:ext cx="82296" cy="768096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13" name="Shape 11"/>
          <p:cNvSpPr/>
          <p:nvPr/>
        </p:nvSpPr>
        <p:spPr>
          <a:xfrm>
            <a:off x="914400" y="3602736"/>
            <a:ext cx="548640" cy="548640"/>
          </a:xfrm>
          <a:prstGeom prst="ellipse">
            <a:avLst/>
          </a:prstGeom>
          <a:solidFill>
            <a:srgbClr val="C1121F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60273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691640" y="3493008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Bastırma, izin ver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1691640" y="3849624"/>
            <a:ext cx="6629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Düşünce gelsin, kalsın, geçsin. Onunla güreşme (kabul). Beyaz ayıyı kovalama.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685800" y="4489704"/>
            <a:ext cx="7772400" cy="1024128"/>
          </a:xfrm>
          <a:prstGeom prst="roundRect">
            <a:avLst>
              <a:gd name="adj" fmla="val 535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86714" y="4617720"/>
            <a:ext cx="82296" cy="7680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19" name="Shape 17"/>
          <p:cNvSpPr/>
          <p:nvPr/>
        </p:nvSpPr>
        <p:spPr>
          <a:xfrm>
            <a:off x="914400" y="4727448"/>
            <a:ext cx="548640" cy="5486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47274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691640" y="461772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8A6A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Duyguyu adlandır</a:t>
            </a:r>
            <a:endParaRPr lang="en-US" sz="1650" dirty="0"/>
          </a:p>
        </p:txBody>
      </p:sp>
      <p:sp>
        <p:nvSpPr>
          <p:cNvPr id="22" name="Text 20"/>
          <p:cNvSpPr/>
          <p:nvPr/>
        </p:nvSpPr>
        <p:spPr>
          <a:xfrm>
            <a:off x="1691640" y="4974336"/>
            <a:ext cx="6629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hissettiğini kelimeye dök. Yoğun anlarda bu, sistemi yatıştırır.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685800" y="5614416"/>
            <a:ext cx="7772400" cy="1024128"/>
          </a:xfrm>
          <a:prstGeom prst="roundRect">
            <a:avLst>
              <a:gd name="adj" fmla="val 535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86714" y="5742432"/>
            <a:ext cx="82296" cy="768096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25" name="Shape 23"/>
          <p:cNvSpPr/>
          <p:nvPr/>
        </p:nvSpPr>
        <p:spPr>
          <a:xfrm>
            <a:off x="914400" y="5852160"/>
            <a:ext cx="548640" cy="548640"/>
          </a:xfrm>
          <a:prstGeom prst="ellipse">
            <a:avLst/>
          </a:prstGeom>
          <a:solidFill>
            <a:srgbClr val="003566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58521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1691640" y="574243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Değerlerine göre davran</a:t>
            </a:r>
            <a:endParaRPr lang="en-US" sz="1650" dirty="0"/>
          </a:p>
        </p:txBody>
      </p:sp>
      <p:sp>
        <p:nvSpPr>
          <p:cNvPr id="28" name="Text 26"/>
          <p:cNvSpPr/>
          <p:nvPr/>
        </p:nvSpPr>
        <p:spPr>
          <a:xfrm>
            <a:off x="1691640" y="6099048"/>
            <a:ext cx="6629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Düşünceye değil, olmak istediğin kişiye göre seç. Eylem, düşünceden özgürdür.</a:t>
            </a:r>
            <a:endParaRPr lang="en-US" sz="1450" dirty="0"/>
          </a:p>
        </p:txBody>
      </p:sp>
      <p:sp>
        <p:nvSpPr>
          <p:cNvPr id="29" name="Shape 27"/>
          <p:cNvSpPr/>
          <p:nvPr/>
        </p:nvSpPr>
        <p:spPr>
          <a:xfrm>
            <a:off x="685800" y="6739128"/>
            <a:ext cx="7772400" cy="1024128"/>
          </a:xfrm>
          <a:prstGeom prst="roundRect">
            <a:avLst>
              <a:gd name="adj" fmla="val 535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6714" y="6867144"/>
            <a:ext cx="82296" cy="768096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31" name="Shape 29"/>
          <p:cNvSpPr/>
          <p:nvPr/>
        </p:nvSpPr>
        <p:spPr>
          <a:xfrm>
            <a:off x="914400" y="6976872"/>
            <a:ext cx="548640" cy="548640"/>
          </a:xfrm>
          <a:prstGeom prst="ellipse">
            <a:avLst/>
          </a:prstGeom>
          <a:solidFill>
            <a:srgbClr val="C1121F"/>
          </a:solidFill>
          <a:ln/>
        </p:spPr>
      </p:sp>
      <p:sp>
        <p:nvSpPr>
          <p:cNvPr id="32" name="Text 30"/>
          <p:cNvSpPr/>
          <p:nvPr/>
        </p:nvSpPr>
        <p:spPr>
          <a:xfrm>
            <a:off x="914400" y="697687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1691640" y="6867144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Kuruntuyu ertele</a:t>
            </a:r>
            <a:endParaRPr lang="en-US" sz="1650" dirty="0"/>
          </a:p>
        </p:txBody>
      </p:sp>
      <p:sp>
        <p:nvSpPr>
          <p:cNvPr id="34" name="Text 32"/>
          <p:cNvSpPr/>
          <p:nvPr/>
        </p:nvSpPr>
        <p:spPr>
          <a:xfrm>
            <a:off x="1691640" y="7223760"/>
            <a:ext cx="6629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Endişeye “sonra” randevusu ver. Ruminasyon döngüsünü kısalt (MKT).</a:t>
            </a:r>
            <a:endParaRPr lang="en-US" sz="1450" dirty="0"/>
          </a:p>
        </p:txBody>
      </p:sp>
      <p:sp>
        <p:nvSpPr>
          <p:cNvPr id="35" name="Text 33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Torre &amp; Lieberman, Emotion Review (2018) · Campbell-Sills ve ark. (2006) · Wells (2009)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13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ZAMAN DESTEK · KLİNİK NOT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 zaman uzmana?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713232" y="192024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240280"/>
            <a:ext cx="7772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İstenmeyen düşünceler yoğun sıkıntıya, ritüellere ya da kaçınmaya yol açıyorsa (OKB, yaygın anksiyete, depresyon), bu bir irade sorunu değildir. MKT ve ACT temelli tedavi belirgin yarar sağlar.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85800" y="3520440"/>
            <a:ext cx="7772400" cy="2331720"/>
          </a:xfrm>
          <a:prstGeom prst="roundRect">
            <a:avLst>
              <a:gd name="adj" fmla="val 3137"/>
            </a:avLst>
          </a:prstGeom>
          <a:solidFill>
            <a:srgbClr val="FBF3DA"/>
          </a:solidFill>
          <a:ln w="15875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3657600"/>
            <a:ext cx="91440" cy="2057400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3730752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spc="400" kern="0" dirty="0">
                <a:solidFill>
                  <a:srgbClr val="8A6A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“SALMA REHBERİ” · ZEHİRLİ ATASÖZLERİ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051560" y="4114800"/>
            <a:ext cx="7178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“Ağzından çıkana dikkat et” gibi kalıplar, zihni çok kuran biri için bir tehdit-izleme çağrısına dönüşür: “Aman kötü düşünme.” Böylece kişi kendi zihnini denetlemeye çalışır ve tam da bu çaba döngüyü besler.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1051560" y="5138928"/>
            <a:ext cx="7178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Salıvermek, aldırmamak değildir; </a:t>
            </a:r>
            <a:pPr indent="0" marL="0">
              <a:lnSpc>
                <a:spcPct val="105000"/>
              </a:lnSpc>
              <a:buNone/>
            </a:pPr>
            <a:r>
              <a:rPr lang="en-US" sz="1700" i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düşünceye kenetlenmemektir.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85800" y="6080760"/>
            <a:ext cx="7772400" cy="868680"/>
          </a:xfrm>
          <a:prstGeom prst="roundRect">
            <a:avLst>
              <a:gd name="adj" fmla="val 8421"/>
            </a:avLst>
          </a:prstGeom>
          <a:solidFill>
            <a:srgbClr val="EFEADB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6080760"/>
            <a:ext cx="7223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içerik eğitim amaçlıdır ve bireysel tıbbi/psikiyatrik değerlendirmenin yerine geçmez. Tanı ve tedavi için bir uzmana başvurun.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A15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5760720"/>
            <a:ext cx="4937760" cy="4937760"/>
          </a:xfrm>
          <a:prstGeom prst="ellipse">
            <a:avLst/>
          </a:prstGeom>
          <a:ln w="15875">
            <a:solidFill>
              <a:srgbClr val="74304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766560" y="-1371600"/>
            <a:ext cx="3840480" cy="3840480"/>
          </a:xfrm>
          <a:prstGeom prst="ellipse">
            <a:avLst/>
          </a:prstGeom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1051560"/>
            <a:ext cx="781812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4E9D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düşünce,</a:t>
            </a:r>
            <a:endParaRPr lang="en-US" sz="42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4E9D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sadece bir düşüncedir.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713232" y="306324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333756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D9BF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Onu yaşamak, ona inanmak ya da onu kovmak zorunda değilsin.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713232" y="4160520"/>
            <a:ext cx="2450592" cy="1234440"/>
          </a:xfrm>
          <a:prstGeom prst="roundRect">
            <a:avLst>
              <a:gd name="adj" fmla="val 5926"/>
            </a:avLst>
          </a:prstGeom>
          <a:solidFill>
            <a:srgbClr val="5E2231"/>
          </a:solidFill>
          <a:ln w="12700">
            <a:solidFill>
              <a:srgbClr val="74304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42976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TAF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50392" y="4681728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F4E9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Düşünce, olayı yaratmaz.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300984" y="4160520"/>
            <a:ext cx="2450592" cy="1234440"/>
          </a:xfrm>
          <a:prstGeom prst="roundRect">
            <a:avLst>
              <a:gd name="adj" fmla="val 5926"/>
            </a:avLst>
          </a:prstGeom>
          <a:solidFill>
            <a:srgbClr val="5E2231"/>
          </a:solidFill>
          <a:ln w="12700">
            <a:solidFill>
              <a:srgbClr val="74304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38144" y="42976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Bastırma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438144" y="4681728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F4E9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Kovaladıkça büyür.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888736" y="4160520"/>
            <a:ext cx="2450592" cy="1234440"/>
          </a:xfrm>
          <a:prstGeom prst="roundRect">
            <a:avLst>
              <a:gd name="adj" fmla="val 5926"/>
            </a:avLst>
          </a:prstGeom>
          <a:solidFill>
            <a:srgbClr val="5E2231"/>
          </a:solidFill>
          <a:ln w="12700">
            <a:solidFill>
              <a:srgbClr val="74304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025896" y="42976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025896" y="4681728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F4E9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İçerik değil, ilişki.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13232" y="5715000"/>
            <a:ext cx="7717536" cy="1051560"/>
          </a:xfrm>
          <a:prstGeom prst="roundRect">
            <a:avLst>
              <a:gd name="adj" fmla="val 8696"/>
            </a:avLst>
          </a:prstGeom>
          <a:solidFill>
            <a:srgbClr val="5E2231"/>
          </a:solidFill>
          <a:ln w="15875">
            <a:solidFill>
              <a:srgbClr val="D4A01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5715000"/>
            <a:ext cx="74066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F4E9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metin ve tüm referanslar → alisanburak.com
</a:t>
            </a:r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Ücretsiz indirilebilir · Doç. Dr. Alişan Burak Yaşar · Psikiyatri Uzmanı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713232" y="69494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#MKT   #ACT   #Psikiyatri   #DüşünceEylemKaynaşması   #ZihinselSağlık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74304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13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D9B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TANIDIK SAHNE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51560"/>
            <a:ext cx="77724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“Tövbe de,</a:t>
            </a:r>
            <a:endParaRPr lang="en-US" sz="4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başına getirme!”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13232" y="269748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306324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Aklınıza istemsiz, rahatsız edici bir sahne geldi — sevdiğiniz birine kötü bir şey olması gibi. İçiniz ürperdi. Sonra o refleks: “Böyle düşünme, çekersin.”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85800" y="4206240"/>
            <a:ext cx="777240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4334256"/>
            <a:ext cx="82296" cy="914400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4370832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evrenseldir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1005840" y="475488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Herkesin aklına, hiç istemediği düşünceler gelir. Bunların gelmesi karakterinizle ilgili değildir.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85800" y="5532120"/>
            <a:ext cx="777240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86714" y="5660136"/>
            <a:ext cx="82296" cy="914400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5696712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Döngü burada başlar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1005840" y="608076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 düşüncenin kendisinde değil — ona yüklediğimiz güçte. Onu “tehlikeli” saymak, kısır bir döngüyü tetikler.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13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KAVRAM · DÜŞÜNCE-EYLEM KAYNAŞMASI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Düşünce-Eylem</a:t>
            </a:r>
            <a:endParaRPr lang="en-US" sz="4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Kaynaşması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85800" y="248716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6B6E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(Thought-Action Fusion · TAF)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713232" y="297180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3200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Zihni çok kuran insanlarda görülen iki gizli inanç: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85800" y="3703320"/>
            <a:ext cx="777240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6714" y="3831336"/>
            <a:ext cx="82296" cy="795528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3703320"/>
            <a:ext cx="7223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Olasılık kaynaşması  </a:t>
            </a:r>
            <a:pPr indent="0" marL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“Bir şeyi düşünmek, onun olma ihtimalini artırır.”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685800" y="4892040"/>
            <a:ext cx="777240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86714" y="5020056"/>
            <a:ext cx="82296" cy="795528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4892040"/>
            <a:ext cx="7223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5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Ahlak kaynaşması  </a:t>
            </a:r>
            <a:pPr indent="0" marL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“Kötü bir şey düşünmek, onu yapmak kadar kötüdür.”</a:t>
            </a:r>
            <a:endParaRPr lang="en-US" sz="1650" dirty="0"/>
          </a:p>
        </p:txBody>
      </p:sp>
      <p:sp>
        <p:nvSpPr>
          <p:cNvPr id="13" name="Shape 11"/>
          <p:cNvSpPr/>
          <p:nvPr/>
        </p:nvSpPr>
        <p:spPr>
          <a:xfrm>
            <a:off x="685800" y="6080760"/>
            <a:ext cx="7772400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86714" y="6208776"/>
            <a:ext cx="82296" cy="1115568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15" name="Text 13"/>
          <p:cNvSpPr/>
          <p:nvPr/>
        </p:nvSpPr>
        <p:spPr>
          <a:xfrm>
            <a:off x="1024128" y="6080760"/>
            <a:ext cx="7178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6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inanç ne kadar güçlüyse, istenmeyen düşünceler o kadar sık, o kadar yapışkan ve rahatsız edici hale gelir. Atasözü tam da bu inancı besler.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Shafran ve ark., J Anxiety Disord (1996) · Berle &amp; Starcevic, Clin Psychol Rev (2005) · Eddy, Front Psychiatry (2026)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 · BASTIRDIKÇA BÜYÜR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“Düşünme” emri</a:t>
            </a:r>
            <a:endParaRPr lang="en-US" sz="4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geri teper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13232" y="265176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2971800"/>
            <a:ext cx="777240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6714" y="3099816"/>
            <a:ext cx="82296" cy="978408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971800"/>
            <a:ext cx="71780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“Şimdi beyaz ayıyı düşünme.”
</a:t>
            </a:r>
            <a:pPr indent="0" marL="0">
              <a:lnSpc>
                <a:spcPct val="112000"/>
              </a:lnSpc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…ve zihninizden çıkmaz. Bir düşünceyi kovmaya çalışmak, çoğu zaman onu geri çağırır.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85800" y="4434840"/>
            <a:ext cx="379476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86714" y="4562856"/>
            <a:ext cx="82296" cy="2029968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10" name="Text 8"/>
          <p:cNvSpPr/>
          <p:nvPr/>
        </p:nvSpPr>
        <p:spPr>
          <a:xfrm>
            <a:off x="960120" y="4617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Rebound etkisi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5029200"/>
            <a:ext cx="3291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düşünceyi bastırmak, onun geri gelme sıklığını artırabilir. Bastırmak, düşünceyi zayıflatmaz — besler.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663440" y="4434840"/>
            <a:ext cx="379476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4354" y="4562856"/>
            <a:ext cx="82296" cy="2029968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4617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Dürüst ölçü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937760" y="5029200"/>
            <a:ext cx="3291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Meta-analizlerde etki küçük–orta ve değişken; klinik örneklemlerde karışık. Ama yön nettir: bastırma çözüm değil.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Abramowitz ve ark., Clin Psychol Rev (2001) · Wegner, Am Psychol (2011) · Magee ve ark., Clin Psychol Rev (2012)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TUZAK · “SADECE OLUMLU DÜŞÜN”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Olumsuzu kovmak,</a:t>
            </a:r>
            <a:endParaRPr lang="en-US" sz="36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ona sırt çevirmektir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13232" y="265176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9718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“Negatif duyguyu bastır, sadece olumlu düşün” öğüdü, psikolojide </a:t>
            </a:r>
            <a:pPr indent="0" marL="0">
              <a:lnSpc>
                <a:spcPct val="115000"/>
              </a:lnSpc>
              <a:buNone/>
            </a:pPr>
            <a:r>
              <a:rPr lang="en-US" sz="17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deneyimsel kaçınma</a:t>
            </a:r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denen örüntüye denk gelir — sıkıntının en güçlü ortak paydalarından biri.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685800" y="4114800"/>
            <a:ext cx="777240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4242816"/>
            <a:ext cx="82296" cy="978408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8" name="Text 6"/>
          <p:cNvSpPr/>
          <p:nvPr/>
        </p:nvSpPr>
        <p:spPr>
          <a:xfrm>
            <a:off x="1024128" y="4114800"/>
            <a:ext cx="71780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6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Bastırmak kısa vadede rahatlatır — ama uzun vadede olumsuz duyguyu ve bedensel yükü artırır, yaşamı daraltır.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685800" y="5532120"/>
            <a:ext cx="777240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6714" y="5660136"/>
            <a:ext cx="82296" cy="978408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11" name="Text 9"/>
          <p:cNvSpPr/>
          <p:nvPr/>
        </p:nvSpPr>
        <p:spPr>
          <a:xfrm>
            <a:off x="1024128" y="5532120"/>
            <a:ext cx="71780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650" b="1" dirty="0">
                <a:solidFill>
                  <a:srgbClr val="8A6A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Kabul, alternatiftir.  </a:t>
            </a:r>
            <a:pPr indent="0" marL="0">
              <a:lnSpc>
                <a:spcPct val="112000"/>
              </a:lnSpc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Duyguya izin vermek (bastırmak yerine kabul), daha düşük olumsuz duygu ve daha hızlı toparlanma ile ilişkilidir.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Kashdan ve ark., Behav Res Ther (2006) · Aldao ve ark., Clin Psychol Rev (2010) · Campbell-Sills ve ark., Behav Res Ther (2006)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TUZAK · ZORLAMA OLUMLAMA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“Ben harikayım”</a:t>
            </a:r>
            <a:endParaRPr lang="en-US" sz="36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 zaman iyi gelmez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13232" y="265176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9718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Kendini kötü hisseden biri için, inanmadığı bir olumlamayı (“Ben sevilesiyim”) tekrarlamak, bir çalışmada ruh halini daha da düşürmüştür.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685800" y="4114800"/>
            <a:ext cx="7772400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4242816"/>
            <a:ext cx="82296" cy="1344168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8" name="Text 6"/>
          <p:cNvSpPr/>
          <p:nvPr/>
        </p:nvSpPr>
        <p:spPr>
          <a:xfrm>
            <a:off x="1024128" y="4114800"/>
            <a:ext cx="717804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600" b="1" dirty="0">
                <a:solidFill>
                  <a:srgbClr val="8A6A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NÜANS — Bu bulgu tartışmalı.  </a:t>
            </a:r>
            <a:pPr indent="0" marL="0">
              <a:lnSpc>
                <a:spcPct val="112000"/>
              </a:lnSpc>
              <a:buNone/>
            </a:pPr>
            <a:r>
              <a:rPr lang="en-US" sz="15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Özgün çalışma her zaman tekrar üretilemedi. Yani “olumlamalar zararlıdır” demek de bir aşırı-genelleme olur.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85800" y="5897880"/>
            <a:ext cx="777240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6714" y="6025896"/>
            <a:ext cx="82296" cy="795528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11" name="Text 9"/>
          <p:cNvSpPr/>
          <p:nvPr/>
        </p:nvSpPr>
        <p:spPr>
          <a:xfrm>
            <a:off x="1024128" y="5897880"/>
            <a:ext cx="7178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 şurada:  </a:t>
            </a:r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İnanmadığın bir cümleyi zorla tekrar etmek başka; kendi değerlerini yazmaya dayalı öz-onaylama başka — ikincisi genelde yararlıdır.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Wood ve ark., Psychol Sci (2009) · Flynn ve ark., J Context Behav Sci (2020, replikasyon başarısız)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DÜRÜST NÜANS · DOĞRULUK PAYI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Peki, hiç mi</a:t>
            </a:r>
            <a:endParaRPr lang="en-US" sz="4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doğru değil?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13232" y="265176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9260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Atasözünün bir çekirdek doğrusu var — ama bu “büyü” değil, mekanizma: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685800" y="3401568"/>
            <a:ext cx="7772400" cy="1298448"/>
          </a:xfrm>
          <a:prstGeom prst="roundRect">
            <a:avLst>
              <a:gd name="adj" fmla="val 4225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3529584"/>
            <a:ext cx="82296" cy="1042416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8" name="Text 6"/>
          <p:cNvSpPr/>
          <p:nvPr/>
        </p:nvSpPr>
        <p:spPr>
          <a:xfrm>
            <a:off x="1024128" y="3511296"/>
            <a:ext cx="7178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Beklenti bedeni etkiler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24128" y="3877056"/>
            <a:ext cx="7178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Olumsuz beklenti ağrıyı ve yan etkileri artırabilir (nosebo). Ama bu; koşullanma ve beklenti — kelimelerin kader olması değil.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685800" y="4818888"/>
            <a:ext cx="7772400" cy="1298448"/>
          </a:xfrm>
          <a:prstGeom prst="roundRect">
            <a:avLst>
              <a:gd name="adj" fmla="val 4225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86714" y="4946904"/>
            <a:ext cx="82296" cy="1042416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12" name="Text 10"/>
          <p:cNvSpPr/>
          <p:nvPr/>
        </p:nvSpPr>
        <p:spPr>
          <a:xfrm>
            <a:off x="1024128" y="4928616"/>
            <a:ext cx="7178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Kronik kuruntu iz bırakır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24128" y="5294376"/>
            <a:ext cx="7178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olumsuz düşünme (ruminasyon) depresyon ve anksiyeteyi öngörür. Sorun içerik değil, tekrarlayan süreçtir.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685800" y="6236208"/>
            <a:ext cx="7772400" cy="1298448"/>
          </a:xfrm>
          <a:prstGeom prst="roundRect">
            <a:avLst>
              <a:gd name="adj" fmla="val 4225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6714" y="6364224"/>
            <a:ext cx="82296" cy="104241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16" name="Text 14"/>
          <p:cNvSpPr/>
          <p:nvPr/>
        </p:nvSpPr>
        <p:spPr>
          <a:xfrm>
            <a:off x="1024128" y="6345936"/>
            <a:ext cx="7178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6A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İyimserlik sağlıkla ilişkili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24128" y="6711696"/>
            <a:ext cx="7178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 davranış ve beklenti üzerinden — sihir yoluyla değil. İyimserlik bir garanti değil, bir eğilimdir.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Colloca ve ark., NEJM (2020) · Spinhoven ve ark., J Affect Disord (2018) · Scheier ve ark., Am Psychol (2020)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 I · METAKOGNİTİF TERAPİ (MKT)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8638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31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Sorun düşünce değil,</a:t>
            </a:r>
            <a:endParaRPr lang="en-US" sz="31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31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düşünce hakkındaki inancınız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713232" y="260604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92608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MKT’ye göre acı, düşüncenin </a:t>
            </a:r>
            <a:pPr indent="0" marL="0">
              <a:lnSpc>
                <a:spcPct val="115000"/>
              </a:lnSpc>
              <a:buNone/>
            </a:pPr>
            <a:r>
              <a:rPr lang="en-US" sz="175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içeriğinden</a:t>
            </a:r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değil; “düşüncelerim kontrolsüz ve tehlikeli” inancından ve bitmeyen endişe/ruminasyon döngüsünden doğar.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685800" y="4160520"/>
            <a:ext cx="777240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6714" y="4288536"/>
            <a:ext cx="82296" cy="978408"/>
          </a:xfrm>
          <a:prstGeom prst="roundRect">
            <a:avLst>
              <a:gd name="adj" fmla="val 50000"/>
            </a:avLst>
          </a:prstGeom>
          <a:solidFill>
            <a:srgbClr val="C1121F"/>
          </a:solidFill>
          <a:ln/>
        </p:spPr>
      </p:sp>
      <p:sp>
        <p:nvSpPr>
          <p:cNvPr id="8" name="Text 6"/>
          <p:cNvSpPr/>
          <p:nvPr/>
        </p:nvSpPr>
        <p:spPr>
          <a:xfrm>
            <a:off x="1024128" y="4160520"/>
            <a:ext cx="71780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6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Kilit metakognisyon:  </a:t>
            </a:r>
            <a:pPr indent="0" marL="0">
              <a:lnSpc>
                <a:spcPct val="112000"/>
              </a:lnSpc>
              <a:buNone/>
            </a:pPr>
            <a:r>
              <a:rPr lang="en-US" sz="15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“Kontrolsüzlük ve tehlike” inancı, ruh sağlığıyla en güçlü bağlantılı düşünce-hakkında-inançtır.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85800" y="5577840"/>
            <a:ext cx="7772400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6714" y="5705856"/>
            <a:ext cx="82296" cy="1115568"/>
          </a:xfrm>
          <a:prstGeom prst="roundRect">
            <a:avLst>
              <a:gd name="adj" fmla="val 50000"/>
            </a:avLst>
          </a:prstGeom>
          <a:solidFill>
            <a:srgbClr val="003566"/>
          </a:solidFill>
          <a:ln/>
        </p:spPr>
      </p:sp>
      <p:sp>
        <p:nvSpPr>
          <p:cNvPr id="11" name="Text 9"/>
          <p:cNvSpPr/>
          <p:nvPr/>
        </p:nvSpPr>
        <p:spPr>
          <a:xfrm>
            <a:off x="1024128" y="5577840"/>
            <a:ext cx="7178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6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Kanıt:  </a:t>
            </a:r>
            <a:pPr indent="0" marL="0">
              <a:lnSpc>
                <a:spcPct val="112000"/>
              </a:lnSpc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MKT, anksiyete ve depresyonda etkili bulunmuştur; endişeyi ve düşünce-hakkındaki inançları hedef alarak döngüyü kırar.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Wells &amp; Matthews (1994); Wells (2009) · Normann ve ark., Depress Anxiety (2014) · Salguero ve ark., J Affect Disord (2023)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 II · KABUL VE KARARLILIK TERAPİSİ (ACT)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24128"/>
            <a:ext cx="78638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Düşünceye kenetlenme —</a:t>
            </a:r>
            <a:endParaRPr lang="en-US" sz="34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mesafe koy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13232" y="2606040"/>
            <a:ext cx="1097280" cy="82296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92608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ACT’de sorun, düşünceye </a:t>
            </a:r>
            <a:pPr indent="0" marL="0">
              <a:lnSpc>
                <a:spcPct val="115000"/>
              </a:lnSpc>
              <a:buNone/>
            </a:pPr>
            <a:r>
              <a:rPr lang="en-US" sz="17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füzyon</a:t>
            </a:r>
            <a:pPr indent="0" marL="0">
              <a:lnSpc>
                <a:spcPct val="115000"/>
              </a:lnSpc>
              <a:buNone/>
            </a:pPr>
            <a:r>
              <a:rPr lang="en-US" sz="17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(onu birebir gerçek ya da emir sanmak) ve kaçınmadır. Panzehir: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685800" y="3886200"/>
            <a:ext cx="2468880" cy="77724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905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388620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Defüzyon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337560" y="3886200"/>
            <a:ext cx="2468880" cy="77724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9050">
            <a:solidFill>
              <a:srgbClr val="C1121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37560" y="388620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Kabul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989320" y="3886200"/>
            <a:ext cx="2468880" cy="77724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89320" y="388620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A6A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Değerler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85800" y="4800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B6E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psikolojik esneklik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85800" y="5394960"/>
            <a:ext cx="7772400" cy="155448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86714" y="5522976"/>
            <a:ext cx="82296" cy="1298448"/>
          </a:xfrm>
          <a:prstGeom prst="roundRect">
            <a:avLst>
              <a:gd name="adj" fmla="val 50000"/>
            </a:avLst>
          </a:prstGeom>
          <a:solidFill>
            <a:srgbClr val="D4A017"/>
          </a:solidFill>
          <a:ln/>
        </p:spPr>
      </p:sp>
      <p:sp>
        <p:nvSpPr>
          <p:cNvPr id="15" name="Text 13"/>
          <p:cNvSpPr/>
          <p:nvPr/>
        </p:nvSpPr>
        <p:spPr>
          <a:xfrm>
            <a:off x="1024128" y="5394960"/>
            <a:ext cx="71780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 düşünceyi susturmak değil; “Aklıma bir düşünce geldi” diyerek onu bir olay gibi izlemek ve değerlerine göre davranmaktır. Defüzyon ve kabul, ACT’nin en tutarlı işe yarayan bileşenleri arasındadır.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85800" y="813816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Hayes ve ark. (1999) · Macri ve ark., Clin Psychol Rev (2024) · Levin ve ark., Behav Ther (2012)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8485632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55878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828800" y="8558784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400800" y="8558784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2026-07-01T16:44:47Z</dcterms:created>
  <dcterms:modified xsi:type="dcterms:W3CDTF">2026-07-01T16:44:47Z</dcterms:modified>
</cp:coreProperties>
</file>