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24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089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NÖROPSİKİYATRİ  ·  YETİŞKİN DEHB  ·  TANI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828800"/>
            <a:ext cx="786384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DEHB'yi 3 belirtiyle</a:t>
            </a:r>
            <a:endParaRPr lang="en-US" sz="5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5000" b="1" dirty="0">
                <a:solidFill>
                  <a:srgbClr val="E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tanıyoruz.</a:t>
            </a:r>
            <a:endParaRPr lang="en-US" sz="5000" dirty="0"/>
          </a:p>
          <a:p>
            <a:pPr algn="l" indent="0" marL="0">
              <a:lnSpc>
                <a:spcPct val="102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Yetişkinde 9 boyutu var.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40080" y="54406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i="1" dirty="0">
                <a:solidFill>
                  <a:srgbClr val="B7AFC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…ve bu boyutların 6'sı, en sık kullanılan tarama ölçeklerinde ya hiç yok ya da eksik.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640080" y="6446520"/>
            <a:ext cx="3840480" cy="731520"/>
          </a:xfrm>
          <a:prstGeom prst="roundRect">
            <a:avLst>
              <a:gd name="adj" fmla="val 12500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644652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Kaydır  →  13 Slayt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 omurgası: Chua et al., Irish Journal of Psychological Medicine (2026).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473D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13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089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ÇERÇEVE  |  YARGIDAN AÇIKLAMAYA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Tembellik değil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8046720" cy="219456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65960"/>
            <a:ext cx="118872" cy="219456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19456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davranışlar: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265176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25000"/>
              </a:lnSpc>
              <a:spcAft>
                <a:spcPts val="600"/>
              </a:spcAft>
              <a:buSzPct val="100000"/>
              <a:buChar char="✗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irade zayıflığı değil,</a:t>
            </a:r>
            <a:endParaRPr lang="en-US" sz="1700" dirty="0"/>
          </a:p>
          <a:p>
            <a:pPr marL="228600" indent="-228600">
              <a:lnSpc>
                <a:spcPct val="125000"/>
              </a:lnSpc>
              <a:spcAft>
                <a:spcPts val="600"/>
              </a:spcAft>
              <a:buSzPct val="100000"/>
              <a:buChar char="✗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ilgisizlik ya da tembellik değil,</a:t>
            </a:r>
            <a:endParaRPr lang="en-US" sz="1700" dirty="0"/>
          </a:p>
          <a:p>
            <a:pPr marL="228600" indent="-228600">
              <a:lnSpc>
                <a:spcPct val="125000"/>
              </a:lnSpc>
              <a:spcAft>
                <a:spcPts val="600"/>
              </a:spcAft>
              <a:buSzPct val="100000"/>
              <a:buChar char="✗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bilinçli özensizlik değil.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548640" y="4343400"/>
            <a:ext cx="80467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343400"/>
            <a:ext cx="118872" cy="141732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4553712"/>
            <a:ext cx="74066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Bunlar; dikkati, duyguyu, enerjiyi ve zamanı düzenleyen sinir devrelerinin farklı çalışmasının görünümleridir. Yetişkin DEHB nörogelişimsel bir tablodur — karakter kusuru değil.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5943600"/>
            <a:ext cx="8046720" cy="1051560"/>
          </a:xfrm>
          <a:prstGeom prst="roundRect">
            <a:avLst>
              <a:gd name="adj" fmla="val 521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5943600"/>
            <a:ext cx="118872" cy="105156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6089904"/>
            <a:ext cx="7406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 dikkat: Bu belirtilerin çoğu kaygı, depresyon, uyku ve travma tablolarıyla örtüşür. Bir liste size uymuş gibi gelmesi tanı koymaz — değerlendirmeyi bir uzman yapar.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Cubbin et al., Br J Gen Pract (2020); Faraone et al., Nat Rev Dis Primers (2015).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  |  NE YAPMALI?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adımlık rehber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83080"/>
            <a:ext cx="118872" cy="114300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6" name="Shape 4"/>
          <p:cNvSpPr/>
          <p:nvPr/>
        </p:nvSpPr>
        <p:spPr>
          <a:xfrm>
            <a:off x="749808" y="2084832"/>
            <a:ext cx="530352" cy="530352"/>
          </a:xfrm>
          <a:prstGeom prst="ellipse">
            <a:avLst/>
          </a:prstGeom>
          <a:solidFill>
            <a:srgbClr val="BD5B34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2084832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508760" y="1901952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Örüntünüzü 2 hafta izleyin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508760" y="2267712"/>
            <a:ext cx="6903720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dikkati değil; duygu dalgalanması, uyku, zaman kaçışı ve harekete geçememeyi de not edin.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026664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3026664"/>
            <a:ext cx="118872" cy="114300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2" name="Shape 10"/>
          <p:cNvSpPr/>
          <p:nvPr/>
        </p:nvSpPr>
        <p:spPr>
          <a:xfrm>
            <a:off x="749808" y="3328416"/>
            <a:ext cx="530352" cy="530352"/>
          </a:xfrm>
          <a:prstGeom prst="ellipse">
            <a:avLst/>
          </a:prstGeom>
          <a:solidFill>
            <a:srgbClr val="BD5B34"/>
          </a:solidFill>
          <a:ln/>
        </p:spPr>
      </p:sp>
      <p:sp>
        <p:nvSpPr>
          <p:cNvPr id="13" name="Text 11"/>
          <p:cNvSpPr/>
          <p:nvPr/>
        </p:nvSpPr>
        <p:spPr>
          <a:xfrm>
            <a:off x="749808" y="3328416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508760" y="3145536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Doğru değerlendirmeyi isteyin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508760" y="3511296"/>
            <a:ext cx="6903720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Altın standart klinik görüşmedir. Tek bir öz-bildirim ölçeği tanı koymaz; tarama yalnızca yönlendirir.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548640" y="4270248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4270248"/>
            <a:ext cx="118872" cy="114300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8" name="Shape 16"/>
          <p:cNvSpPr/>
          <p:nvPr/>
        </p:nvSpPr>
        <p:spPr>
          <a:xfrm>
            <a:off x="749808" y="4572000"/>
            <a:ext cx="530352" cy="530352"/>
          </a:xfrm>
          <a:prstGeom prst="ellipse">
            <a:avLst/>
          </a:prstGeom>
          <a:solidFill>
            <a:srgbClr val="BD5B34"/>
          </a:solidFill>
          <a:ln/>
        </p:spPr>
      </p:sp>
      <p:sp>
        <p:nvSpPr>
          <p:cNvPr id="19" name="Text 17"/>
          <p:cNvSpPr/>
          <p:nvPr/>
        </p:nvSpPr>
        <p:spPr>
          <a:xfrm>
            <a:off x="749808" y="4572000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1508760" y="43891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Yanınıza bir yakınınızı alın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1508760" y="4754880"/>
            <a:ext cx="6903720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veren ikinci bir kaynak (eş, aile) tabloyu netleştirir ve yanlış negatifi azaltır.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548640" y="5513832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8640" y="5513832"/>
            <a:ext cx="118872" cy="114300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24" name="Shape 22"/>
          <p:cNvSpPr/>
          <p:nvPr/>
        </p:nvSpPr>
        <p:spPr>
          <a:xfrm>
            <a:off x="749808" y="5815584"/>
            <a:ext cx="530352" cy="530352"/>
          </a:xfrm>
          <a:prstGeom prst="ellipse">
            <a:avLst/>
          </a:prstGeom>
          <a:solidFill>
            <a:srgbClr val="BD5B34"/>
          </a:solidFill>
          <a:ln/>
        </p:spPr>
      </p:sp>
      <p:sp>
        <p:nvSpPr>
          <p:cNvPr id="25" name="Text 23"/>
          <p:cNvSpPr/>
          <p:nvPr/>
        </p:nvSpPr>
        <p:spPr>
          <a:xfrm>
            <a:off x="749808" y="5815584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100" dirty="0"/>
          </a:p>
        </p:txBody>
      </p:sp>
      <p:sp>
        <p:nvSpPr>
          <p:cNvPr id="26" name="Text 24"/>
          <p:cNvSpPr/>
          <p:nvPr/>
        </p:nvSpPr>
        <p:spPr>
          <a:xfrm>
            <a:off x="1508760" y="5632704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Eşlik eden tabloları da konuşun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508760" y="5998464"/>
            <a:ext cx="6903720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Kaygı, depresyon, uyku ve madde kullanımı sık eşlik eder; hepsi birlikte ele alınmalı.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548640" y="6757416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48640" y="6757416"/>
            <a:ext cx="118872" cy="114300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30" name="Shape 28"/>
          <p:cNvSpPr/>
          <p:nvPr/>
        </p:nvSpPr>
        <p:spPr>
          <a:xfrm>
            <a:off x="749808" y="7059168"/>
            <a:ext cx="530352" cy="530352"/>
          </a:xfrm>
          <a:prstGeom prst="ellipse">
            <a:avLst/>
          </a:prstGeom>
          <a:solidFill>
            <a:srgbClr val="BD5B34"/>
          </a:solidFill>
          <a:ln/>
        </p:spPr>
      </p:sp>
      <p:sp>
        <p:nvSpPr>
          <p:cNvPr id="31" name="Text 29"/>
          <p:cNvSpPr/>
          <p:nvPr/>
        </p:nvSpPr>
        <p:spPr>
          <a:xfrm>
            <a:off x="749808" y="7059168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100" dirty="0"/>
          </a:p>
        </p:txBody>
      </p:sp>
      <p:sp>
        <p:nvSpPr>
          <p:cNvPr id="32" name="Text 30"/>
          <p:cNvSpPr/>
          <p:nvPr/>
        </p:nvSpPr>
        <p:spPr>
          <a:xfrm>
            <a:off x="1508760" y="6876288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Uzman desteğiyle plan yapın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1508760" y="7242048"/>
            <a:ext cx="6903720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Belirti profilinize göre kişiye özel tedavi; "irade eğitimi" değil, sistem ve nöral esneklik odaklı.</a:t>
            </a:r>
            <a:endParaRPr lang="en-US" sz="1350" dirty="0"/>
          </a:p>
        </p:txBody>
      </p:sp>
      <p:sp>
        <p:nvSpPr>
          <p:cNvPr id="34" name="Text 32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Sibley et al., Lancet Psychiatry (2016) — çoklu kaynak + klinik görüşme tanı doğruluğunu artırır.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13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TEDAVİ  |  KANITA DAYALI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 işe yarıyor?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tanı sonrası yetişkin DEHB tedavi edilebilir bir tablodur. Hedef belirtileri azaltmak ve işlevi geri kazandırmaktır.</a:t>
            </a:r>
            <a:endParaRPr lang="en-US" sz="1650" dirty="0"/>
          </a:p>
        </p:txBody>
      </p:sp>
      <p:sp>
        <p:nvSpPr>
          <p:cNvPr id="5" name="Shape 3"/>
          <p:cNvSpPr/>
          <p:nvPr/>
        </p:nvSpPr>
        <p:spPr>
          <a:xfrm>
            <a:off x="548640" y="2697480"/>
            <a:ext cx="388620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697480"/>
            <a:ext cx="118872" cy="228600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898648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FARMAKOTERAPİ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3264408"/>
            <a:ext cx="324612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Ağ meta-analizinde yetişkinlerde çekirdek belirtilerde en güçlü etkiyi uyarıcılar (amfetaminler) ve metilfenidat gösterdi. İlaç seçimi hekimle birlikte yapılır.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4709160" y="2697480"/>
            <a:ext cx="388620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09160" y="2697480"/>
            <a:ext cx="118872" cy="228600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2898648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 DIŞI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0" y="3264408"/>
            <a:ext cx="324612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BDT en çok kanıtı olan psikososyal yaklaşım; farkındalık (mindfulness) temelli yöntemler de çekirdek belirtilerde etkili. Çoğu zaman ilaçla birlikte en iyi sonucu verir.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548640" y="52120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5212080"/>
            <a:ext cx="118872" cy="178308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5413248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 &amp; UYKU AYRICA ELE ALINMALI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68680" y="5760720"/>
            <a:ext cx="74066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İlaçlar çekirdek belirtilerde etkili olsa da duygusal düzensizlik üzerindeki etkisi daha sınırlı; uyku ve duygu için ek, hedefe yönelik müdahaleler gerekebilir. Tedavi tek kalıp değildir.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Cortese et al., Lancet Psychiatry (2018); Nimmo-Smith et al., Psychol Med (2020); Lenzi et al., 2017.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A24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089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ÖZET  ·  YETİŞKİN DEHB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417320"/>
            <a:ext cx="786384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Belirtileriniz sizi</a:t>
            </a:r>
            <a:endParaRPr lang="en-US" sz="4000" dirty="0"/>
          </a:p>
          <a:p>
            <a:pPr algn="l" indent="0" marL="0">
              <a:lnSpc>
                <a:spcPct val="104000"/>
              </a:lnSpc>
              <a:buNone/>
            </a:pPr>
            <a:r>
              <a:rPr lang="en-US" sz="4000" b="1" dirty="0">
                <a:solidFill>
                  <a:srgbClr val="E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tanımlamaz.</a:t>
            </a:r>
            <a:endParaRPr lang="en-US" sz="4000" dirty="0"/>
          </a:p>
          <a:p>
            <a:pPr algn="l" indent="0" marL="0">
              <a:lnSpc>
                <a:spcPct val="104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Doğru tanı yön verir.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4114800"/>
            <a:ext cx="2395728" cy="530352"/>
          </a:xfrm>
          <a:prstGeom prst="roundRect">
            <a:avLst>
              <a:gd name="adj" fmla="val 17241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0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 dalgalanması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3236976" y="4114800"/>
            <a:ext cx="2711196" cy="530352"/>
          </a:xfrm>
          <a:prstGeom prst="roundRect">
            <a:avLst>
              <a:gd name="adj" fmla="val 17241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36976" y="4114800"/>
            <a:ext cx="271119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Zihinsel hareketlilik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149340" y="4114800"/>
            <a:ext cx="1869948" cy="530352"/>
          </a:xfrm>
          <a:prstGeom prst="roundRect">
            <a:avLst>
              <a:gd name="adj" fmla="val 17241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49340" y="4114800"/>
            <a:ext cx="186994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Zaman körlüğü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40080" y="4773168"/>
            <a:ext cx="923544" cy="530352"/>
          </a:xfrm>
          <a:prstGeom prst="roundRect">
            <a:avLst>
              <a:gd name="adj" fmla="val 17241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4773168"/>
            <a:ext cx="92354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1764792" y="4773168"/>
            <a:ext cx="1554480" cy="530352"/>
          </a:xfrm>
          <a:prstGeom prst="roundRect">
            <a:avLst>
              <a:gd name="adj" fmla="val 17241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64792" y="4773168"/>
            <a:ext cx="1554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Hiperfokus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520440" y="4773168"/>
            <a:ext cx="2816352" cy="530352"/>
          </a:xfrm>
          <a:prstGeom prst="roundRect">
            <a:avLst>
              <a:gd name="adj" fmla="val 17241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20440" y="4773168"/>
            <a:ext cx="2816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Reddedilme duyarlılığı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40080" y="5806440"/>
            <a:ext cx="7863840" cy="1234440"/>
          </a:xfrm>
          <a:prstGeom prst="roundRect">
            <a:avLst>
              <a:gd name="adj" fmla="val 4444"/>
            </a:avLst>
          </a:prstGeom>
          <a:solidFill>
            <a:srgbClr val="39314F"/>
          </a:solidFill>
          <a:ln w="12700">
            <a:solidFill>
              <a:srgbClr val="473D6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5806440"/>
            <a:ext cx="118872" cy="1234440"/>
          </a:xfrm>
          <a:prstGeom prst="rect">
            <a:avLst/>
          </a:prstGeom>
          <a:solidFill>
            <a:srgbClr val="E0894F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5998464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Dosyanın tam özetini ve referansları ücretsiz indirin:  </a:t>
            </a:r>
            <a:pPr algn="l" indent="0" marL="0">
              <a:buNone/>
            </a:pPr>
            <a:r>
              <a:rPr lang="en-US" sz="1600" b="1" dirty="0">
                <a:solidFill>
                  <a:srgbClr val="E089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6419088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içerik bilgilendirme amaçlıdır; tıbbi tanı veya tedavi yerine geçmez. Şüphesi olan bir uzmana başvurmalıdır.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640080" y="781812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#DEHB  #ADHD  #YetişkinDEHB  #Psikiyatri  #DuyguDüzenlemesi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473D6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B7AF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089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KAVRAM  |  TANI AÇIĞI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Üçleme yetmiyor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DSM-5'in DEHB tanısı üç belirti üzerine kurulu: dikkatsizlik, hareketlilik, dürtüsellik. Bu ölçütler aslında çocukları tanımlamak için yazıldı.</a:t>
            </a:r>
            <a:endParaRPr lang="en-US" sz="1650" dirty="0"/>
          </a:p>
        </p:txBody>
      </p:sp>
      <p:sp>
        <p:nvSpPr>
          <p:cNvPr id="5" name="Shape 3"/>
          <p:cNvSpPr/>
          <p:nvPr/>
        </p:nvSpPr>
        <p:spPr>
          <a:xfrm>
            <a:off x="548640" y="2788920"/>
            <a:ext cx="3886200" cy="4069080"/>
          </a:xfrm>
          <a:prstGeom prst="roundRect">
            <a:avLst>
              <a:gd name="adj" fmla="val 1412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788920"/>
            <a:ext cx="118872" cy="406908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30175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KLASİK ÜÇLEME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3520440"/>
            <a:ext cx="3291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Dikkatsizlik</a:t>
            </a:r>
            <a:endParaRPr lang="en-US" sz="17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Aşırı hareketlilik</a:t>
            </a:r>
            <a:endParaRPr lang="en-US" sz="1700" dirty="0"/>
          </a:p>
          <a:p>
            <a:pPr marL="342900" indent="-342900">
              <a:lnSpc>
                <a:spcPct val="130000"/>
              </a:lnSpc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Dürtüsellik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68680" y="5897880"/>
            <a:ext cx="324612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DSM-5 ve ASRS taramasının kapsadığı alan.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709160" y="2788920"/>
            <a:ext cx="3886200" cy="4069080"/>
          </a:xfrm>
          <a:prstGeom prst="roundRect">
            <a:avLst>
              <a:gd name="adj" fmla="val 1412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09160" y="2788920"/>
            <a:ext cx="118872" cy="406908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30175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YETİŞKİN GERÇEĞİ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0" y="33832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belirti boyutu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029200" y="4023360"/>
            <a:ext cx="324612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600" b="1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Üçlemeye ek 6 boyut:</a:t>
            </a:r>
            <a:endParaRPr lang="en-US" sz="1600" dirty="0"/>
          </a:p>
          <a:p>
            <a:pPr algn="l"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dağınıklık · unutkanlık · harekete geçememe · duygusal dalgalanma · uyku · zaman algısı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Chua et al., Irish J Psychol Med (2026); 9 temadan 6'sı DSM-5 üçlemesinde yok.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ÖRÜNTÜ  |  DÜZENSİZLİK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Eksiklik değil, düzensizlik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8046720" cy="1371600"/>
          </a:xfrm>
          <a:prstGeom prst="roundRect">
            <a:avLst>
              <a:gd name="adj" fmla="val 5333"/>
            </a:avLst>
          </a:prstGeom>
          <a:solidFill>
            <a:srgbClr val="C1121F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205740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"Sıfırdan yüze, ya hep ya hiç."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868680" y="265176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FFE9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Katılımcılar belirtilerini böyle anlatıyor: kimi zaman tamamen yok, kimi zaman işlevi bozacak kadar yoğun.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80467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Yetişkin DEHB'yi en iyi tanımlayan tek kelime "eksiklik" değil; dikkati, duyguyu, enerjiyi ve zamanı tutarlı biçimde DÜZENLEYEMEME. Bu yüzden aynı kişi bir gün saatlerce odaklanırken ertesi gün en basit işe başlayamaz.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548640" y="525780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5257800"/>
            <a:ext cx="118872" cy="169164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54681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DİKKAT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585216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açıp kapatmada zorluk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3264408" y="525780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64408" y="5257800"/>
            <a:ext cx="118872" cy="169164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4" name="Text 12"/>
          <p:cNvSpPr/>
          <p:nvPr/>
        </p:nvSpPr>
        <p:spPr>
          <a:xfrm>
            <a:off x="3538728" y="54681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38728" y="585216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hızlı, şiddetli dalgalanma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5980176" y="525780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980176" y="5257800"/>
            <a:ext cx="118872" cy="169164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8" name="Text 16"/>
          <p:cNvSpPr/>
          <p:nvPr/>
        </p:nvSpPr>
        <p:spPr>
          <a:xfrm>
            <a:off x="6254496" y="54681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ENERJİ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54496" y="585216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başlatma–bitirme tutarsızlığı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Chua et al., 2026; Cubbin et al., Br J Gen Pract (2020) — "dysregulated, not deficient."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GİZLİ BOYUT 1  |  DUYGUSAL DALGALANMA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Duygu düzensizliği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355080" y="868680"/>
            <a:ext cx="2240280" cy="1371600"/>
          </a:xfrm>
          <a:prstGeom prst="roundRect">
            <a:avLst>
              <a:gd name="adj" fmla="val 5333"/>
            </a:avLst>
          </a:prstGeom>
          <a:solidFill>
            <a:srgbClr val="BD5B34"/>
          </a:solidFill>
          <a:ln/>
        </p:spPr>
      </p:sp>
      <p:sp>
        <p:nvSpPr>
          <p:cNvPr id="5" name="Text 3"/>
          <p:cNvSpPr/>
          <p:nvPr/>
        </p:nvSpPr>
        <p:spPr>
          <a:xfrm>
            <a:off x="6355080" y="9601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%70'e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6355080" y="1691640"/>
            <a:ext cx="2240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FFE9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kadar yetişkinde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2377440"/>
            <a:ext cx="8046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 öfke, düşük engellenme eşiği, çabuk ağlama, yoğun heyecan — duygular hızlı ve şiddetli değişir. Çalışmalar bunu çekirdek bir belirti olarak ele almayı tartışıyor; tanı ölçütlerinde ise zayıf temsil ediliyor.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548640" y="3657600"/>
            <a:ext cx="8046720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3657600"/>
            <a:ext cx="118872" cy="137160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384048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önemli?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4206240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Duygusal dalgalanma; işlev kaybını, ikincil kaygı ve depresyonu ve ilişki sorunlarını klasik belirtilerden bağımsız olarak öngörüyor. DSM-5 ve ASRS bunu kapsamıyor.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548640" y="5257800"/>
            <a:ext cx="8046720" cy="17373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5257800"/>
            <a:ext cx="118872" cy="173736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5449824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AYIRICI NOT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68680" y="5779008"/>
            <a:ext cx="74066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Duygu yoğunluğunda DEHB, bipolar bozukluktan bile yüksek puan alabilir; ancak bunlar farklı tablolardır ve ayrımı klinik değerlendirme yapar. Kendi kendine teşhis yerine uzman görüşü gerekir.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Shaw et al., Am J Psychiatry (2014); Lenzi et al., Neurosci Biobehav Rev (2017); Hirsch et al., 2018.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GİZLİ BOYUT 2  |  ZİHİNSEL HAREKETLİLİK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5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Hareketlilik içeriye döner</a:t>
            </a:r>
            <a:endParaRPr lang="en-US" sz="35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Çocuklukta görünür koşuşturma olan hareketlilik, yetişkinde çoğu zaman içsel bir huzursuzluğa dönüşür: "kafayı kapatamama" ve yarışan düşünceler.</a:t>
            </a:r>
            <a:endParaRPr lang="en-US" sz="1650" dirty="0"/>
          </a:p>
        </p:txBody>
      </p:sp>
      <p:sp>
        <p:nvSpPr>
          <p:cNvPr id="5" name="Shape 3"/>
          <p:cNvSpPr/>
          <p:nvPr/>
        </p:nvSpPr>
        <p:spPr>
          <a:xfrm>
            <a:off x="548640" y="2834640"/>
            <a:ext cx="8046720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834640"/>
            <a:ext cx="118872" cy="132588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99923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Yarışan düşünceler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3401568"/>
            <a:ext cx="74066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anda, ardı ardına, durdurulamayan düşünce akışı — odaklanmayı zorlaştırır.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4315968"/>
            <a:ext cx="8046720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4315968"/>
            <a:ext cx="118872" cy="132588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448056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İçsel huzursuzluk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68680" y="4882896"/>
            <a:ext cx="74066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Dışarıdan sakin görünürken içeride "motor sürekli çalışıyor" hissi.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5797296"/>
            <a:ext cx="8046720" cy="1325880"/>
          </a:xfrm>
          <a:prstGeom prst="roundRect">
            <a:avLst>
              <a:gd name="adj" fmla="val 413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5797296"/>
            <a:ext cx="118872" cy="132588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5961888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Uykuya geçememe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68680" y="6364224"/>
            <a:ext cx="74066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Zihin susmadığı için yatağa yatınca düşünceler hızlanır.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Martz et al., Psychiatry Res (2021); Bozhilova et al., Neurosci Biobehav Rev (2018).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GİZLİ BOYUT 3  |  ZAMAN ALGISI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Zaman körlüğü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Bilinçli takip edilmediğinde zaman "kayıp gider." DEHB'li yetişkinler süreleri tutarlı kestiremez: sıkıcı işi olduğundan uzun, teslim tarihini olduğundan kısa sanırlar.</a:t>
            </a:r>
            <a:endParaRPr lang="en-US" sz="1650" dirty="0"/>
          </a:p>
        </p:txBody>
      </p:sp>
      <p:sp>
        <p:nvSpPr>
          <p:cNvPr id="5" name="Shape 3"/>
          <p:cNvSpPr/>
          <p:nvPr/>
        </p:nvSpPr>
        <p:spPr>
          <a:xfrm>
            <a:off x="548640" y="2834640"/>
            <a:ext cx="3886200" cy="219456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834640"/>
            <a:ext cx="118872" cy="219456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3035808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AŞIRI TAHMİN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3401568"/>
            <a:ext cx="324612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İstenmeyen / zor görevi gözde büyütme → erteleme.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09160" y="2834640"/>
            <a:ext cx="3886200" cy="219456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09160" y="2834640"/>
            <a:ext cx="118872" cy="219456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3035808"/>
            <a:ext cx="3246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EKSİK TAHMİN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0" y="3401568"/>
            <a:ext cx="324612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Teslim tarihine kalan süreyi az sanma → son ana sıkışma.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5257800"/>
            <a:ext cx="8046720" cy="17373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5257800"/>
            <a:ext cx="118872" cy="173736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5449824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GİZLENEBİLİR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68680" y="5779008"/>
            <a:ext cx="74066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Bazıları bunu telafi için randevulara çok erken gider; "iyi zaman yönetimi" gibi görünür ve belirti gözden kaçar. Zaman algısı farkı DSM ve ASRS'de yok; CAARS-2'de de çıkarılmış.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Mette, Int J Environ Res Public Health (2023); Pironti et al., Psychol Med (2016); Chua et al., 2026.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GİZLİ BOYUT 4  |  UYKU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5486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Uyku, belirtinin parçası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035040" y="868680"/>
            <a:ext cx="2560320" cy="1371600"/>
          </a:xfrm>
          <a:prstGeom prst="roundRect">
            <a:avLst>
              <a:gd name="adj" fmla="val 5333"/>
            </a:avLst>
          </a:prstGeom>
          <a:solidFill>
            <a:srgbClr val="003566"/>
          </a:solidFill>
          <a:ln/>
        </p:spPr>
      </p:sp>
      <p:sp>
        <p:nvSpPr>
          <p:cNvPr id="5" name="Text 3"/>
          <p:cNvSpPr/>
          <p:nvPr/>
        </p:nvSpPr>
        <p:spPr>
          <a:xfrm>
            <a:off x="6035040" y="96012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%43–80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6035040" y="16916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FE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yetişkinde uykusuzluk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237744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 güçlüğü DEHB'li yetişkinlerde olağanüstü yaygın. Çoğu zaman yarışan düşünceler ve geç yatma eğilimiyle iç içedir; sık uyanma ve gündüz yorgunluğuyla devam eder.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548640" y="3611880"/>
            <a:ext cx="80467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3611880"/>
            <a:ext cx="118872" cy="14173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377647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Gecikmiş ritim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68680" y="4178808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Uyku-başlangıcı uykusuzluğu olanlarda melatonin salınımı ve sirkadiyen ritim geriye kaymıştır.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5184648"/>
            <a:ext cx="80467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5184648"/>
            <a:ext cx="118872" cy="141732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534924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Çift yönlü ilişki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68680" y="5751576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Uykusuzluk belirtileri kötüleştirir; belirtiler de uykuyu bozar — kısır döngü.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Wynchank et al., Curr Psychiatry Rep (2017); Van Veen et al., Biol Psychiatry (2010); Brevik et al., 2017.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GİZLİ BOYUT 5–6  |  HİPERFOKUS &amp; REDDEDİLME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Çelişkili iki yüz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65960"/>
            <a:ext cx="118872" cy="2286000"/>
          </a:xfrm>
          <a:prstGeom prst="rect">
            <a:avLst/>
          </a:prstGeom>
          <a:solidFill>
            <a:srgbClr val="003566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157984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HİPERFOKUS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2505456"/>
            <a:ext cx="740664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Dikkat eksik değil, DÜZENSİZ. İlgi çeken bir konuda kişi saatlerce, etrafını unutacak kadar odaklanabilir — ama bu odağı ne başlatabilir ne durdurabilir. Yemeği, uykuyu, daha önemli işleri ihmal edebilir.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4434840"/>
            <a:ext cx="8046720" cy="2560320"/>
          </a:xfrm>
          <a:prstGeom prst="roundRect">
            <a:avLst>
              <a:gd name="adj" fmla="val 2143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434840"/>
            <a:ext cx="118872" cy="2560320"/>
          </a:xfrm>
          <a:prstGeom prst="rect">
            <a:avLst/>
          </a:prstGeom>
          <a:solidFill>
            <a:srgbClr val="BD5B34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4626864"/>
            <a:ext cx="7406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BD5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REDDEDİLME DUYARLILIĞI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68680" y="4974336"/>
            <a:ext cx="7406640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Eleştiri ya da reddedilme algısı yoğun bir acıya yol açabilir. Kişi bunu maskeleme, geri çekilme ve bedensel gerginlikle yaşar; yalnızlığı ve kaygıyı besler. Duygusal düzensizliğin sık ama az konuşulan bir yüzüdür.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Cubbin et al., 2020; Ginapp et al., PLOS ONE (2023); Rowney-Smith et al., PLOS ONE (2024).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13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2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TANI AÇIĞI  |  NEDEN GÖZDEN KAÇIYOR?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5486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Geç fark ediliyor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126480" y="868680"/>
            <a:ext cx="2468880" cy="1371600"/>
          </a:xfrm>
          <a:prstGeom prst="roundRect">
            <a:avLst>
              <a:gd name="adj" fmla="val 5333"/>
            </a:avLst>
          </a:prstGeom>
          <a:solidFill>
            <a:srgbClr val="C1121F"/>
          </a:solidFill>
          <a:ln/>
        </p:spPr>
      </p:sp>
      <p:sp>
        <p:nvSpPr>
          <p:cNvPr id="5" name="Text 3"/>
          <p:cNvSpPr/>
          <p:nvPr/>
        </p:nvSpPr>
        <p:spPr>
          <a:xfrm>
            <a:off x="6126480" y="96012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 yıl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126480" y="169164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FFE9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kadınlarda daha geç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80467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423160"/>
            <a:ext cx="118872" cy="141732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258775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5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Çocuk ölçütleriyle bakılıyor</a:t>
            </a:r>
            <a:endParaRPr lang="en-US" sz="1750" dirty="0"/>
          </a:p>
        </p:txBody>
      </p:sp>
      <p:sp>
        <p:nvSpPr>
          <p:cNvPr id="10" name="Text 8"/>
          <p:cNvSpPr/>
          <p:nvPr/>
        </p:nvSpPr>
        <p:spPr>
          <a:xfrm>
            <a:off x="868680" y="2990088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Tarama araçları çocukluk profiline göre tasarlandı; içsel ve örtük yetişkin belirtilerini kaçırır.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548640" y="3995928"/>
            <a:ext cx="80467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3995928"/>
            <a:ext cx="118872" cy="141732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416052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5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Tanı gölgelenmesi</a:t>
            </a:r>
            <a:endParaRPr lang="en-US" sz="1750" dirty="0"/>
          </a:p>
        </p:txBody>
      </p:sp>
      <p:sp>
        <p:nvSpPr>
          <p:cNvPr id="14" name="Text 12"/>
          <p:cNvSpPr/>
          <p:nvPr/>
        </p:nvSpPr>
        <p:spPr>
          <a:xfrm>
            <a:off x="868680" y="4562856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Belirtiler önce kaygı veya depresyon sanılabilir; DEHB altta gözden kaçar.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5568696"/>
            <a:ext cx="80467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5568696"/>
            <a:ext cx="118872" cy="1417320"/>
          </a:xfrm>
          <a:prstGeom prst="rect">
            <a:avLst/>
          </a:prstGeom>
          <a:solidFill>
            <a:srgbClr val="C1121F"/>
          </a:solidFill>
          <a:ln/>
        </p:spPr>
      </p:sp>
      <p:sp>
        <p:nvSpPr>
          <p:cNvPr id="17" name="Text 15"/>
          <p:cNvSpPr/>
          <p:nvPr/>
        </p:nvSpPr>
        <p:spPr>
          <a:xfrm>
            <a:off x="868680" y="5733288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5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Telafi ve maskeleme</a:t>
            </a:r>
            <a:endParaRPr lang="en-US" sz="1750" dirty="0"/>
          </a:p>
        </p:txBody>
      </p:sp>
      <p:sp>
        <p:nvSpPr>
          <p:cNvPr id="18" name="Text 16"/>
          <p:cNvSpPr/>
          <p:nvPr/>
        </p:nvSpPr>
        <p:spPr>
          <a:xfrm>
            <a:off x="868680" y="6135624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 başa çıkma stratejileriyle güçlüğü gizler; "iyi idare ediyor" görünür.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548640" y="81564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Skoglund et al., J Child Psychol Psychiatry (2023); Martin, Lancet Psychiatry (2024); Hinshaw et al., 2021.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8522208"/>
            <a:ext cx="804672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859536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859536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· Psikiyatri Uzmanı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766560" y="85953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2026-06-05T09:56:14Z</dcterms:created>
  <dcterms:modified xsi:type="dcterms:W3CDTF">2026-06-05T09:56:14Z</dcterms:modified>
</cp:coreProperties>
</file>