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9144000"/>
  <p:notesSz cx="9144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8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UYKU  ·  RUH SAĞLIĞI  ·  PSİKİYATRİK REHBER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2377440"/>
            <a:ext cx="804672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Kaç saat uyumalı,</a:t>
            </a:r>
            <a:endParaRPr lang="en-US" sz="5600" dirty="0"/>
          </a:p>
          <a:p>
            <a:pPr algn="l" indent="0" marL="0">
              <a:buNone/>
            </a:pPr>
            <a:r>
              <a:rPr lang="en-US" sz="5600" b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 zaman uyumalı?</a:t>
            </a:r>
            <a:endParaRPr lang="en-US" sz="5600" dirty="0"/>
          </a:p>
        </p:txBody>
      </p:sp>
      <p:sp>
        <p:nvSpPr>
          <p:cNvPr id="4" name="Shape 2"/>
          <p:cNvSpPr/>
          <p:nvPr/>
        </p:nvSpPr>
        <p:spPr>
          <a:xfrm>
            <a:off x="548640" y="502920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5394960"/>
            <a:ext cx="80467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C8C8D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100.000 kişiyi izleyen yeni veriler:</a:t>
            </a:r>
            <a:endParaRPr lang="en-US" sz="2200" dirty="0"/>
          </a:p>
          <a:p>
            <a:pPr algn="l" indent="0" marL="0">
              <a:buNone/>
            </a:pPr>
            <a:r>
              <a:rPr lang="en-US" sz="2200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süreden bile önemli olan bir şey var.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548640" y="6949440"/>
            <a:ext cx="2926080" cy="777240"/>
          </a:xfrm>
          <a:prstGeom prst="rect">
            <a:avLst/>
          </a:prstGeom>
          <a:solidFill>
            <a:srgbClr val="0F1B2D"/>
          </a:solidFill>
          <a:ln w="19050">
            <a:solidFill>
              <a:srgbClr val="D4A01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6949440"/>
            <a:ext cx="2926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Kaydır  →  12 Slayt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54864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8E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011680" y="868680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E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22376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C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 HARİTASI  ·  5 ADIM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548640" y="1188720"/>
            <a:ext cx="137160" cy="66751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1887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 hafta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" y="187452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uygulayabileceğin 5 adım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868680" y="2743200"/>
            <a:ext cx="7726680" cy="841248"/>
          </a:xfrm>
          <a:prstGeom prst="rect">
            <a:avLst/>
          </a:prstGeom>
          <a:solidFill>
            <a:srgbClr val="FFFFFF"/>
          </a:solidFill>
          <a:ln w="889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743200"/>
            <a:ext cx="841248" cy="8412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2743200"/>
            <a:ext cx="841248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2834640"/>
            <a:ext cx="63093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Sabit yatış saati seç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920240" y="3200400"/>
            <a:ext cx="63093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23:00 gibi gerçekçi bir saat belirle, hafta sonu da koru.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868680" y="3703320"/>
            <a:ext cx="7726680" cy="841248"/>
          </a:xfrm>
          <a:prstGeom prst="rect">
            <a:avLst/>
          </a:prstGeom>
          <a:solidFill>
            <a:srgbClr val="FFFFFF"/>
          </a:solidFill>
          <a:ln w="8890">
            <a:solidFill>
              <a:srgbClr val="D6D0B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68680" y="3703320"/>
            <a:ext cx="841248" cy="8412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68680" y="3703320"/>
            <a:ext cx="841248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1920240" y="3794760"/>
            <a:ext cx="63093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Sabah ışığı al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1920240" y="4160520"/>
            <a:ext cx="63093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Uyandıktan sonraki 30 dk içinde gün ışığı sirkadiyen ritmi sıfırlar.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868680" y="4663440"/>
            <a:ext cx="7726680" cy="841248"/>
          </a:xfrm>
          <a:prstGeom prst="rect">
            <a:avLst/>
          </a:prstGeom>
          <a:solidFill>
            <a:srgbClr val="FFFFFF"/>
          </a:solidFill>
          <a:ln w="8890">
            <a:solidFill>
              <a:srgbClr val="D6D0B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68680" y="4663440"/>
            <a:ext cx="841248" cy="8412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4663440"/>
            <a:ext cx="841248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1920240" y="4754880"/>
            <a:ext cx="63093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Akşam ekran ışığını azalt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1920240" y="5120640"/>
            <a:ext cx="63093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Yatmadan 1 saat önce parlak ekranlardan uzaklaş.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868680" y="5623560"/>
            <a:ext cx="7726680" cy="841248"/>
          </a:xfrm>
          <a:prstGeom prst="rect">
            <a:avLst/>
          </a:prstGeom>
          <a:solidFill>
            <a:srgbClr val="FFFFFF"/>
          </a:solidFill>
          <a:ln w="8890">
            <a:solidFill>
              <a:srgbClr val="D6D0B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68680" y="5623560"/>
            <a:ext cx="841248" cy="8412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68680" y="5623560"/>
            <a:ext cx="841248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1920240" y="5715000"/>
            <a:ext cx="63093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Düzenli ölç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1920240" y="6080760"/>
            <a:ext cx="63093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hafta yatış-kalkış saatini not al, varyansı görsel olarak gör.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868680" y="6583680"/>
            <a:ext cx="7726680" cy="841248"/>
          </a:xfrm>
          <a:prstGeom prst="rect">
            <a:avLst/>
          </a:prstGeom>
          <a:solidFill>
            <a:srgbClr val="FFFFFF"/>
          </a:solidFill>
          <a:ln w="8890">
            <a:solidFill>
              <a:srgbClr val="D6D0B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868680" y="6583680"/>
            <a:ext cx="841248" cy="8412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68680" y="6583680"/>
            <a:ext cx="841248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0F1B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000" dirty="0"/>
          </a:p>
        </p:txBody>
      </p:sp>
      <p:sp>
        <p:nvSpPr>
          <p:cNvPr id="29" name="Text 27"/>
          <p:cNvSpPr/>
          <p:nvPr/>
        </p:nvSpPr>
        <p:spPr>
          <a:xfrm>
            <a:off x="1920240" y="6675120"/>
            <a:ext cx="63093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Dinçliği rehber al</a:t>
            </a:r>
            <a:endParaRPr lang="en-US" sz="1700" dirty="0"/>
          </a:p>
        </p:txBody>
      </p:sp>
      <p:sp>
        <p:nvSpPr>
          <p:cNvPr id="30" name="Text 28"/>
          <p:cNvSpPr/>
          <p:nvPr/>
        </p:nvSpPr>
        <p:spPr>
          <a:xfrm>
            <a:off x="1920240" y="7040880"/>
            <a:ext cx="63093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Sayı değil, sabah uyanırken hissin asıl ölçüttür.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548640" y="827532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Meyer et al., PNAS (2024) · Taillard et al., Brain Sci (2021) · Moebus &amp; Holz, BMC Public Health (2025)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12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2011680" y="868680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722376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UYARI  ·  NE ZAMAN UZMANA?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548640" y="1188720"/>
            <a:ext cx="137160" cy="667512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18872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 sinyaller varsa,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868680" y="196596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hekiminize başvurun.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868680" y="3154680"/>
            <a:ext cx="7726680" cy="914400"/>
          </a:xfrm>
          <a:prstGeom prst="rect">
            <a:avLst/>
          </a:prstGeom>
          <a:solidFill>
            <a:srgbClr val="FFFFFF"/>
          </a:solidFill>
          <a:ln w="8890">
            <a:solidFill>
              <a:srgbClr val="D6D0B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3154680"/>
            <a:ext cx="164592" cy="91440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3246120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Süreğen uykusuzluk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88720" y="3611880"/>
            <a:ext cx="722376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haftadan uzun, haftada 3+ gece uyuyamama.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68680" y="4206240"/>
            <a:ext cx="7726680" cy="914400"/>
          </a:xfrm>
          <a:prstGeom prst="rect">
            <a:avLst/>
          </a:prstGeom>
          <a:solidFill>
            <a:srgbClr val="FFFFFF"/>
          </a:solidFill>
          <a:ln w="8890">
            <a:solidFill>
              <a:srgbClr val="D6D0B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68680" y="4206240"/>
            <a:ext cx="164592" cy="91440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88720" y="4297680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Aşırı uyku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188720" y="4663440"/>
            <a:ext cx="722376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9–10 saatten fazla uyumaya rağmen yorgun uyanma.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68680" y="5257800"/>
            <a:ext cx="7726680" cy="914400"/>
          </a:xfrm>
          <a:prstGeom prst="rect">
            <a:avLst/>
          </a:prstGeom>
          <a:solidFill>
            <a:srgbClr val="FFFFFF"/>
          </a:solidFill>
          <a:ln w="8890">
            <a:solidFill>
              <a:srgbClr val="D6D0B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68680" y="5257800"/>
            <a:ext cx="164592" cy="91440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188720" y="5349240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Eşlik eden ruhsal belirti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188720" y="5715000"/>
            <a:ext cx="722376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Çökkün duygu durum, ilgi kaybı, ümitsizlik, ajitasyon.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68680" y="6309360"/>
            <a:ext cx="7726680" cy="914400"/>
          </a:xfrm>
          <a:prstGeom prst="rect">
            <a:avLst/>
          </a:prstGeom>
          <a:solidFill>
            <a:srgbClr val="FFFFFF"/>
          </a:solidFill>
          <a:ln w="8890">
            <a:solidFill>
              <a:srgbClr val="D6D0B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68680" y="6309360"/>
            <a:ext cx="164592" cy="91440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88720" y="6400800"/>
            <a:ext cx="72237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Gündüz işlev kaybı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188720" y="6766560"/>
            <a:ext cx="722376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İşte/sosyal alanda dikkat, motivasyon, hafıza zorlukları.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868680" y="7452360"/>
            <a:ext cx="7726680" cy="685800"/>
          </a:xfrm>
          <a:prstGeom prst="rect">
            <a:avLst/>
          </a:prstGeom>
          <a:solidFill>
            <a:srgbClr val="EFE4E5"/>
          </a:solidFill>
          <a:ln w="6350">
            <a:solidFill>
              <a:srgbClr val="C1121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005840" y="7452360"/>
            <a:ext cx="7452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50" b="1" i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içerik bilgi amaçlıdır; tedavi veya tanı yerine geçmez. Hekiminize danışın.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12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011680" y="868680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722376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8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HATIRLA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Sayı değil,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548640" y="196596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600" b="1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sistem.</a:t>
            </a:r>
            <a:endParaRPr lang="en-US" sz="5600" dirty="0"/>
          </a:p>
        </p:txBody>
      </p:sp>
      <p:sp>
        <p:nvSpPr>
          <p:cNvPr id="5" name="Shape 3"/>
          <p:cNvSpPr/>
          <p:nvPr/>
        </p:nvSpPr>
        <p:spPr>
          <a:xfrm>
            <a:off x="548640" y="3017520"/>
            <a:ext cx="109728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3520440"/>
            <a:ext cx="8046720" cy="822960"/>
          </a:xfrm>
          <a:prstGeom prst="rect">
            <a:avLst/>
          </a:prstGeom>
          <a:solidFill>
            <a:srgbClr val="1A2942"/>
          </a:solidFill>
          <a:ln w="6350">
            <a:solidFill>
              <a:srgbClr val="2A334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520440"/>
            <a:ext cx="137160" cy="82296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36118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463040" y="3611880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Yaşa uygun süre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463040" y="3977640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C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Yetişkinde 7–8 saat sweet spot.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48640" y="4480560"/>
            <a:ext cx="8046720" cy="822960"/>
          </a:xfrm>
          <a:prstGeom prst="rect">
            <a:avLst/>
          </a:prstGeom>
          <a:solidFill>
            <a:srgbClr val="1A2942"/>
          </a:solidFill>
          <a:ln w="6350">
            <a:solidFill>
              <a:srgbClr val="2A334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4480560"/>
            <a:ext cx="137160" cy="82296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" y="45720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1463040" y="4572000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Düzenli saat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463040" y="4937760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C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Hafta içi-sonu fark etmez, sabit zaman.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48640" y="5440680"/>
            <a:ext cx="8046720" cy="822960"/>
          </a:xfrm>
          <a:prstGeom prst="rect">
            <a:avLst/>
          </a:prstGeom>
          <a:solidFill>
            <a:srgbClr val="1A2942"/>
          </a:solidFill>
          <a:ln w="6350">
            <a:solidFill>
              <a:srgbClr val="2A334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48640" y="5440680"/>
            <a:ext cx="137160" cy="82296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553212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1463040" y="5532120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Sirkadiyen uyum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463040" y="5897880"/>
            <a:ext cx="704088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C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Sabah ışığı, gece karanlık. Dinç uyan.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6583680"/>
            <a:ext cx="8046720" cy="1371600"/>
          </a:xfrm>
          <a:prstGeom prst="rect">
            <a:avLst/>
          </a:prstGeom>
          <a:solidFill>
            <a:srgbClr val="0F1B2D"/>
          </a:solidFill>
          <a:ln w="19050">
            <a:solidFill>
              <a:srgbClr val="D4A01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66751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C8C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makale özetlerini ve referansları indirmek için: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31520" y="704088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alisanburak.com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548640" y="809244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8E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223760" y="809244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8E94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12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48640" y="859536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#Uyku  #RuhSağlığı  #Psikiyatri  #SirkadiyenRitim  #MentalHealth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GİRİŞ  ·  KONU NETLEŞTİRME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548640" y="1188720"/>
            <a:ext cx="137160" cy="667512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18872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Önce bunu bil: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868680" y="2377440"/>
            <a:ext cx="7726680" cy="13716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356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97280" y="2468880"/>
            <a:ext cx="73152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1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Ruh sağlığı için </a:t>
            </a:r>
            <a:pPr algn="l" indent="0" marL="0">
              <a:buNone/>
            </a:pPr>
            <a:r>
              <a:rPr lang="en-US" sz="21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“tek doğru” bir uyku saati yok.</a:t>
            </a:r>
            <a:endParaRPr lang="en-US" sz="2100" dirty="0"/>
          </a:p>
          <a:p>
            <a:pPr algn="l" indent="0" marL="0">
              <a:buNone/>
            </a:pPr>
            <a:r>
              <a:rPr lang="en-US" sz="21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Ama </a:t>
            </a:r>
            <a:pPr algn="l" indent="0" marL="0">
              <a:buNone/>
            </a:pPr>
            <a:r>
              <a:rPr lang="en-US" sz="2100" b="1" i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süre</a:t>
            </a:r>
            <a:pPr algn="l" indent="0" marL="0">
              <a:buNone/>
            </a:pPr>
            <a:r>
              <a:rPr lang="en-US" sz="21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ve </a:t>
            </a:r>
            <a:pPr algn="l" indent="0" marL="0">
              <a:buNone/>
            </a:pPr>
            <a:r>
              <a:rPr lang="en-US" sz="2100" b="1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düzen</a:t>
            </a:r>
            <a:pPr algn="l" indent="0" marL="0">
              <a:buNone/>
            </a:pPr>
            <a:r>
              <a:rPr lang="en-US" sz="21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net bir biçimde riski belirler.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868680" y="4069080"/>
            <a:ext cx="772668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68680" y="4069080"/>
            <a:ext cx="164592" cy="11430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88720" y="42062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Süre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200400" y="4251960"/>
            <a:ext cx="5212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Yaşa uygun, biyolojik olarak yeterli uyku.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868680" y="5394960"/>
            <a:ext cx="772668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68680" y="5394960"/>
            <a:ext cx="164592" cy="11430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88720" y="55321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Düzen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200400" y="5577840"/>
            <a:ext cx="5212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Hafta içi ve sonu, benzer saatte yatış-kalkış.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868680" y="6720840"/>
            <a:ext cx="772668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68680" y="6720840"/>
            <a:ext cx="164592" cy="114300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88720" y="68580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Ritim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3200400" y="6903720"/>
            <a:ext cx="5212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Sirkadiyen sistemle uyumlu, kaliteli uyku.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548640" y="827532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Hirshkowitz et al., Sleep Health (2015) · Li et al., Psychological Medicine (2025)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12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011680" y="868680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22376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  ·  YAŞA GÖRE ÖNERİLEN UYKU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548640" y="1188720"/>
            <a:ext cx="137160" cy="667512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18872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Yaşa göre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868680" y="192024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"normal" uyku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868680" y="278892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Sağlıklı bireyler için kanıta dayalı aralıklar.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868680" y="3383280"/>
            <a:ext cx="772668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68680" y="3383280"/>
            <a:ext cx="164592" cy="11430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88720" y="3547872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Ergenler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188720" y="402336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13–18 yaş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0" y="361188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32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8–10 saat</a:t>
            </a:r>
            <a:endParaRPr lang="en-US" sz="3200" dirty="0"/>
          </a:p>
        </p:txBody>
      </p:sp>
      <p:sp>
        <p:nvSpPr>
          <p:cNvPr id="12" name="Shape 10"/>
          <p:cNvSpPr/>
          <p:nvPr/>
        </p:nvSpPr>
        <p:spPr>
          <a:xfrm>
            <a:off x="868680" y="4709160"/>
            <a:ext cx="772668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68680" y="4709160"/>
            <a:ext cx="164592" cy="11430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88720" y="4873752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Genç ve orta yetişkin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1188720" y="534924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18–64 yaş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029200" y="493776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32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7–9 saat</a:t>
            </a:r>
            <a:endParaRPr lang="en-US" sz="3200" dirty="0"/>
          </a:p>
        </p:txBody>
      </p:sp>
      <p:sp>
        <p:nvSpPr>
          <p:cNvPr id="17" name="Shape 15"/>
          <p:cNvSpPr/>
          <p:nvPr/>
        </p:nvSpPr>
        <p:spPr>
          <a:xfrm>
            <a:off x="868680" y="6035040"/>
            <a:ext cx="772668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68680" y="6035040"/>
            <a:ext cx="164592" cy="114300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188720" y="6199632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Yaşlı yetişkin</a:t>
            </a:r>
            <a:endParaRPr lang="en-US" sz="2100" dirty="0"/>
          </a:p>
        </p:txBody>
      </p:sp>
      <p:sp>
        <p:nvSpPr>
          <p:cNvPr id="20" name="Text 18"/>
          <p:cNvSpPr/>
          <p:nvPr/>
        </p:nvSpPr>
        <p:spPr>
          <a:xfrm>
            <a:off x="1188720" y="66751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65+ yaş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029200" y="6263640"/>
            <a:ext cx="3383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32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7–8 saat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548640" y="827532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Hirshkowitz et al., Sleep Health (2015) · Chaput et al., Nat Sci Sleep (2018) · Kocevska et al., Nat Hum Behav (2020)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2011680" y="868680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22376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 ·  U-ŞEKLİNDE RİSK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548640" y="1188720"/>
            <a:ext cx="137160" cy="6675120"/>
          </a:xfrm>
          <a:prstGeom prst="rect">
            <a:avLst/>
          </a:prstGeom>
          <a:solidFill>
            <a:srgbClr val="C1121F"/>
          </a:solidFill>
          <a:ln w="12700">
            <a:solidFill>
              <a:srgbClr val="C1121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18872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Az da, çok da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868680" y="196596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riski artırıyor.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868680" y="2926080"/>
            <a:ext cx="77266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kısa veya çok uzun uyku — </a:t>
            </a:r>
            <a:pPr algn="l" indent="0" marL="0">
              <a:buNone/>
            </a:pPr>
            <a:r>
              <a:rPr lang="en-US" sz="17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depresyon, anksiyete, bipolar bozukluk </a:t>
            </a:r>
            <a:pPr algn="l"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 madde kullanımı ile anlamlı şekilde ilişkilidir (</a:t>
            </a:r>
            <a:pPr algn="l" indent="0" marL="0">
              <a:buNone/>
            </a:pPr>
            <a:r>
              <a:rPr lang="en-US" sz="1700" b="1" i="1" dirty="0">
                <a:solidFill>
                  <a:srgbClr val="C112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U-şekilli ilişki</a:t>
            </a:r>
            <a:pPr algn="l"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868680" y="4434840"/>
            <a:ext cx="3858768" cy="1280160"/>
          </a:xfrm>
          <a:prstGeom prst="rect">
            <a:avLst/>
          </a:prstGeom>
          <a:solidFill>
            <a:srgbClr val="FFFFFF"/>
          </a:solidFill>
          <a:ln w="19050">
            <a:solidFill>
              <a:srgbClr val="C1121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51560" y="4544568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&lt;6 sa.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51560" y="5001768"/>
            <a:ext cx="356616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spc="400" kern="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kısa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51560" y="530352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Bilişsel düşüş, depresyon riski ↑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736592" y="4434840"/>
            <a:ext cx="3858768" cy="1280160"/>
          </a:xfrm>
          <a:prstGeom prst="rect">
            <a:avLst/>
          </a:prstGeom>
          <a:solidFill>
            <a:srgbClr val="FFFFFF"/>
          </a:solidFill>
          <a:ln w="19050">
            <a:solidFill>
              <a:srgbClr val="C1121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19472" y="4544568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&gt;9.5 sa.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919472" y="5001768"/>
            <a:ext cx="356616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spc="400" kern="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Çok uzun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919472" y="530352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Yaşlılarda depresyon riski ↑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68680" y="5897880"/>
            <a:ext cx="3858768" cy="1280160"/>
          </a:xfrm>
          <a:prstGeom prst="rect">
            <a:avLst/>
          </a:prstGeom>
          <a:solidFill>
            <a:srgbClr val="FFFFFF"/>
          </a:solidFill>
          <a:ln w="19050">
            <a:solidFill>
              <a:srgbClr val="C1121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51560" y="6007608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112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Ergende &lt;8 sa.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051560" y="6464808"/>
            <a:ext cx="356616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spc="400" kern="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Yetersiz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051560" y="67665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Anksiyete &amp; duygu durum riski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736592" y="5897880"/>
            <a:ext cx="3858768" cy="1280160"/>
          </a:xfrm>
          <a:prstGeom prst="rect">
            <a:avLst/>
          </a:prstGeom>
          <a:solidFill>
            <a:srgbClr val="FFFFFF"/>
          </a:solidFill>
          <a:ln w="19050">
            <a:solidFill>
              <a:srgbClr val="00356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19472" y="6007608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Yaşlıda 6–7.5 sa.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4919472" y="6464808"/>
            <a:ext cx="356616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spc="400" kern="0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düşük risk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919472" y="676656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Depresyon olasılığı en az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8640" y="827532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Geoffroy et al., J Psychiatr Res (2020) · Wang et al., Sleep Med (2024) · Kósa et al., IJERPH (2023) · Song et al., PLOS ONE (2024)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12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011680" y="868680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722376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OPTİMUM NOKTA  ·  TEK SAYIDA ÖZET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548640" y="1188720"/>
            <a:ext cx="137160" cy="667512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28016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Çoğu yetişkinde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68680" y="182880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tek bir sayı öne çıkıyor: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868680" y="2743200"/>
            <a:ext cx="77724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~7</a:t>
            </a:r>
            <a:endParaRPr lang="en-US" sz="24000" dirty="0"/>
          </a:p>
        </p:txBody>
      </p:sp>
      <p:sp>
        <p:nvSpPr>
          <p:cNvPr id="7" name="Text 5"/>
          <p:cNvSpPr/>
          <p:nvPr/>
        </p:nvSpPr>
        <p:spPr>
          <a:xfrm>
            <a:off x="868680" y="548640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i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saat / gece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868680" y="6400800"/>
            <a:ext cx="7726680" cy="1554480"/>
          </a:xfrm>
          <a:prstGeom prst="rect">
            <a:avLst/>
          </a:prstGeom>
          <a:solidFill>
            <a:srgbClr val="FFFFFF"/>
          </a:solidFill>
          <a:ln w="19050">
            <a:solidFill>
              <a:srgbClr val="00356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68680" y="6400800"/>
            <a:ext cx="164592" cy="155448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6492240"/>
            <a:ext cx="72694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Yaklaşık 7 saat</a:t>
            </a:r>
            <a:pPr algn="l" indent="0" marL="0"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UK Biobank ve geniş kohort verilerinde </a:t>
            </a:r>
            <a:pPr algn="l" indent="0" marL="0">
              <a:buNone/>
            </a:pPr>
            <a:r>
              <a:rPr lang="en-US" sz="1500" b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bilişsel işlev ve ruh sağlığı için optimum nokta</a:t>
            </a:r>
            <a:pPr algn="l" indent="0" marL="0">
              <a:buNone/>
            </a:pPr>
            <a:r>
              <a:rPr lang="en-US" sz="15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olarak gösterilmektedir. Bu değerden uzaklaştıkça depresyon ve anksiyete riski artar.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48640" y="827532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 et al., Nat Aging (2022) · Wang et al., Sleep Med (2024) · Song et al., PLOS ONE (2024)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011680" y="868680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22376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İNCE AYAR  ·  YAŞA GÖRE OPTİMUM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548640" y="1188720"/>
            <a:ext cx="137160" cy="667512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18872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Yaşınız değiştikçe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868680" y="196596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ihtiyacınız da değişir.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68680" y="28346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bir sayı yerine, yaş grubuna göre düşünün.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868680" y="3520440"/>
            <a:ext cx="772668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68680" y="3520440"/>
            <a:ext cx="164592" cy="123444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88720" y="36576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Ergen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1188720" y="4087368"/>
            <a:ext cx="21945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~9 sa.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3520440" y="3749040"/>
            <a:ext cx="4937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Beyin gelişimi devam eder; uyku konsolidasyonu yüksek.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68680" y="4937760"/>
            <a:ext cx="772668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68680" y="4937760"/>
            <a:ext cx="164592" cy="123444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88720" y="507492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Yetişkin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1188720" y="5504688"/>
            <a:ext cx="21945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~8 sa.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3520440" y="5166360"/>
            <a:ext cx="4937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saatin altı bilişsel işlevde düşüşle ilişkili.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868680" y="6355080"/>
            <a:ext cx="7726680" cy="123444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68680" y="6355080"/>
            <a:ext cx="164592" cy="123444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188720" y="649224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65+</a:t>
            </a:r>
            <a:endParaRPr lang="en-US" sz="1900" dirty="0"/>
          </a:p>
        </p:txBody>
      </p:sp>
      <p:sp>
        <p:nvSpPr>
          <p:cNvPr id="20" name="Text 18"/>
          <p:cNvSpPr/>
          <p:nvPr/>
        </p:nvSpPr>
        <p:spPr>
          <a:xfrm>
            <a:off x="1188720" y="6922008"/>
            <a:ext cx="21945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~7 sa.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3520440" y="6583680"/>
            <a:ext cx="49377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6–7.5 saat aralığı depresyon riski en düşük bölge.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48640" y="827532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Wang et al., Sleep Med (2024) · Song et al., PLOS ONE (2024) · Hirshkowitz et al., Sleep Health (2015)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2011680" y="868680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22376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BULGU  ·  YENİ KANIT (2025)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548640" y="1188720"/>
            <a:ext cx="137160" cy="66751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188720"/>
            <a:ext cx="77724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Süre değil,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868680" y="2011680"/>
            <a:ext cx="77724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DÜZEN.</a:t>
            </a:r>
            <a:endParaRPr lang="en-US" sz="6400" dirty="0"/>
          </a:p>
        </p:txBody>
      </p:sp>
      <p:sp>
        <p:nvSpPr>
          <p:cNvPr id="6" name="Shape 4"/>
          <p:cNvSpPr/>
          <p:nvPr/>
        </p:nvSpPr>
        <p:spPr>
          <a:xfrm>
            <a:off x="868680" y="3200400"/>
            <a:ext cx="7726680" cy="1691640"/>
          </a:xfrm>
          <a:prstGeom prst="rect">
            <a:avLst/>
          </a:prstGeom>
          <a:solidFill>
            <a:srgbClr val="FFFFFF"/>
          </a:solidFill>
          <a:ln w="22860">
            <a:solidFill>
              <a:srgbClr val="D4A01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3200400"/>
            <a:ext cx="164592" cy="169164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3337560"/>
            <a:ext cx="72694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100.000+ kişi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188720" y="3840480"/>
            <a:ext cx="72694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5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Biobank verisinde, </a:t>
            </a:r>
            <a:pPr algn="l" indent="0" marL="0">
              <a:buNone/>
            </a:pPr>
            <a:r>
              <a:rPr lang="en-US" sz="155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düzenli yatış-kalkış saatleri</a:t>
            </a:r>
            <a:pPr algn="l" indent="0" marL="0">
              <a:buNone/>
            </a:pPr>
            <a:r>
              <a:rPr lang="en-US" sz="15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depresyon ve anksiyete riskini </a:t>
            </a:r>
            <a:pPr algn="l" indent="0" marL="0">
              <a:buNone/>
            </a:pPr>
            <a:r>
              <a:rPr lang="en-US" sz="1550" b="1" dirty="0">
                <a:solidFill>
                  <a:srgbClr val="141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yalnız uyku süresinden çok daha fazla</a:t>
            </a:r>
            <a:pPr algn="l" indent="0" marL="0">
              <a:buNone/>
            </a:pPr>
            <a:r>
              <a:rPr lang="en-US" sz="15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düşürdü.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868680" y="5166360"/>
            <a:ext cx="7726680" cy="1325880"/>
          </a:xfrm>
          <a:prstGeom prst="rect">
            <a:avLst/>
          </a:prstGeom>
          <a:solidFill>
            <a:srgbClr val="0F1B2D"/>
          </a:solidFill>
          <a:ln w="12700">
            <a:solidFill>
              <a:srgbClr val="0F1B2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97280" y="5257800"/>
            <a:ext cx="717804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i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Hafta sonu </a:t>
            </a:r>
            <a:pPr algn="l" indent="0" marL="0">
              <a:buNone/>
            </a:pPr>
            <a:r>
              <a:rPr lang="en-US" sz="1700" b="1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iki saat geç yatıp geç kalkmak</a:t>
            </a:r>
            <a:pPr algn="l" indent="0" marL="0">
              <a:buNone/>
            </a:pPr>
            <a:r>
              <a:rPr lang="en-US" sz="1700" i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—</a:t>
            </a:r>
            <a:endParaRPr lang="en-US" sz="1700" dirty="0"/>
          </a:p>
          <a:p>
            <a:pPr algn="l" indent="0" marL="0">
              <a:buNone/>
            </a:pPr>
            <a:r>
              <a:rPr lang="en-US" sz="1700" i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süreyi tutmuş gibi görünür ama </a:t>
            </a:r>
            <a:pPr algn="l" indent="0" marL="0">
              <a:buNone/>
            </a:pPr>
            <a:r>
              <a:rPr lang="en-US" sz="1700" b="1" i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ritmi bozar.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868680" y="6675120"/>
            <a:ext cx="772668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Sadece süre değil — </a:t>
            </a:r>
            <a:pPr algn="l" indent="0" marL="0">
              <a:buNone/>
            </a:pPr>
            <a:r>
              <a:rPr lang="en-US" sz="1600" b="1" i="1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düzensizlik tek başına ruh sağlığı için bağımsız bir risk faktörüdür.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48640" y="827532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 D et al., Psychological Medicine (2025) · Moebus &amp; Holz, BMC Public Health (2025)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011680" y="868680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22376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MEKANİZMA  ·  SİRKADİYEN UYUM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548640" y="1188720"/>
            <a:ext cx="137160" cy="667512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18872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"22:00–06:00"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868680" y="205740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i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sihirli saat değildir.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868680" y="3108960"/>
            <a:ext cx="7726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 olan, </a:t>
            </a:r>
            <a:pPr algn="l" indent="0" marL="0">
              <a:buNone/>
            </a:pPr>
            <a:r>
              <a:rPr lang="en-US" sz="17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kendi sirkadiyen saatinize</a:t>
            </a:r>
            <a:pPr algn="l" indent="0" marL="0">
              <a:buNone/>
            </a:pPr>
            <a:r>
              <a:rPr lang="en-US" sz="170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uyumlu, her gün benzer saatlerde uyumaktır.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868680" y="4069080"/>
            <a:ext cx="772668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68680" y="4069080"/>
            <a:ext cx="164592" cy="109728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88720" y="4206240"/>
            <a:ext cx="722376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Bireysel kronotip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1188720" y="4617720"/>
            <a:ext cx="72237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Erken-yatan ve geç-yatan kişiler genetik olarak farklıdır.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868680" y="5349240"/>
            <a:ext cx="772668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68680" y="5349240"/>
            <a:ext cx="164592" cy="109728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88720" y="5486400"/>
            <a:ext cx="722376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Tutarlılık temeldir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1188720" y="5897880"/>
            <a:ext cx="72237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Yatış–kalkış saatinin değişkenliği duygu durum bozuklukları ile ilişkilidir.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868680" y="6629400"/>
            <a:ext cx="7726680" cy="1097280"/>
          </a:xfrm>
          <a:prstGeom prst="rect">
            <a:avLst/>
          </a:prstGeom>
          <a:solidFill>
            <a:srgbClr val="FFFFFF"/>
          </a:solidFill>
          <a:ln w="9525">
            <a:solidFill>
              <a:srgbClr val="D6D0B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68680" y="6629400"/>
            <a:ext cx="164592" cy="1097280"/>
          </a:xfrm>
          <a:prstGeom prst="rect">
            <a:avLst/>
          </a:prstGeom>
          <a:solidFill>
            <a:srgbClr val="003566"/>
          </a:solidFill>
          <a:ln w="12700">
            <a:solidFill>
              <a:srgbClr val="0035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188720" y="6766560"/>
            <a:ext cx="722376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00356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Pratik ölçüt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1188720" y="7178040"/>
            <a:ext cx="72237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Sabah dinç uyanmak ve gün içinde işlev = doğru noktadasınız.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548640" y="827532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Taillard et al., Brain Sci (2021) · Meyer et al., PNAS (2024) · Chaput et al., Nat Sci Sleep (2018)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12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011680" y="868680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22376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spc="7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PRATİK HEDEF  ·  YETİŞKİN İÇİN</a:t>
            </a:r>
            <a:endParaRPr lang="en-US" sz="1300" dirty="0"/>
          </a:p>
        </p:txBody>
      </p:sp>
      <p:sp>
        <p:nvSpPr>
          <p:cNvPr id="3" name="Shape 1"/>
          <p:cNvSpPr/>
          <p:nvPr/>
        </p:nvSpPr>
        <p:spPr>
          <a:xfrm>
            <a:off x="548640" y="1188720"/>
            <a:ext cx="137160" cy="66751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68680" y="1188720"/>
            <a:ext cx="77724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Hedef: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868680" y="2194560"/>
            <a:ext cx="7726680" cy="2011680"/>
          </a:xfrm>
          <a:prstGeom prst="rect">
            <a:avLst/>
          </a:prstGeom>
          <a:solidFill>
            <a:srgbClr val="FFFFFF"/>
          </a:solidFill>
          <a:ln w="22860">
            <a:solidFill>
              <a:srgbClr val="D4A01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2331720"/>
            <a:ext cx="763524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7–8 saat</a:t>
            </a:r>
            <a:endParaRPr lang="en-US" sz="56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2C2F4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 gün benzer saat aralığında</a:t>
            </a:r>
            <a:endParaRPr lang="en-US" sz="5600" dirty="0"/>
          </a:p>
        </p:txBody>
      </p:sp>
      <p:sp>
        <p:nvSpPr>
          <p:cNvPr id="7" name="Shape 5"/>
          <p:cNvSpPr/>
          <p:nvPr/>
        </p:nvSpPr>
        <p:spPr>
          <a:xfrm>
            <a:off x="868680" y="4434840"/>
            <a:ext cx="7726680" cy="1234440"/>
          </a:xfrm>
          <a:prstGeom prst="rect">
            <a:avLst/>
          </a:prstGeom>
          <a:solidFill>
            <a:srgbClr val="0F1B2D"/>
          </a:solidFill>
          <a:ln w="12700">
            <a:solidFill>
              <a:srgbClr val="0F1B2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4526280"/>
            <a:ext cx="7269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spc="6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ÖRNEK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88720" y="4846320"/>
            <a:ext cx="72694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4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23:00 → 07:00</a:t>
            </a:r>
            <a:endParaRPr lang="en-US" sz="3600" dirty="0"/>
          </a:p>
        </p:txBody>
      </p:sp>
      <p:sp>
        <p:nvSpPr>
          <p:cNvPr id="10" name="Shape 8"/>
          <p:cNvSpPr/>
          <p:nvPr/>
        </p:nvSpPr>
        <p:spPr>
          <a:xfrm>
            <a:off x="868680" y="5897880"/>
            <a:ext cx="3822192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D4A01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51560" y="5989320"/>
            <a:ext cx="352044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Hafta içi-sonu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1051560" y="6400800"/>
            <a:ext cx="3520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saat aralığını koruyun.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4773168" y="5897880"/>
            <a:ext cx="3822192" cy="1234440"/>
          </a:xfrm>
          <a:prstGeom prst="rect">
            <a:avLst/>
          </a:prstGeom>
          <a:solidFill>
            <a:srgbClr val="FFFFFF"/>
          </a:solidFill>
          <a:ln w="15240">
            <a:solidFill>
              <a:srgbClr val="D4A01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56048" y="5989320"/>
            <a:ext cx="352044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41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Şaşma payı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956048" y="6400800"/>
            <a:ext cx="3520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350" dirty="0">
                <a:solidFill>
                  <a:srgbClr val="2C2F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±30 dakika içinde tutmaya çalışın.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827532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Hirshkowitz et al., Sleep Health (2015) · Li D et al., Psychological Medicine (2025)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48640" y="8641080"/>
            <a:ext cx="8046720" cy="0"/>
          </a:xfrm>
          <a:prstGeom prst="line">
            <a:avLst/>
          </a:prstGeom>
          <a:noFill/>
          <a:ln w="9525">
            <a:solidFill>
              <a:srgbClr val="D6D0B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12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011680" y="8686800"/>
            <a:ext cx="5120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6E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Doç. Dr. Alişan Burak Yaşar  ·  Psikiyatri Uzmanı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223760" y="86868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35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alisanburak.com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Uyku ve Ruh Sağlığı</dc:title>
  <dc:subject>PptxGenJS Presentation</dc:subject>
  <dc:creator>Doç. Dr. Alişan Burak Yaşar</dc:creator>
  <cp:lastModifiedBy>Doç. Dr. Alişan Burak Yaşar</cp:lastModifiedBy>
  <cp:revision>1</cp:revision>
  <dcterms:created xsi:type="dcterms:W3CDTF">2026-05-09T13:02:22Z</dcterms:created>
  <dcterms:modified xsi:type="dcterms:W3CDTF">2026-05-09T13:02:22Z</dcterms:modified>
</cp:coreProperties>
</file>