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94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PSİKİYATRİ · KANITA DAYALI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2011680"/>
            <a:ext cx="8138160" cy="3931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0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Düzenli Uyku:</a:t>
            </a:r>
            <a:endParaRPr lang="en-US" sz="6000" dirty="0"/>
          </a:p>
          <a:p>
            <a:pPr algn="l" indent="0" marL="0">
              <a:buNone/>
            </a:pPr>
            <a:r>
              <a:rPr lang="en-US" sz="60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Doğal</a:t>
            </a:r>
            <a:endParaRPr lang="en-US" sz="6000" dirty="0"/>
          </a:p>
          <a:p>
            <a:pPr algn="l" indent="0" marL="0">
              <a:buNone/>
            </a:pPr>
            <a:r>
              <a:rPr lang="en-US" sz="60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Antidepresan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502920" y="64465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675120"/>
            <a:ext cx="8138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Uyku düzeninin depresyon ve kaygı üzerindeki bilimsel etkisi.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02920" y="78181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8A8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SLAYT · 4 DAKİKA OKUMA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2A334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8A8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8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1 | SİRKADYEN ÇİPAYI ATIN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005840"/>
            <a:ext cx="8138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 gün aynı saatte</a:t>
            </a:r>
            <a:endParaRPr lang="en-US" sz="4200" dirty="0"/>
          </a:p>
          <a:p>
            <a:pPr algn="l" indent="0" marL="0">
              <a:buNone/>
            </a:pPr>
            <a:r>
              <a:rPr lang="en-US" sz="4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uyanın.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502920" y="32461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3520440"/>
            <a:ext cx="8138160" cy="44348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520440"/>
            <a:ext cx="137160" cy="44348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36576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NEDEN?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68680" y="4069080"/>
            <a:ext cx="76809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Yatma saati değil, kalkış saati biyolojik saati ayarlar. Hafta içi 07:00, hafta sonu 11:00 = 4 saatlik "sosyal jetlag".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57607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UYGULAMA: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6172200"/>
            <a:ext cx="76809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14 gün: aynı saatte alarmla kalkın (±30 dk, hafta sonu dahil).</a:t>
            </a:r>
            <a:endParaRPr lang="en-US" sz="1600" dirty="0"/>
          </a:p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Yorgun olsanız bile yatakta uzanmayın.</a:t>
            </a:r>
            <a:endParaRPr lang="en-US" sz="1600" dirty="0"/>
          </a:p>
          <a:p>
            <a:pPr algn="l" marL="342900" indent="-342900"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Uykuya dalış saati doğal olarak öne kayar.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Wittmann et al., Chronobiol Int, 2006 (sosyal jetlag kavramı)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14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2 | DOĞAL ZEITGEBER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005840"/>
            <a:ext cx="8138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Uyandıktan sonra ilk</a:t>
            </a:r>
            <a:endParaRPr lang="en-US" sz="4000" dirty="0"/>
          </a:p>
          <a:p>
            <a:pPr algn="l" indent="0" marL="0">
              <a:buNone/>
            </a:pPr>
            <a:r>
              <a:rPr lang="en-US" sz="40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dk gün ışığı alın.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02920" y="32461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3520440"/>
            <a:ext cx="8138160" cy="44348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520440"/>
            <a:ext cx="137160" cy="44348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36576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MEKANİZMA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68680" y="4069080"/>
            <a:ext cx="768096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Sabah ışığı, retinadaki ipRGC hücreleri üzerinden SCN'ye sinyal gönderir; melatonin baskılanır, kortizol fizyolojik olarak yükselir, akşam uyku saati netleşir.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68680" y="59893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PRATİK: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6355080"/>
            <a:ext cx="76809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 havada 10–30 dk yürüyüş (bulutlu havada bile yeterli).</a:t>
            </a:r>
            <a:endParaRPr lang="en-US" sz="1600" dirty="0"/>
          </a:p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 arkası işe yaramaz; UV filtresi ışığın gücünü düşürür.</a:t>
            </a:r>
            <a:endParaRPr lang="en-US" sz="1600" dirty="0"/>
          </a:p>
          <a:p>
            <a:pPr algn="l" marL="342900" indent="-342900"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Mümkün değilse 10.000 lux ışık terapi lambası alternatif olabilir.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Wirz-Justice et al., Sleep Med Rev, 2009 · Lewy et al., Science, 1980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3 | UYARAN KONTROLÜ TERAPİSİ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005840"/>
            <a:ext cx="8138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Yatak yalnızca</a:t>
            </a:r>
            <a:endParaRPr lang="en-US" sz="4200" dirty="0"/>
          </a:p>
          <a:p>
            <a:pPr algn="l" indent="0" marL="0">
              <a:buNone/>
            </a:pPr>
            <a:r>
              <a:rPr lang="en-US" sz="4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uyku ve cinsellik için.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502920" y="32461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3520440"/>
            <a:ext cx="8138160" cy="44348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520440"/>
            <a:ext cx="137160" cy="44348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36576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KOŞULLANDIRMA İLKESİ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68680" y="4069080"/>
            <a:ext cx="768096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Yatakta dizi izlemek, sosyal medya, kaygılı düşünmek; beyninizin yatağı uyanıklık ile eşleştirmesine yol açar. Hedef: yatak = otomatik uyku sinyali.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68680" y="59893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KURAL: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6355080"/>
            <a:ext cx="76809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dakikadır uyuyamadıysanız: yataktan çıkın.</a:t>
            </a:r>
            <a:endParaRPr lang="en-US" sz="1600" dirty="0"/>
          </a:p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Loş ışıkta sıkıcı bir kitap okuyun (telefon değil).</a:t>
            </a:r>
            <a:endParaRPr lang="en-US" sz="1600" dirty="0"/>
          </a:p>
          <a:p>
            <a:pPr algn="l" marL="342900" indent="-342900"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Uykuluyken yatağa dönün, saate bakmayın.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Bootzin et al., 1991 · Morin et al., Sleep, 2006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4 &amp; 5 | İKİ GÜÇLÜ DEĞİŞİKLİK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005840"/>
            <a:ext cx="8138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Kafein + ekran +</a:t>
            </a:r>
            <a:endParaRPr lang="en-US" sz="4000" dirty="0"/>
          </a:p>
          <a:p>
            <a:pPr algn="l" indent="0" marL="0">
              <a:buNone/>
            </a:pPr>
            <a:r>
              <a:rPr lang="en-US" sz="40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zihinsel boşaltma.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02920" y="32461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3520440"/>
            <a:ext cx="8138160" cy="21031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520440"/>
            <a:ext cx="137160" cy="210312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36576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4 | KAFEİN VE EKRAN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68680" y="4069080"/>
            <a:ext cx="76809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400"/>
              </a:spcAft>
              <a:buSzPct val="100000"/>
              <a:buChar char="■"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Kafein yarı ömrü 5–6 saat. Saat 14:00 sonrası kahve = uyku derinliğinde azalma.</a:t>
            </a:r>
            <a:endParaRPr lang="en-US" sz="1500" dirty="0"/>
          </a:p>
          <a:p>
            <a:pPr algn="l" marL="342900" indent="-342900">
              <a:buSzPct val="100000"/>
              <a:buChar char="■"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Ekranlar: yatmadan 1 saat önce kapatın. Mavi ışık + bilişsel uyarılma birlikte etkili.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02920" y="5852160"/>
            <a:ext cx="8138160" cy="21031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02920" y="5852160"/>
            <a:ext cx="137160" cy="21031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59893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5 | ZİHİNSEL BOŞALTMA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68680" y="6400800"/>
            <a:ext cx="76809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400"/>
              </a:spcAft>
              <a:buSzPct val="100000"/>
              <a:buChar char="■"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Yatmadan 30 dk önce 5 dk "kaygı günlüğü": yarın yapacaklarınızı + endişelerinizi yazın.</a:t>
            </a:r>
            <a:endParaRPr lang="en-US" sz="1500" dirty="0"/>
          </a:p>
          <a:p>
            <a:pPr algn="l" marL="342900" indent="-342900">
              <a:buSzPct val="100000"/>
              <a:buChar char="■"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Beyniniz "halledildi" sinyali alır; yatakta zihin döngüsü azalır.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et al., J Clin Sleep Med, 2013 · Carney et al., Behav Ther, 2006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94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UZMANA NE ZAMAN BAŞVURMALI?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280160"/>
            <a:ext cx="81381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 adımları</a:t>
            </a:r>
            <a:endParaRPr lang="en-US" sz="3800" dirty="0"/>
          </a:p>
          <a:p>
            <a:pPr algn="l" indent="0" marL="0">
              <a:buNone/>
            </a:pPr>
            <a:r>
              <a:rPr lang="en-US" sz="38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hafta uyguladıysanız</a:t>
            </a:r>
            <a:endParaRPr lang="en-US" sz="3800" dirty="0"/>
          </a:p>
          <a:p>
            <a:pPr algn="l" indent="0" marL="0">
              <a:buNone/>
            </a:pPr>
            <a:r>
              <a:rPr lang="en-US" sz="3800" b="1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ama hâlâ: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02920" y="425196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4526280"/>
            <a:ext cx="8138160" cy="2468880"/>
          </a:xfrm>
          <a:prstGeom prst="rect">
            <a:avLst/>
          </a:prstGeom>
          <a:solidFill>
            <a:srgbClr val="1A2942"/>
          </a:solidFill>
          <a:ln w="9525">
            <a:solidFill>
              <a:srgbClr val="2A334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4526280"/>
            <a:ext cx="137160" cy="246888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4663440"/>
            <a:ext cx="7680960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Uykuya dalmakta veya sürdürmekte zorlanıyorsanız,</a:t>
            </a:r>
            <a:endParaRPr lang="en-US" sz="1600" dirty="0"/>
          </a:p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Sabah çökkün, isteksiz, ilgisiz uyanıyorsanız,</a:t>
            </a:r>
            <a:endParaRPr lang="en-US" sz="1600" dirty="0"/>
          </a:p>
          <a:p>
            <a:pPr algn="l" marL="342900" indent="-342900">
              <a:buSzPct val="100000"/>
              <a:buChar char="■"/>
            </a:pPr>
            <a:r>
              <a:rPr lang="en-US" sz="1600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kaygı, panik atak veya umutsuzluk yaşıyorsanız —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7178040"/>
            <a:ext cx="8138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 psikiyatri uzmanına başvurun. Uykusuzluk + duygudurum birlikte tedavi edildiğinde sonuçlar daha iyidir.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8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Bilimsel kaynaklar ve referans listesi → alisanburak.com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2A334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8A8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14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8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4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GÜNLÜK GÖZLEM | TANIDIK GELİYOR MU?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484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Sabah alarmla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 kalkıyor;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gece 02:00'a kadar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ekrana bakıyorsunuz.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02920" y="626364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92240"/>
            <a:ext cx="8138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 sirkadyen düzensizlik, beyninizin duygu işleme sistemini doğrudan etkiliyor.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02920" y="7818120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Sonuç: düşük enerji, dalgalı duygudurum, anksiyete artışı.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KAVRAM | BİYOLOJİK SAATİNİZİ TANIYIN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005840"/>
            <a:ext cx="8138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Sirkadyen Ritim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502920" y="210312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(24 saatlik biyolojik döngü)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27889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108960"/>
            <a:ext cx="813816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3108960"/>
            <a:ext cx="137160" cy="484632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2461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BEYİNDE BİR İÇ SAAT VAR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3703320"/>
            <a:ext cx="7680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9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Hipotalamustaki suprakiazmatik çekirdek (SCN), gün ışığına göre uyku, hormonlar, vücut ısısı ve ruh halini düzenler.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868680" y="51663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DÜZENSİZLİK NE YAPAR?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68680" y="5577840"/>
            <a:ext cx="76809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Akşam tipi (geç yatma) → depresyon riski 2.09 kat artıyor.</a:t>
            </a:r>
            <a:endParaRPr lang="en-US" sz="1700" dirty="0"/>
          </a:p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Kısa uyku (&lt;6 saat) → depresyon riski 1.78 kat.</a:t>
            </a:r>
            <a:endParaRPr lang="en-US" sz="1700" dirty="0"/>
          </a:p>
          <a:p>
            <a:pPr algn="l" marL="342900" indent="-342900"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İnatçı uykusuzluk → 2 kattan fazla depresyon riski.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Gao et al., 2025 · Zhang et al., Neurosci Biobehav Rev, 2022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14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İSTATİSTİK | UZUN VADELİ TAKİP ÇALIŞMALARI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1.82×</a:t>
            </a:r>
            <a:endParaRPr lang="en-US" sz="13000" dirty="0"/>
          </a:p>
        </p:txBody>
      </p:sp>
      <p:sp>
        <p:nvSpPr>
          <p:cNvPr id="4" name="Shape 2"/>
          <p:cNvSpPr/>
          <p:nvPr/>
        </p:nvSpPr>
        <p:spPr>
          <a:xfrm>
            <a:off x="502920" y="388620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416052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Uyku problemi yaşayan bireylerde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02920" y="466344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depresyon gelişme riski.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02920" y="5577840"/>
            <a:ext cx="8138160" cy="23774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02920" y="5577840"/>
            <a:ext cx="137160" cy="237744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57607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UYKUSUZLUK → KAYGI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6263640"/>
            <a:ext cx="76809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Uykusuzluğu olan bireylerde anksiyete bozukluğu gelişme riski 3.23 kat artıyor (13 longitudinal çalışma; OR 3.23, %95 GA 1.52–6.85).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Almeida et al., J Affect Disord, 2022 · Hertenstein et al., Sleep Med Rev, 2019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14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MEKANİZMA 1 | BEYİN GECE NE YAPAR?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005840"/>
            <a:ext cx="8138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 Uykusu =</a:t>
            </a:r>
            <a:endParaRPr lang="en-US" sz="4200" dirty="0"/>
          </a:p>
          <a:p>
            <a:pPr algn="l" indent="0" marL="0">
              <a:buNone/>
            </a:pPr>
            <a:r>
              <a:rPr lang="en-US" sz="42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Duygusal İşlem Salonu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502920" y="32461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3520440"/>
            <a:ext cx="8138160" cy="44348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520440"/>
            <a:ext cx="137160" cy="443484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3657600"/>
            <a:ext cx="7680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9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 uykusunda beyin, gün içinde yaşanan duygusal anılarla ilişkili stres hormonlarını (noradrenalin) ayrıştırır.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868680" y="51663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YETERLİ REM ALMAZSANIZ: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5623560"/>
            <a:ext cx="76809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Amigdala hiperaktif kalır → kaygı eşiği düşer.</a:t>
            </a:r>
            <a:endParaRPr lang="en-US" sz="1700" dirty="0"/>
          </a:p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Prefrontal korteks zayıflar → duygu düzenleme bozulur.</a:t>
            </a:r>
            <a:endParaRPr lang="en-US" sz="1700" dirty="0"/>
          </a:p>
          <a:p>
            <a:pPr algn="l" marL="342900" indent="-342900"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Dünkü stres, bugün taşınmaya devam eder.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Walker, Annu Rev Psychol, 2009 · Goldstein &amp; Walker, Annu Rev Clin Psychol, 2014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MEKANİZMA 2 | BEYNİN GECE TEMİZLİĞİ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005840"/>
            <a:ext cx="8138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Derin uyku, beyni</a:t>
            </a:r>
            <a:endParaRPr lang="en-US" sz="4000" dirty="0"/>
          </a:p>
          <a:p>
            <a:pPr algn="l" indent="0" marL="0">
              <a:buNone/>
            </a:pPr>
            <a:r>
              <a:rPr lang="en-US" sz="40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nörotoksinlerden temizler.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02920" y="32461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3520440"/>
            <a:ext cx="8138160" cy="44348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520440"/>
            <a:ext cx="137160" cy="443484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36576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GLİMFATİK SİSTEM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68680" y="4069080"/>
            <a:ext cx="76809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Yavaş dalga uykusunda beyin hücreleri arası boşluk genişler; serebrospinal sıvı, gün içinde biriken metabolik atıkları (beta-amiloid dahil) yıkar.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58521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KRONİK UYKU EKSİKLİĞİ: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626364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Nöroinflamasyon (CRP, IL-6) yükselir.</a:t>
            </a:r>
            <a:endParaRPr lang="en-US" sz="1600" dirty="0"/>
          </a:p>
          <a:p>
            <a:pPr algn="l" marL="342900" indent="-342900">
              <a:spcAft>
                <a:spcPts val="600"/>
              </a:spcAft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BDNF (büyüme faktörü) düşer — sinaptik plastisite zayıflar.</a:t>
            </a:r>
            <a:endParaRPr lang="en-US" sz="1600" dirty="0"/>
          </a:p>
          <a:p>
            <a:pPr algn="l" marL="342900" indent="-342900">
              <a:buSzPct val="100000"/>
              <a:buChar char="■"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süreçler depresif duygudurumla doğrudan ilişkili.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Xie et al., Science, 2013 · Irwin, Annu Rev Psychol, 2015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14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KANIT | 65 RANDOMİZE KONTROLLÜ ÇALIŞMA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005840"/>
            <a:ext cx="8138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Uyku iyileşirse,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ruh sağlığı iyileşir.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02920" y="32461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3566160"/>
            <a:ext cx="393192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566160"/>
            <a:ext cx="137160" cy="19202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365760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DEPRESYON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4023360"/>
            <a:ext cx="35204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 = 0.63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orta-güçlü etki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709160" y="3566160"/>
            <a:ext cx="393192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09160" y="3566160"/>
            <a:ext cx="137160" cy="19202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0" y="365760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KAYGI (ANKSİYETE)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0" y="4023360"/>
            <a:ext cx="35204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 = 0.51</a:t>
            </a:r>
            <a:endParaRPr lang="en-US" sz="4400" dirty="0"/>
          </a:p>
        </p:txBody>
      </p:sp>
      <p:sp>
        <p:nvSpPr>
          <p:cNvPr id="14" name="Text 12"/>
          <p:cNvSpPr/>
          <p:nvPr/>
        </p:nvSpPr>
        <p:spPr>
          <a:xfrm>
            <a:off x="5029200" y="507492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 etki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02920" y="5669280"/>
            <a:ext cx="8138160" cy="228600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02920" y="5669280"/>
            <a:ext cx="137160" cy="22860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58064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DOZ-YANIT İLİŞKİSİ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263640"/>
            <a:ext cx="76809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 kalitesindeki iyileşme ne kadar büyükse, depresyon ve kaygıdaki düzelme de o kadar büyük (n = 8.608).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Scott et al., Sleep Medicine Reviews, 2021 (g = Hedges' g)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KANIT | UYKUSUZLUK İÇİN BİRİNCİL TEDAVİ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005840"/>
            <a:ext cx="8138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CBT-I:</a:t>
            </a:r>
            <a:endParaRPr lang="en-US" sz="3800" dirty="0"/>
          </a:p>
          <a:p>
            <a:pPr algn="l" indent="0" marL="0">
              <a:buNone/>
            </a:pPr>
            <a:r>
              <a:rPr lang="en-US" sz="38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İlaçsız, uzun vadeli çözüm.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02920" y="324612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3520440"/>
            <a:ext cx="8138160" cy="44348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520440"/>
            <a:ext cx="137160" cy="44348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36576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UYKUSUZLUK İÇİN BİLİŞSEL DAVRANIŞÇI TERAPİ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68680" y="411480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depresif bozukluğu olan 4.808 hastada CBT-I: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4663440"/>
            <a:ext cx="7680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Depresyon yanıt oranını %17'den %32'ye çıkarıyor.</a:t>
            </a:r>
            <a:endParaRPr lang="en-US" sz="1700" dirty="0"/>
          </a:p>
          <a:p>
            <a:pPr algn="l"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Sadece uyku değil, depresif belirtilere de doğrudan etki ediyor (OR 2.28).</a:t>
            </a:r>
            <a:endParaRPr lang="en-US" sz="1700" dirty="0"/>
          </a:p>
          <a:p>
            <a:pPr algn="l"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 6–12 ay sonrasında bile devam ediyor.</a:t>
            </a:r>
            <a:endParaRPr lang="en-US" sz="1700" dirty="0"/>
          </a:p>
          <a:p>
            <a:pPr algn="l" marL="342900" indent="-342900">
              <a:buSzPct val="100000"/>
              <a:buChar char="■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Anksiyete bozukluğunda da küçük-orta etki gösteriyor.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02920" y="82753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Furukawa et al., J Affect Disord, 2024 · Hertenstein et al., Sleep Med Rev, 2022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 HARİTASI | BUGÜN BAŞLAYABİLECEKLERİNİZ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2103120"/>
            <a:ext cx="813816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Adımda</a:t>
            </a:r>
            <a:endParaRPr lang="en-US" sz="6400" dirty="0"/>
          </a:p>
          <a:p>
            <a:pPr algn="l" indent="0" marL="0">
              <a:buNone/>
            </a:pPr>
            <a:r>
              <a:rPr lang="en-US" sz="6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Uyku Hijyeni</a:t>
            </a:r>
            <a:endParaRPr lang="en-US" sz="6400" dirty="0"/>
          </a:p>
        </p:txBody>
      </p:sp>
      <p:sp>
        <p:nvSpPr>
          <p:cNvPr id="4" name="Shape 2"/>
          <p:cNvSpPr/>
          <p:nvPr/>
        </p:nvSpPr>
        <p:spPr>
          <a:xfrm>
            <a:off x="502920" y="5440680"/>
            <a:ext cx="109728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5715000"/>
            <a:ext cx="8138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Aşağıdaki adımlar, CBT-I protokolünün davranışsal bileşenleridir.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02920" y="658368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Hiçbiri ilaç değil; hepsi davranışsal.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02920" y="713232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 için en az 2–4 hafta tutarlı uygulayın.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8595360"/>
            <a:ext cx="813816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86868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14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828800" y="8686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949440" y="8686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Uyku ve Mental Sağlık</dc:title>
  <dc:subject>PptxGenJS Presentation</dc:subject>
  <dc:creator>Doç. Dr. Alişan Burak Yaşar</dc:creator>
  <cp:lastModifiedBy>Doç. Dr. Alişan Burak Yaşar</cp:lastModifiedBy>
  <cp:revision>1</cp:revision>
  <dcterms:created xsi:type="dcterms:W3CDTF">2026-04-28T07:28:12Z</dcterms:created>
  <dcterms:modified xsi:type="dcterms:W3CDTF">2026-04-28T07:28:12Z</dcterms:modified>
</cp:coreProperties>
</file>