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9144000"/>
  <p:notesSz cx="91440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B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4008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8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PSİKİYATRİ  ·  GÜNLÜK YAŞAM REHBERİ</a:t>
            </a:r>
            <a:endParaRPr lang="en-US" sz="1300" dirty="0"/>
          </a:p>
        </p:txBody>
      </p:sp>
      <p:sp>
        <p:nvSpPr>
          <p:cNvPr id="3" name="Shape 1"/>
          <p:cNvSpPr/>
          <p:nvPr/>
        </p:nvSpPr>
        <p:spPr>
          <a:xfrm>
            <a:off x="548640" y="3017520"/>
            <a:ext cx="1097280" cy="73152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3200400"/>
            <a:ext cx="804672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F5F2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Müziğin Hayatımızdaki Yeri ve Faydaları</a:t>
            </a:r>
            <a:endParaRPr lang="en-US" sz="5600" dirty="0"/>
          </a:p>
        </p:txBody>
      </p:sp>
      <p:sp>
        <p:nvSpPr>
          <p:cNvPr id="5" name="Text 3"/>
          <p:cNvSpPr/>
          <p:nvPr/>
        </p:nvSpPr>
        <p:spPr>
          <a:xfrm>
            <a:off x="548640" y="5669280"/>
            <a:ext cx="8046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i="1" dirty="0">
                <a:solidFill>
                  <a:srgbClr val="9CA0B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Bilimsel kanıtlara dayalı bir günlük 'müzik reçetesi'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548640" y="7589520"/>
            <a:ext cx="8046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5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48640" y="800100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9CA0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Psikiyatri Uzmanı  ·  alisanburak.com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48640"/>
            <a:ext cx="320040" cy="45720"/>
          </a:xfrm>
          <a:prstGeom prst="rect">
            <a:avLst/>
          </a:prstGeom>
          <a:solidFill>
            <a:srgbClr val="003566"/>
          </a:solidFill>
          <a:ln/>
        </p:spPr>
      </p:sp>
      <p:sp>
        <p:nvSpPr>
          <p:cNvPr id="3" name="Text 1"/>
          <p:cNvSpPr/>
          <p:nvPr/>
        </p:nvSpPr>
        <p:spPr>
          <a:xfrm>
            <a:off x="960120" y="411480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600" kern="0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5  |  İŞ &amp; ODAKLANMA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48640" y="1188720"/>
            <a:ext cx="8046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Bilişsel verimlilik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2194560"/>
            <a:ext cx="80467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000" b="1" dirty="0">
                <a:solidFill>
                  <a:srgbClr val="00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50–80 BPM, sözsüz</a:t>
            </a:r>
            <a:endParaRPr lang="en-US" sz="5000" dirty="0"/>
          </a:p>
        </p:txBody>
      </p:sp>
      <p:sp>
        <p:nvSpPr>
          <p:cNvPr id="6" name="Shape 4"/>
          <p:cNvSpPr/>
          <p:nvPr/>
        </p:nvSpPr>
        <p:spPr>
          <a:xfrm>
            <a:off x="548640" y="3566160"/>
            <a:ext cx="8046720" cy="3840480"/>
          </a:xfrm>
          <a:prstGeom prst="rect">
            <a:avLst/>
          </a:prstGeom>
          <a:solidFill>
            <a:srgbClr val="FFFFFF"/>
          </a:solidFill>
          <a:ln w="6350">
            <a:solidFill>
              <a:srgbClr val="D6D0B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3566160"/>
            <a:ext cx="137160" cy="3840480"/>
          </a:xfrm>
          <a:prstGeom prst="rect">
            <a:avLst/>
          </a:prstGeom>
          <a:solidFill>
            <a:srgbClr val="003566"/>
          </a:solidFill>
          <a:ln/>
        </p:spPr>
      </p:sp>
      <p:sp>
        <p:nvSpPr>
          <p:cNvPr id="8" name="Text 6"/>
          <p:cNvSpPr/>
          <p:nvPr/>
        </p:nvSpPr>
        <p:spPr>
          <a:xfrm>
            <a:off x="868680" y="3749040"/>
            <a:ext cx="7406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400" kern="0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KRİTİK PRENSİP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68680" y="4160520"/>
            <a:ext cx="740664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Şarkı sözleri </a:t>
            </a:r>
            <a:pPr indent="0" marL="0">
              <a:buNone/>
            </a:pPr>
            <a:r>
              <a:rPr lang="en-US" sz="17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 belleği işgal eder. Metin ağırlıklı işlerde sözsüz müzik tercih edin.</a:t>
            </a:r>
            <a:endParaRPr lang="en-US" sz="1700" dirty="0"/>
          </a:p>
          <a:p>
            <a:pPr indent="0" marL="0">
              <a:buNone/>
            </a:pPr>
            <a:r>
              <a:rPr lang="en-US" sz="17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700" dirty="0"/>
          </a:p>
          <a:p>
            <a:pPr indent="0" marL="0">
              <a:buNone/>
            </a:pPr>
            <a:r>
              <a:rPr lang="en-US" sz="17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Klasik (Bach, Debussy), ambient, lo-fi, doğa sesleri</a:t>
            </a:r>
            <a:endParaRPr lang="en-US" sz="1700" dirty="0"/>
          </a:p>
          <a:p>
            <a:pPr indent="0" marL="0">
              <a:buNone/>
            </a:pPr>
            <a:r>
              <a:rPr lang="en-US" sz="17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yavaş tempolu enstrümantal seçenekler bilişsel yükü düşürür.</a:t>
            </a:r>
            <a:endParaRPr lang="en-US" sz="1700" dirty="0"/>
          </a:p>
          <a:p>
            <a:pPr indent="0" marL="0">
              <a:buNone/>
            </a:pPr>
            <a:r>
              <a:rPr lang="en-US" sz="17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700" dirty="0"/>
          </a:p>
          <a:p>
            <a:pPr indent="0" marL="0">
              <a:buNone/>
            </a:pPr>
            <a:r>
              <a:rPr lang="en-US" sz="17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Tanıdık parça &gt; yeni parça: </a:t>
            </a:r>
            <a:pPr indent="0" marL="0">
              <a:buNone/>
            </a:pPr>
            <a:r>
              <a:rPr lang="en-US" sz="17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yeni müzik dikkati kendine çeker.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548640" y="8275320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Saskovets ve ark., JMIR Mental Health, 2024 — kapsam derlemesi (34 çalışma).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8641080"/>
            <a:ext cx="804672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48640" y="873252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14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2011680" y="8732520"/>
            <a:ext cx="5120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 ·  Psikiyatri Uzmanı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7223760" y="873252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48640"/>
            <a:ext cx="320040" cy="45720"/>
          </a:xfrm>
          <a:prstGeom prst="rect">
            <a:avLst/>
          </a:prstGeom>
          <a:solidFill>
            <a:srgbClr val="C1121F"/>
          </a:solidFill>
          <a:ln/>
        </p:spPr>
      </p:sp>
      <p:sp>
        <p:nvSpPr>
          <p:cNvPr id="3" name="Text 1"/>
          <p:cNvSpPr/>
          <p:nvPr/>
        </p:nvSpPr>
        <p:spPr>
          <a:xfrm>
            <a:off x="960120" y="411480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600" kern="0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5  |  AKUT STRES &amp; SAKİNLEŞME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48640" y="1188720"/>
            <a:ext cx="8046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Sakinleşme aracı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2194560"/>
            <a:ext cx="80467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000" b="1" dirty="0">
                <a:solidFill>
                  <a:srgbClr val="C112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60–80 BPM, 15–30 dk</a:t>
            </a:r>
            <a:endParaRPr lang="en-US" sz="5000" dirty="0"/>
          </a:p>
        </p:txBody>
      </p:sp>
      <p:sp>
        <p:nvSpPr>
          <p:cNvPr id="6" name="Shape 4"/>
          <p:cNvSpPr/>
          <p:nvPr/>
        </p:nvSpPr>
        <p:spPr>
          <a:xfrm>
            <a:off x="548640" y="3566160"/>
            <a:ext cx="8046720" cy="3840480"/>
          </a:xfrm>
          <a:prstGeom prst="rect">
            <a:avLst/>
          </a:prstGeom>
          <a:solidFill>
            <a:srgbClr val="FFFFFF"/>
          </a:solidFill>
          <a:ln w="6350">
            <a:solidFill>
              <a:srgbClr val="D6D0B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3566160"/>
            <a:ext cx="137160" cy="3840480"/>
          </a:xfrm>
          <a:prstGeom prst="rect">
            <a:avLst/>
          </a:prstGeom>
          <a:solidFill>
            <a:srgbClr val="C1121F"/>
          </a:solidFill>
          <a:ln/>
        </p:spPr>
      </p:sp>
      <p:sp>
        <p:nvSpPr>
          <p:cNvPr id="8" name="Text 6"/>
          <p:cNvSpPr/>
          <p:nvPr/>
        </p:nvSpPr>
        <p:spPr>
          <a:xfrm>
            <a:off x="868680" y="3749040"/>
            <a:ext cx="7406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400" kern="0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68680" y="4160520"/>
            <a:ext cx="740664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'Doğru' müzik diye bir şey yok.</a:t>
            </a:r>
            <a:endParaRPr lang="en-US" sz="1700" dirty="0"/>
          </a:p>
          <a:p>
            <a:pPr indent="0" marL="0">
              <a:buNone/>
            </a:pPr>
            <a:r>
              <a:rPr lang="en-US" sz="17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Duygusal anlam taşıyan, tanıdık parçalar daha güçlü.</a:t>
            </a:r>
            <a:endParaRPr lang="en-US" sz="1700" dirty="0"/>
          </a:p>
          <a:p>
            <a:pPr indent="0" marL="0">
              <a:buNone/>
            </a:pPr>
            <a:r>
              <a:rPr lang="en-US" sz="17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700" dirty="0"/>
          </a:p>
          <a:p>
            <a:pPr indent="0" marL="0">
              <a:buNone/>
            </a:pPr>
            <a:r>
              <a:rPr lang="en-US" sz="17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Klasik veya kişisel </a:t>
            </a:r>
            <a:pPr indent="0" marL="0">
              <a:buNone/>
            </a:pPr>
            <a:r>
              <a:rPr lang="en-US" sz="17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seçim, kortizolü ve kan basıncını anlamlı düşürür.</a:t>
            </a:r>
            <a:endParaRPr lang="en-US" sz="1700" dirty="0"/>
          </a:p>
          <a:p>
            <a:pPr indent="0" marL="0">
              <a:buNone/>
            </a:pPr>
            <a:r>
              <a:rPr lang="en-US" sz="17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700" dirty="0"/>
          </a:p>
          <a:p>
            <a:pPr indent="0" marL="0">
              <a:buNone/>
            </a:pPr>
            <a:r>
              <a:rPr lang="en-US" sz="17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Kulaklıkla, </a:t>
            </a:r>
            <a:pPr indent="0" marL="0">
              <a:buNone/>
            </a:pPr>
            <a:r>
              <a:rPr lang="en-US" sz="17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telefon ekranı kapalı, sadece dinleyin — pasif maruz kalma yetiyor.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548640" y="8275320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Witte ve ark., 2020; Saskovets ve ark., 2024.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8641080"/>
            <a:ext cx="804672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48640" y="873252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14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2011680" y="8732520"/>
            <a:ext cx="5120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 ·  Psikiyatri Uzmanı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7223760" y="873252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48640"/>
            <a:ext cx="320040" cy="45720"/>
          </a:xfrm>
          <a:prstGeom prst="rect">
            <a:avLst/>
          </a:prstGeom>
          <a:solidFill>
            <a:srgbClr val="003566"/>
          </a:solidFill>
          <a:ln/>
        </p:spPr>
      </p:sp>
      <p:sp>
        <p:nvSpPr>
          <p:cNvPr id="3" name="Text 1"/>
          <p:cNvSpPr/>
          <p:nvPr/>
        </p:nvSpPr>
        <p:spPr>
          <a:xfrm>
            <a:off x="960120" y="411480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600" kern="0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5  |  AKŞAM &amp; UYKU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48640" y="1188720"/>
            <a:ext cx="8046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Uyku rutinine entegre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2194560"/>
            <a:ext cx="80467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00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 dk · 60–80 BPM · sabit liste</a:t>
            </a:r>
            <a:endParaRPr lang="en-US" sz="3600" dirty="0"/>
          </a:p>
        </p:txBody>
      </p:sp>
      <p:sp>
        <p:nvSpPr>
          <p:cNvPr id="6" name="Shape 4"/>
          <p:cNvSpPr/>
          <p:nvPr/>
        </p:nvSpPr>
        <p:spPr>
          <a:xfrm>
            <a:off x="548640" y="3566160"/>
            <a:ext cx="8046720" cy="3840480"/>
          </a:xfrm>
          <a:prstGeom prst="rect">
            <a:avLst/>
          </a:prstGeom>
          <a:solidFill>
            <a:srgbClr val="FFFFFF"/>
          </a:solidFill>
          <a:ln w="6350">
            <a:solidFill>
              <a:srgbClr val="D6D0B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3566160"/>
            <a:ext cx="137160" cy="3840480"/>
          </a:xfrm>
          <a:prstGeom prst="rect">
            <a:avLst/>
          </a:prstGeom>
          <a:solidFill>
            <a:srgbClr val="003566"/>
          </a:solidFill>
          <a:ln/>
        </p:spPr>
      </p:sp>
      <p:sp>
        <p:nvSpPr>
          <p:cNvPr id="8" name="Text 6"/>
          <p:cNvSpPr/>
          <p:nvPr/>
        </p:nvSpPr>
        <p:spPr>
          <a:xfrm>
            <a:off x="868680" y="3749040"/>
            <a:ext cx="7406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400" kern="0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REÇETE — 4 HAFTA TUTARLI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68680" y="4160520"/>
            <a:ext cx="740664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Yatmadan önce </a:t>
            </a:r>
            <a:pPr indent="0" marL="0">
              <a:buNone/>
            </a:pPr>
            <a:r>
              <a:rPr lang="en-US" sz="17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dakika, sözsüz, sakin ritimli, sabit oynatma listesi.</a:t>
            </a:r>
            <a:endParaRPr lang="en-US" sz="1700" dirty="0"/>
          </a:p>
          <a:p>
            <a:pPr indent="0" marL="0">
              <a:buNone/>
            </a:pPr>
            <a:r>
              <a:rPr lang="en-US" sz="17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700" dirty="0"/>
          </a:p>
          <a:p>
            <a:pPr indent="0" marL="0">
              <a:buNone/>
            </a:pPr>
            <a:r>
              <a:rPr lang="en-US" sz="17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Düşük ses </a:t>
            </a:r>
            <a:pPr indent="0" marL="0">
              <a:buNone/>
            </a:pPr>
            <a:r>
              <a:rPr lang="en-US" sz="17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(arka plan), kulaklık yerine hoparlör tercih edilebilir.</a:t>
            </a:r>
            <a:endParaRPr lang="en-US" sz="1700" dirty="0"/>
          </a:p>
          <a:p>
            <a:pPr indent="0" marL="0">
              <a:buNone/>
            </a:pPr>
            <a:r>
              <a:rPr lang="en-US" sz="17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700" dirty="0"/>
          </a:p>
          <a:p>
            <a:pPr indent="0" marL="0">
              <a:buNone/>
            </a:pPr>
            <a:r>
              <a:rPr lang="en-US" sz="17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Şok efektler, ani tempo değişimleri, sözlü parçalar yok.</a:t>
            </a:r>
            <a:endParaRPr lang="en-US" sz="1700" dirty="0"/>
          </a:p>
          <a:p>
            <a:pPr indent="0" marL="0">
              <a:buNone/>
            </a:pPr>
            <a:r>
              <a:rPr lang="en-US" sz="17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Aynı listenin tekrarı koşullanmayı güçlendirir.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548640" y="8275320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Lund ve ark., MUSTAFI, Nordic J Psychiatry, 2022; Jespersen, Cochrane, 2022.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8641080"/>
            <a:ext cx="804672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48640" y="873252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14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2011680" y="8732520"/>
            <a:ext cx="5120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 ·  Psikiyatri Uzmanı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7223760" y="873252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48640"/>
            <a:ext cx="320040" cy="45720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3" name="Text 1"/>
          <p:cNvSpPr/>
          <p:nvPr/>
        </p:nvSpPr>
        <p:spPr>
          <a:xfrm>
            <a:off x="960120" y="411480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6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5  |  TOPARLANMA &amp; SINIRLAR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48640" y="1188720"/>
            <a:ext cx="8046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Egzersiz sonrası &amp;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548640" y="2011680"/>
            <a:ext cx="8046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600" i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önemli bir hatırlatma</a:t>
            </a:r>
            <a:endParaRPr lang="en-US" sz="3600" dirty="0"/>
          </a:p>
        </p:txBody>
      </p:sp>
      <p:sp>
        <p:nvSpPr>
          <p:cNvPr id="6" name="Shape 4"/>
          <p:cNvSpPr/>
          <p:nvPr/>
        </p:nvSpPr>
        <p:spPr>
          <a:xfrm>
            <a:off x="548640" y="3108960"/>
            <a:ext cx="3931920" cy="4206240"/>
          </a:xfrm>
          <a:prstGeom prst="rect">
            <a:avLst/>
          </a:prstGeom>
          <a:solidFill>
            <a:srgbClr val="FFFFFF"/>
          </a:solidFill>
          <a:ln w="6350">
            <a:solidFill>
              <a:srgbClr val="D6D0B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3108960"/>
            <a:ext cx="137160" cy="4206240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8" name="Text 6"/>
          <p:cNvSpPr/>
          <p:nvPr/>
        </p:nvSpPr>
        <p:spPr>
          <a:xfrm>
            <a:off x="777240" y="329184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4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TOPARLANMA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777240" y="3703320"/>
            <a:ext cx="3566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Kortizol −%27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777240" y="4434840"/>
            <a:ext cx="3566160" cy="2651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Yüksek yoğunluklu egzersiz sonrası 15 dk yavaş tempolu ve sevilen müzik kortizolü düşürdü, kalp atışını hızlı topladı, ruh halini iyileştirdi.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4663440" y="3108960"/>
            <a:ext cx="3931920" cy="4206240"/>
          </a:xfrm>
          <a:prstGeom prst="rect">
            <a:avLst/>
          </a:prstGeom>
          <a:solidFill>
            <a:srgbClr val="FFFFFF"/>
          </a:solidFill>
          <a:ln w="6350">
            <a:solidFill>
              <a:srgbClr val="D6D0B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663440" y="3108960"/>
            <a:ext cx="137160" cy="4206240"/>
          </a:xfrm>
          <a:prstGeom prst="rect">
            <a:avLst/>
          </a:prstGeom>
          <a:solidFill>
            <a:srgbClr val="C1121F"/>
          </a:solidFill>
          <a:ln/>
        </p:spPr>
      </p:sp>
      <p:sp>
        <p:nvSpPr>
          <p:cNvPr id="13" name="Text 11"/>
          <p:cNvSpPr/>
          <p:nvPr/>
        </p:nvSpPr>
        <p:spPr>
          <a:xfrm>
            <a:off x="4892040" y="329184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400" kern="0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SINIRLAR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892040" y="3703320"/>
            <a:ext cx="3566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Müzik tedavi DEĞİL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4892040" y="4434840"/>
            <a:ext cx="3566160" cy="2651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Klinik bir bozukluk (depresyon, anksiyete bozukluğu, uyku bozukluğu) varsa profesyonel destek esastır.</a:t>
            </a:r>
            <a:endParaRPr lang="en-US" sz="1500" dirty="0"/>
          </a:p>
          <a:p>
            <a:pPr algn="l" indent="0" marL="0">
              <a:buNone/>
            </a:pPr>
            <a:endParaRPr lang="en-US" sz="1500" dirty="0"/>
          </a:p>
          <a:p>
            <a:pPr algn="l" indent="0" marL="0">
              <a:buNone/>
            </a:pPr>
            <a:r>
              <a:rPr lang="en-US" sz="15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Müzik bu desteğin yanında, yerine değil.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548640" y="8275320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Sreepetch ve ark., Acta Psychologica, 2025 (toparlanma verisi).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548640" y="8641080"/>
            <a:ext cx="804672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48640" y="873252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/ 14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2011680" y="8732520"/>
            <a:ext cx="5120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 ·  Psikiyatri Uzmanı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7223760" y="873252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F1B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4008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8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KAPANIŞ</a:t>
            </a:r>
            <a:endParaRPr lang="en-US" sz="1300" dirty="0"/>
          </a:p>
        </p:txBody>
      </p:sp>
      <p:sp>
        <p:nvSpPr>
          <p:cNvPr id="3" name="Shape 1"/>
          <p:cNvSpPr/>
          <p:nvPr/>
        </p:nvSpPr>
        <p:spPr>
          <a:xfrm>
            <a:off x="548640" y="1828800"/>
            <a:ext cx="1097280" cy="73152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011680"/>
            <a:ext cx="80467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200" b="1" dirty="0">
                <a:solidFill>
                  <a:srgbClr val="F5F2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Müzik bedavadır,</a:t>
            </a:r>
            <a:endParaRPr lang="en-US" sz="5200" dirty="0"/>
          </a:p>
        </p:txBody>
      </p:sp>
      <p:sp>
        <p:nvSpPr>
          <p:cNvPr id="5" name="Text 3"/>
          <p:cNvSpPr/>
          <p:nvPr/>
        </p:nvSpPr>
        <p:spPr>
          <a:xfrm>
            <a:off x="548640" y="3246120"/>
            <a:ext cx="80467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200" b="1" dirty="0">
                <a:solidFill>
                  <a:srgbClr val="F5F2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yan etkisi yoktur,</a:t>
            </a:r>
            <a:endParaRPr lang="en-US" sz="5200" dirty="0"/>
          </a:p>
        </p:txBody>
      </p:sp>
      <p:sp>
        <p:nvSpPr>
          <p:cNvPr id="6" name="Text 4"/>
          <p:cNvSpPr/>
          <p:nvPr/>
        </p:nvSpPr>
        <p:spPr>
          <a:xfrm>
            <a:off x="548640" y="4480560"/>
            <a:ext cx="80467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200" i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 bilim onaylar.</a:t>
            </a:r>
            <a:endParaRPr lang="en-US" sz="5200" dirty="0"/>
          </a:p>
        </p:txBody>
      </p:sp>
      <p:sp>
        <p:nvSpPr>
          <p:cNvPr id="7" name="Shape 5"/>
          <p:cNvSpPr/>
          <p:nvPr/>
        </p:nvSpPr>
        <p:spPr>
          <a:xfrm>
            <a:off x="548640" y="6583680"/>
            <a:ext cx="8046720" cy="1463040"/>
          </a:xfrm>
          <a:prstGeom prst="rect">
            <a:avLst/>
          </a:prstGeom>
          <a:solidFill>
            <a:srgbClr val="1A2942"/>
          </a:solidFill>
          <a:ln w="9525">
            <a:solidFill>
              <a:srgbClr val="2A3349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48640" y="6583680"/>
            <a:ext cx="137160" cy="1463040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9" name="Text 7"/>
          <p:cNvSpPr/>
          <p:nvPr/>
        </p:nvSpPr>
        <p:spPr>
          <a:xfrm>
            <a:off x="868680" y="6720840"/>
            <a:ext cx="7589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5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Tüm bilimsel kaynaklara ve dosyaya ücretsiz ulaşın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868680" y="7223760"/>
            <a:ext cx="7589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alisanburak.com</a:t>
            </a:r>
            <a:endParaRPr lang="en-US" sz="3200" dirty="0"/>
          </a:p>
        </p:txBody>
      </p:sp>
      <p:sp>
        <p:nvSpPr>
          <p:cNvPr id="11" name="Text 9"/>
          <p:cNvSpPr/>
          <p:nvPr/>
        </p:nvSpPr>
        <p:spPr>
          <a:xfrm>
            <a:off x="548640" y="845820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9CA0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 ·  Psikiyatri Uzmanı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48640"/>
            <a:ext cx="320040" cy="45720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3" name="Text 1"/>
          <p:cNvSpPr/>
          <p:nvPr/>
        </p:nvSpPr>
        <p:spPr>
          <a:xfrm>
            <a:off x="960120" y="411480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6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GÜNDELİK GÖZLEM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48640" y="1463040"/>
            <a:ext cx="80467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48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Bir şarkı sizi anında sakinleştirir,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548640" y="2743200"/>
            <a:ext cx="80467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4800" i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bir başkası ayağa kaldırır.</a:t>
            </a:r>
            <a:endParaRPr lang="en-US" sz="4800" dirty="0"/>
          </a:p>
        </p:txBody>
      </p:sp>
      <p:sp>
        <p:nvSpPr>
          <p:cNvPr id="6" name="Shape 4"/>
          <p:cNvSpPr/>
          <p:nvPr/>
        </p:nvSpPr>
        <p:spPr>
          <a:xfrm>
            <a:off x="548640" y="4572000"/>
            <a:ext cx="1097280" cy="73152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4846320"/>
            <a:ext cx="804672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600"/>
              </a:spcAft>
              <a:buNone/>
            </a:pPr>
            <a:r>
              <a:rPr lang="en-US" sz="22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 rastlantı değil. Müzik beyninizin otonom sinir sistemine doğrudan konuşur — kalp atışınıza, stres hormonunuza (kortizol), ruh halinize.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548640" y="8641080"/>
            <a:ext cx="804672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48640" y="873252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14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2011680" y="8732520"/>
            <a:ext cx="5120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 ·  Psikiyatri Uzmanı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7223760" y="873252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48640"/>
            <a:ext cx="320040" cy="45720"/>
          </a:xfrm>
          <a:prstGeom prst="rect">
            <a:avLst/>
          </a:prstGeom>
          <a:solidFill>
            <a:srgbClr val="003566"/>
          </a:solidFill>
          <a:ln/>
        </p:spPr>
      </p:sp>
      <p:sp>
        <p:nvSpPr>
          <p:cNvPr id="3" name="Text 1"/>
          <p:cNvSpPr/>
          <p:nvPr/>
        </p:nvSpPr>
        <p:spPr>
          <a:xfrm>
            <a:off x="960120" y="411480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600" kern="0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KAVRAM  |  MÜZİĞİN NÖROBİYOLOJİSİ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48640" y="1188720"/>
            <a:ext cx="80467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Müzik bir 'his' değil,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2057400"/>
            <a:ext cx="80467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600" i="1" dirty="0">
                <a:solidFill>
                  <a:srgbClr val="00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nöral bir senkronizasyon aracıdır.</a:t>
            </a:r>
            <a:endParaRPr lang="en-US" sz="3600" dirty="0"/>
          </a:p>
        </p:txBody>
      </p:sp>
      <p:sp>
        <p:nvSpPr>
          <p:cNvPr id="6" name="Shape 4"/>
          <p:cNvSpPr/>
          <p:nvPr/>
        </p:nvSpPr>
        <p:spPr>
          <a:xfrm>
            <a:off x="548640" y="3200400"/>
            <a:ext cx="3749040" cy="2286000"/>
          </a:xfrm>
          <a:prstGeom prst="rect">
            <a:avLst/>
          </a:prstGeom>
          <a:solidFill>
            <a:srgbClr val="FFFFFF"/>
          </a:solidFill>
          <a:ln w="6350">
            <a:solidFill>
              <a:srgbClr val="D6D0B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3200400"/>
            <a:ext cx="137160" cy="2286000"/>
          </a:xfrm>
          <a:prstGeom prst="rect">
            <a:avLst/>
          </a:prstGeom>
          <a:solidFill>
            <a:srgbClr val="003566"/>
          </a:solidFill>
          <a:ln/>
        </p:spPr>
      </p:sp>
      <p:sp>
        <p:nvSpPr>
          <p:cNvPr id="8" name="Text 6"/>
          <p:cNvSpPr/>
          <p:nvPr/>
        </p:nvSpPr>
        <p:spPr>
          <a:xfrm>
            <a:off x="868680" y="3429000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400" kern="0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OTONOM SİSTEM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68680" y="3840480"/>
            <a:ext cx="329184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Kalp atış değişkenliği (HRV) artar, kan basıncı düşer, vagal ton güçlenir.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4480560" y="3200400"/>
            <a:ext cx="3749040" cy="2286000"/>
          </a:xfrm>
          <a:prstGeom prst="rect">
            <a:avLst/>
          </a:prstGeom>
          <a:solidFill>
            <a:srgbClr val="FFFFFF"/>
          </a:solidFill>
          <a:ln w="6350">
            <a:solidFill>
              <a:srgbClr val="D6D0B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480560" y="3200400"/>
            <a:ext cx="137160" cy="2286000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12" name="Text 10"/>
          <p:cNvSpPr/>
          <p:nvPr/>
        </p:nvSpPr>
        <p:spPr>
          <a:xfrm>
            <a:off x="4800600" y="3429000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4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ENDOKRİN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800600" y="3840480"/>
            <a:ext cx="329184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Stres hormonu (kortizol) düşer; tükürükte ve kanda ölçülen düşüş gösterilmiştir.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548640" y="5669280"/>
            <a:ext cx="3749040" cy="2286000"/>
          </a:xfrm>
          <a:prstGeom prst="rect">
            <a:avLst/>
          </a:prstGeom>
          <a:solidFill>
            <a:srgbClr val="FFFFFF"/>
          </a:solidFill>
          <a:ln w="6350">
            <a:solidFill>
              <a:srgbClr val="D6D0B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548640" y="5669280"/>
            <a:ext cx="137160" cy="2286000"/>
          </a:xfrm>
          <a:prstGeom prst="rect">
            <a:avLst/>
          </a:prstGeom>
          <a:solidFill>
            <a:srgbClr val="0E7C66"/>
          </a:solidFill>
          <a:ln/>
        </p:spPr>
      </p:sp>
      <p:sp>
        <p:nvSpPr>
          <p:cNvPr id="16" name="Text 14"/>
          <p:cNvSpPr/>
          <p:nvPr/>
        </p:nvSpPr>
        <p:spPr>
          <a:xfrm>
            <a:off x="868680" y="5897880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400" kern="0" dirty="0">
                <a:solidFill>
                  <a:srgbClr val="0E7C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ÖDÜL DEVRESİ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868680" y="6309360"/>
            <a:ext cx="329184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Sevdiğiniz müzik dopamin salgılar; özellikle 'ürperti/tüy diken' anlarında.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4480560" y="5669280"/>
            <a:ext cx="3749040" cy="2286000"/>
          </a:xfrm>
          <a:prstGeom prst="rect">
            <a:avLst/>
          </a:prstGeom>
          <a:solidFill>
            <a:srgbClr val="FFFFFF"/>
          </a:solidFill>
          <a:ln w="6350">
            <a:solidFill>
              <a:srgbClr val="D6D0B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480560" y="5669280"/>
            <a:ext cx="137160" cy="2286000"/>
          </a:xfrm>
          <a:prstGeom prst="rect">
            <a:avLst/>
          </a:prstGeom>
          <a:solidFill>
            <a:srgbClr val="C1121F"/>
          </a:solidFill>
          <a:ln/>
        </p:spPr>
      </p:sp>
      <p:sp>
        <p:nvSpPr>
          <p:cNvPr id="20" name="Text 18"/>
          <p:cNvSpPr/>
          <p:nvPr/>
        </p:nvSpPr>
        <p:spPr>
          <a:xfrm>
            <a:off x="4800600" y="5897880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400" kern="0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DUYGU DÜZENLEME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4800600" y="6309360"/>
            <a:ext cx="329184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Amigdala (korku merkezi) aktivitesi yumuşar; prefrontal kontrol artar.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548640" y="8641080"/>
            <a:ext cx="804672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48640" y="873252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14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2011680" y="8732520"/>
            <a:ext cx="5120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 ·  Psikiyatri Uzmanı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7223760" y="873252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48640"/>
            <a:ext cx="320040" cy="45720"/>
          </a:xfrm>
          <a:prstGeom prst="rect">
            <a:avLst/>
          </a:prstGeom>
          <a:solidFill>
            <a:srgbClr val="003566"/>
          </a:solidFill>
          <a:ln/>
        </p:spPr>
      </p:sp>
      <p:sp>
        <p:nvSpPr>
          <p:cNvPr id="3" name="Text 1"/>
          <p:cNvSpPr/>
          <p:nvPr/>
        </p:nvSpPr>
        <p:spPr>
          <a:xfrm>
            <a:off x="960120" y="411480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600" kern="0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KANIT  |  STRES &amp; KORTİZOL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48640" y="1371600"/>
            <a:ext cx="80467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600" b="1" dirty="0">
                <a:solidFill>
                  <a:srgbClr val="00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104 RCT</a:t>
            </a:r>
            <a:endParaRPr lang="en-US" sz="9600" dirty="0"/>
          </a:p>
        </p:txBody>
      </p:sp>
      <p:sp>
        <p:nvSpPr>
          <p:cNvPr id="5" name="Text 3"/>
          <p:cNvSpPr/>
          <p:nvPr/>
        </p:nvSpPr>
        <p:spPr>
          <a:xfrm>
            <a:off x="548640" y="27889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i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9.617 katılımcılı meta-analiz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548640" y="3931920"/>
            <a:ext cx="8046720" cy="3291840"/>
          </a:xfrm>
          <a:prstGeom prst="rect">
            <a:avLst/>
          </a:prstGeom>
          <a:solidFill>
            <a:srgbClr val="FFFFFF"/>
          </a:solidFill>
          <a:ln w="6350">
            <a:solidFill>
              <a:srgbClr val="D6D0B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3931920"/>
            <a:ext cx="137160" cy="3291840"/>
          </a:xfrm>
          <a:prstGeom prst="rect">
            <a:avLst/>
          </a:prstGeom>
          <a:solidFill>
            <a:srgbClr val="003566"/>
          </a:solidFill>
          <a:ln/>
        </p:spPr>
      </p:sp>
      <p:sp>
        <p:nvSpPr>
          <p:cNvPr id="8" name="Text 6"/>
          <p:cNvSpPr/>
          <p:nvPr/>
        </p:nvSpPr>
        <p:spPr>
          <a:xfrm>
            <a:off x="868680" y="4114800"/>
            <a:ext cx="7406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400" kern="0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 BULGULAR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68680" y="4572000"/>
            <a:ext cx="740664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8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Kalp atışı: </a:t>
            </a:r>
            <a:pPr indent="0" marL="0">
              <a:spcAft>
                <a:spcPts val="800"/>
              </a:spcAft>
              <a:buNone/>
            </a:pPr>
            <a:r>
              <a:rPr lang="en-US" sz="18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güçlü etki (g = 0,46)</a:t>
            </a:r>
            <a:endParaRPr lang="en-US" sz="18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8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 basıncı: </a:t>
            </a:r>
            <a:pPr indent="0" marL="0">
              <a:spcAft>
                <a:spcPts val="800"/>
              </a:spcAft>
              <a:buNone/>
            </a:pPr>
            <a:r>
              <a:rPr lang="en-US" sz="18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anlamlı düşüş (g = 0,34)</a:t>
            </a:r>
            <a:endParaRPr lang="en-US" sz="18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8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Hormon (kortizol): </a:t>
            </a:r>
            <a:pPr indent="0" marL="0">
              <a:spcAft>
                <a:spcPts val="800"/>
              </a:spcAft>
              <a:buNone/>
            </a:pPr>
            <a:r>
              <a:rPr lang="en-US" sz="18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anlamlı düşüş (g = 0,35)</a:t>
            </a:r>
            <a:endParaRPr lang="en-US" sz="18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8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Psikolojik stres: </a:t>
            </a:r>
            <a:pPr indent="0" marL="0">
              <a:spcAft>
                <a:spcPts val="800"/>
              </a:spcAft>
              <a:buNone/>
            </a:pPr>
            <a:r>
              <a:rPr lang="en-US" sz="18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orta-büyük etki (g = 0,55)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548640" y="8275320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Witte ve ark., Health Psychology Review, 2020 — 104 RCT meta-analizi.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8641080"/>
            <a:ext cx="804672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48640" y="873252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14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2011680" y="8732520"/>
            <a:ext cx="5120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 ·  Psikiyatri Uzmanı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7223760" y="873252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48640"/>
            <a:ext cx="320040" cy="45720"/>
          </a:xfrm>
          <a:prstGeom prst="rect">
            <a:avLst/>
          </a:prstGeom>
          <a:solidFill>
            <a:srgbClr val="C1121F"/>
          </a:solidFill>
          <a:ln/>
        </p:spPr>
      </p:sp>
      <p:sp>
        <p:nvSpPr>
          <p:cNvPr id="3" name="Text 1"/>
          <p:cNvSpPr/>
          <p:nvPr/>
        </p:nvSpPr>
        <p:spPr>
          <a:xfrm>
            <a:off x="960120" y="411480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600" kern="0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KANIT  |  ANKSİYETE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48640" y="1371600"/>
            <a:ext cx="80467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0" b="1" dirty="0">
                <a:solidFill>
                  <a:srgbClr val="C112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 = −0,77</a:t>
            </a:r>
            <a:endParaRPr lang="en-US" sz="9000" dirty="0"/>
          </a:p>
        </p:txBody>
      </p:sp>
      <p:sp>
        <p:nvSpPr>
          <p:cNvPr id="5" name="Text 3"/>
          <p:cNvSpPr/>
          <p:nvPr/>
        </p:nvSpPr>
        <p:spPr>
          <a:xfrm>
            <a:off x="548640" y="27889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i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"büyük" etki büyüklüğü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548640" y="3931920"/>
            <a:ext cx="8046720" cy="3291840"/>
          </a:xfrm>
          <a:prstGeom prst="rect">
            <a:avLst/>
          </a:prstGeom>
          <a:solidFill>
            <a:srgbClr val="FFFFFF"/>
          </a:solidFill>
          <a:ln w="6350">
            <a:solidFill>
              <a:srgbClr val="D6D0B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3931920"/>
            <a:ext cx="137160" cy="3291840"/>
          </a:xfrm>
          <a:prstGeom prst="rect">
            <a:avLst/>
          </a:prstGeom>
          <a:solidFill>
            <a:srgbClr val="C1121F"/>
          </a:solidFill>
          <a:ln/>
        </p:spPr>
      </p:sp>
      <p:sp>
        <p:nvSpPr>
          <p:cNvPr id="8" name="Text 6"/>
          <p:cNvSpPr/>
          <p:nvPr/>
        </p:nvSpPr>
        <p:spPr>
          <a:xfrm>
            <a:off x="868680" y="4114800"/>
            <a:ext cx="7406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400" kern="0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 ANLAMA GELİYOR?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68680" y="4572000"/>
            <a:ext cx="740664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800"/>
              </a:spcAft>
              <a:buNone/>
            </a:pPr>
            <a:r>
              <a:rPr lang="en-US" sz="18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 kontrollü çalışmanın meta-analizinde müzik dinleme, doğal yaşamda ortaya çıkan anksiyete (kaygı) düzeylerini anlamlı ve büyük ölçüde azalttı.</a:t>
            </a:r>
            <a:endParaRPr lang="en-US" sz="1800" dirty="0"/>
          </a:p>
          <a:p>
            <a:pPr algn="l" indent="0" marL="0">
              <a:spcAft>
                <a:spcPts val="800"/>
              </a:spcAft>
              <a:buNone/>
            </a:pPr>
            <a:endParaRPr lang="en-US" sz="1800" dirty="0"/>
          </a:p>
          <a:p>
            <a:pPr algn="l" indent="0" marL="0">
              <a:spcAft>
                <a:spcPts val="800"/>
              </a:spcAft>
              <a:buNone/>
            </a:pPr>
            <a:r>
              <a:rPr lang="en-US" sz="18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 etki, çoğu nefes egzersizi ve gevşeme tekniğinin etki büyüklüğünden daha güçlü.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548640" y="8275320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Harney ve ark., Musicae Scientiae, 2022 — 21 kontrollü çalışma meta-analizi.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8641080"/>
            <a:ext cx="804672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48640" y="873252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14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2011680" y="8732520"/>
            <a:ext cx="5120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 ·  Psikiyatri Uzmanı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7223760" y="873252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48640"/>
            <a:ext cx="320040" cy="45720"/>
          </a:xfrm>
          <a:prstGeom prst="rect">
            <a:avLst/>
          </a:prstGeom>
          <a:solidFill>
            <a:srgbClr val="003566"/>
          </a:solidFill>
          <a:ln/>
        </p:spPr>
      </p:sp>
      <p:sp>
        <p:nvSpPr>
          <p:cNvPr id="3" name="Text 1"/>
          <p:cNvSpPr/>
          <p:nvPr/>
        </p:nvSpPr>
        <p:spPr>
          <a:xfrm>
            <a:off x="960120" y="411480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600" kern="0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KANIT  |  UYKU KALİTESİ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48640" y="1371600"/>
            <a:ext cx="80467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400" b="1" dirty="0">
                <a:solidFill>
                  <a:srgbClr val="00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PSQI: −2,79 puan</a:t>
            </a:r>
            <a:endParaRPr lang="en-US" sz="6400" dirty="0"/>
          </a:p>
        </p:txBody>
      </p:sp>
      <p:sp>
        <p:nvSpPr>
          <p:cNvPr id="5" name="Text 3"/>
          <p:cNvSpPr/>
          <p:nvPr/>
        </p:nvSpPr>
        <p:spPr>
          <a:xfrm>
            <a:off x="548640" y="269748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i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Pittsburgh Uyku Kalitesi İndeksi'nde iyileşme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3931920"/>
            <a:ext cx="8046720" cy="3291840"/>
          </a:xfrm>
          <a:prstGeom prst="rect">
            <a:avLst/>
          </a:prstGeom>
          <a:solidFill>
            <a:srgbClr val="FFFFFF"/>
          </a:solidFill>
          <a:ln w="6350">
            <a:solidFill>
              <a:srgbClr val="D6D0B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3931920"/>
            <a:ext cx="137160" cy="3291840"/>
          </a:xfrm>
          <a:prstGeom prst="rect">
            <a:avLst/>
          </a:prstGeom>
          <a:solidFill>
            <a:srgbClr val="003566"/>
          </a:solidFill>
          <a:ln/>
        </p:spPr>
      </p:sp>
      <p:sp>
        <p:nvSpPr>
          <p:cNvPr id="8" name="Text 6"/>
          <p:cNvSpPr/>
          <p:nvPr/>
        </p:nvSpPr>
        <p:spPr>
          <a:xfrm>
            <a:off x="868680" y="4114800"/>
            <a:ext cx="7406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400" kern="0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COCHRANE DERLEMESİ — 13 RCT, 1.007 KİŞİ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68680" y="4572000"/>
            <a:ext cx="740664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Yatmadan önce 25–60 dk müzik dinleyenlerde uyku kalitesinde yaklaşık 1 standart sapmalık iyileşme — bu klinik anlamlı bir fark.</a:t>
            </a:r>
            <a:endParaRPr lang="en-US" sz="1800" dirty="0"/>
          </a:p>
          <a:p>
            <a:pPr algn="l" indent="0" marL="0">
              <a:buNone/>
            </a:pPr>
            <a:endParaRPr lang="en-US" sz="1800" dirty="0"/>
          </a:p>
          <a:p>
            <a:pPr algn="l" indent="0" marL="0">
              <a:buNone/>
            </a:pPr>
            <a:r>
              <a:rPr lang="en-US" sz="18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Depresyona eşlik eden uykusuzlukta da 4 hafta tutarlı dinleme uyku kalitesini ve iyilik halini artırdı.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548640" y="8275320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Jespersen ve ark., Cochrane Database, 2022; Lund ve ark., MUSTAFI, 2022.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8641080"/>
            <a:ext cx="804672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48640" y="873252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14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2011680" y="8732520"/>
            <a:ext cx="5120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 ·  Psikiyatri Uzmanı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7223760" y="873252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48640"/>
            <a:ext cx="320040" cy="45720"/>
          </a:xfrm>
          <a:prstGeom prst="rect">
            <a:avLst/>
          </a:prstGeom>
          <a:solidFill>
            <a:srgbClr val="0E7C66"/>
          </a:solidFill>
          <a:ln/>
        </p:spPr>
      </p:sp>
      <p:sp>
        <p:nvSpPr>
          <p:cNvPr id="3" name="Text 1"/>
          <p:cNvSpPr/>
          <p:nvPr/>
        </p:nvSpPr>
        <p:spPr>
          <a:xfrm>
            <a:off x="960120" y="411480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600" kern="0" dirty="0">
                <a:solidFill>
                  <a:srgbClr val="0E7C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KANIT  |  EGZERSİZ &amp; PERFORMANS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48640" y="1371600"/>
            <a:ext cx="80467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600" b="1" dirty="0">
                <a:solidFill>
                  <a:srgbClr val="0E7C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139 çalışma</a:t>
            </a:r>
            <a:endParaRPr lang="en-US" sz="7600" dirty="0"/>
          </a:p>
        </p:txBody>
      </p:sp>
      <p:sp>
        <p:nvSpPr>
          <p:cNvPr id="5" name="Text 3"/>
          <p:cNvSpPr/>
          <p:nvPr/>
        </p:nvSpPr>
        <p:spPr>
          <a:xfrm>
            <a:off x="548640" y="269748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i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3.599 katılımcılı sistematik meta-analiz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3931920"/>
            <a:ext cx="2606040" cy="3291840"/>
          </a:xfrm>
          <a:prstGeom prst="rect">
            <a:avLst/>
          </a:prstGeom>
          <a:solidFill>
            <a:srgbClr val="FFFFFF"/>
          </a:solidFill>
          <a:ln w="6350">
            <a:solidFill>
              <a:srgbClr val="D6D0B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3931920"/>
            <a:ext cx="137160" cy="3291840"/>
          </a:xfrm>
          <a:prstGeom prst="rect">
            <a:avLst/>
          </a:prstGeom>
          <a:solidFill>
            <a:srgbClr val="0E7C66"/>
          </a:solidFill>
          <a:ln/>
        </p:spPr>
      </p:sp>
      <p:sp>
        <p:nvSpPr>
          <p:cNvPr id="8" name="Text 6"/>
          <p:cNvSpPr/>
          <p:nvPr/>
        </p:nvSpPr>
        <p:spPr>
          <a:xfrm>
            <a:off x="777240" y="4160520"/>
            <a:ext cx="22402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0E7C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+0,48</a:t>
            </a:r>
            <a:endParaRPr lang="en-US" sz="4400" dirty="0"/>
          </a:p>
        </p:txBody>
      </p:sp>
      <p:sp>
        <p:nvSpPr>
          <p:cNvPr id="9" name="Text 7"/>
          <p:cNvSpPr/>
          <p:nvPr/>
        </p:nvSpPr>
        <p:spPr>
          <a:xfrm>
            <a:off x="777240" y="5212080"/>
            <a:ext cx="2240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Olumlu duygu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777240" y="5669280"/>
            <a:ext cx="2240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(affective valence)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777240" y="6858000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Hedges' g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291840" y="3931920"/>
            <a:ext cx="2606040" cy="3291840"/>
          </a:xfrm>
          <a:prstGeom prst="rect">
            <a:avLst/>
          </a:prstGeom>
          <a:solidFill>
            <a:srgbClr val="FFFFFF"/>
          </a:solidFill>
          <a:ln w="6350">
            <a:solidFill>
              <a:srgbClr val="D6D0B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291840" y="3931920"/>
            <a:ext cx="137160" cy="3291840"/>
          </a:xfrm>
          <a:prstGeom prst="rect">
            <a:avLst/>
          </a:prstGeom>
          <a:solidFill>
            <a:srgbClr val="003566"/>
          </a:solidFill>
          <a:ln/>
        </p:spPr>
      </p:sp>
      <p:sp>
        <p:nvSpPr>
          <p:cNvPr id="14" name="Text 12"/>
          <p:cNvSpPr/>
          <p:nvPr/>
        </p:nvSpPr>
        <p:spPr>
          <a:xfrm>
            <a:off x="3520440" y="4160520"/>
            <a:ext cx="22402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00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+0,31</a:t>
            </a:r>
            <a:endParaRPr lang="en-US" sz="4400" dirty="0"/>
          </a:p>
        </p:txBody>
      </p:sp>
      <p:sp>
        <p:nvSpPr>
          <p:cNvPr id="15" name="Text 13"/>
          <p:cNvSpPr/>
          <p:nvPr/>
        </p:nvSpPr>
        <p:spPr>
          <a:xfrm>
            <a:off x="3520440" y="5212080"/>
            <a:ext cx="2240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Performans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3520440" y="5669280"/>
            <a:ext cx="2240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(fiziksel çıktı)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3520440" y="6858000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Hedges' g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6035040" y="3931920"/>
            <a:ext cx="2606040" cy="3291840"/>
          </a:xfrm>
          <a:prstGeom prst="rect">
            <a:avLst/>
          </a:prstGeom>
          <a:solidFill>
            <a:srgbClr val="FFFFFF"/>
          </a:solidFill>
          <a:ln w="6350">
            <a:solidFill>
              <a:srgbClr val="D6D0B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035040" y="3931920"/>
            <a:ext cx="137160" cy="3291840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20" name="Text 18"/>
          <p:cNvSpPr/>
          <p:nvPr/>
        </p:nvSpPr>
        <p:spPr>
          <a:xfrm>
            <a:off x="6263640" y="4160520"/>
            <a:ext cx="22402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−0,22</a:t>
            </a:r>
            <a:endParaRPr lang="en-US" sz="4400" dirty="0"/>
          </a:p>
        </p:txBody>
      </p:sp>
      <p:sp>
        <p:nvSpPr>
          <p:cNvPr id="21" name="Text 19"/>
          <p:cNvSpPr/>
          <p:nvPr/>
        </p:nvSpPr>
        <p:spPr>
          <a:xfrm>
            <a:off x="6263640" y="5212080"/>
            <a:ext cx="2240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Algılanan efor</a:t>
            </a:r>
            <a:endParaRPr lang="en-US" sz="1700" dirty="0"/>
          </a:p>
        </p:txBody>
      </p:sp>
      <p:sp>
        <p:nvSpPr>
          <p:cNvPr id="22" name="Text 20"/>
          <p:cNvSpPr/>
          <p:nvPr/>
        </p:nvSpPr>
        <p:spPr>
          <a:xfrm>
            <a:off x="6263640" y="5669280"/>
            <a:ext cx="2240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(daha az yorgunluk)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263640" y="6858000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Hedges' g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48640" y="8275320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Terry ve ark., Psychological Bulletin, 2019 — 139 çalışma, 3.599 kişi.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548640" y="8641080"/>
            <a:ext cx="804672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48640" y="873252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14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2011680" y="8732520"/>
            <a:ext cx="5120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 ·  Psikiyatri Uzmanı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7223760" y="873252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48640"/>
            <a:ext cx="320040" cy="45720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3" name="Text 1"/>
          <p:cNvSpPr/>
          <p:nvPr/>
        </p:nvSpPr>
        <p:spPr>
          <a:xfrm>
            <a:off x="960120" y="411480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6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YOL HARİTASI  |  GÜN BOYU MÜZİK REÇETESİ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48640" y="1828800"/>
            <a:ext cx="80467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Beş zaman dilimi,</a:t>
            </a:r>
            <a:endParaRPr lang="en-US" sz="5600" dirty="0"/>
          </a:p>
        </p:txBody>
      </p:sp>
      <p:sp>
        <p:nvSpPr>
          <p:cNvPr id="5" name="Text 3"/>
          <p:cNvSpPr/>
          <p:nvPr/>
        </p:nvSpPr>
        <p:spPr>
          <a:xfrm>
            <a:off x="548640" y="3017520"/>
            <a:ext cx="80467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i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beş farklı tempo.</a:t>
            </a:r>
            <a:endParaRPr lang="en-US" sz="5600" dirty="0"/>
          </a:p>
        </p:txBody>
      </p:sp>
      <p:sp>
        <p:nvSpPr>
          <p:cNvPr id="6" name="Shape 4"/>
          <p:cNvSpPr/>
          <p:nvPr/>
        </p:nvSpPr>
        <p:spPr>
          <a:xfrm>
            <a:off x="548640" y="4526280"/>
            <a:ext cx="1097280" cy="73152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4846320"/>
            <a:ext cx="8046720" cy="3017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Doğru tempo doğru anda. Müziğin ritmi otonom sinir sisteminizi yönlendirir; sabah enerji veren bir parça akşam uykuyu zorlaştırır.</a:t>
            </a:r>
            <a:endParaRPr lang="en-US" sz="2200" dirty="0"/>
          </a:p>
          <a:p>
            <a:pPr algn="l" indent="0" marL="0">
              <a:buNone/>
            </a:pPr>
            <a:endParaRPr lang="en-US" sz="2200" dirty="0"/>
          </a:p>
          <a:p>
            <a:pPr algn="l" indent="0" marL="0">
              <a:buNone/>
            </a:pPr>
            <a:r>
              <a:rPr lang="en-US" sz="22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Sıradaki 5 slaytta gün içinde ne zaman ne dinleyeceğinize dair pratik bir reçete.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548640" y="8641080"/>
            <a:ext cx="804672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48640" y="873252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14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2011680" y="8732520"/>
            <a:ext cx="5120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 ·  Psikiyatri Uzmanı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7223760" y="873252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48640"/>
            <a:ext cx="320040" cy="45720"/>
          </a:xfrm>
          <a:prstGeom prst="rect">
            <a:avLst/>
          </a:prstGeom>
          <a:solidFill>
            <a:srgbClr val="0E7C66"/>
          </a:solidFill>
          <a:ln/>
        </p:spPr>
      </p:sp>
      <p:sp>
        <p:nvSpPr>
          <p:cNvPr id="3" name="Text 1"/>
          <p:cNvSpPr/>
          <p:nvPr/>
        </p:nvSpPr>
        <p:spPr>
          <a:xfrm>
            <a:off x="960120" y="411480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600" kern="0" dirty="0">
                <a:solidFill>
                  <a:srgbClr val="0E7C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/ 5  |  SABAH &amp; UYANIŞ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48640" y="1188720"/>
            <a:ext cx="8046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Hareket başlatıcı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2194560"/>
            <a:ext cx="80467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0E7C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100–130 BPM</a:t>
            </a:r>
            <a:endParaRPr lang="en-US" sz="5600" dirty="0"/>
          </a:p>
        </p:txBody>
      </p:sp>
      <p:sp>
        <p:nvSpPr>
          <p:cNvPr id="6" name="Shape 4"/>
          <p:cNvSpPr/>
          <p:nvPr/>
        </p:nvSpPr>
        <p:spPr>
          <a:xfrm>
            <a:off x="548640" y="3566160"/>
            <a:ext cx="8046720" cy="3840480"/>
          </a:xfrm>
          <a:prstGeom prst="rect">
            <a:avLst/>
          </a:prstGeom>
          <a:solidFill>
            <a:srgbClr val="FFFFFF"/>
          </a:solidFill>
          <a:ln w="6350">
            <a:solidFill>
              <a:srgbClr val="D6D0B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3566160"/>
            <a:ext cx="137160" cy="3840480"/>
          </a:xfrm>
          <a:prstGeom prst="rect">
            <a:avLst/>
          </a:prstGeom>
          <a:solidFill>
            <a:srgbClr val="0E7C66"/>
          </a:solidFill>
          <a:ln/>
        </p:spPr>
      </p:sp>
      <p:sp>
        <p:nvSpPr>
          <p:cNvPr id="8" name="Text 6"/>
          <p:cNvSpPr/>
          <p:nvPr/>
        </p:nvSpPr>
        <p:spPr>
          <a:xfrm>
            <a:off x="868680" y="3749040"/>
            <a:ext cx="7406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400" kern="0" dirty="0">
                <a:solidFill>
                  <a:srgbClr val="0E7C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 DİNLENMELİ?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68680" y="4160520"/>
            <a:ext cx="740664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Sevdiğiniz, ritmik, pozitif duygu uyandıran parçalar.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800" dirty="0"/>
          </a:p>
          <a:p>
            <a:pPr indent="0" marL="0">
              <a:buNone/>
            </a:pPr>
            <a:r>
              <a:rPr lang="en-US" sz="18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Yürüyüş veya ev işi: </a:t>
            </a:r>
            <a:pPr indent="0" marL="0">
              <a:buNone/>
            </a:pPr>
            <a:r>
              <a:rPr lang="en-US" sz="18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100–120 BPM yeterli — adım hızınızı doğal olarak senkronize eder.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800" dirty="0"/>
          </a:p>
          <a:p>
            <a:pPr indent="0" marL="0">
              <a:buNone/>
            </a:pPr>
            <a:r>
              <a:rPr lang="en-US" sz="18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Dayanıklılık antrenmanı: </a:t>
            </a:r>
            <a:pPr indent="0" marL="0">
              <a:buNone/>
            </a:pPr>
            <a:r>
              <a:rPr lang="en-US" sz="18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120–140 BPM — performans artışı en belirgin tempo aralığı.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548640" y="8275320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Aburto-Corona ve ark., 2022; Patania ve ark., Frontiers in Psychology, 2020.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8641080"/>
            <a:ext cx="804672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48640" y="873252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14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2011680" y="8732520"/>
            <a:ext cx="5120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 ·  Psikiyatri Uzmanı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7223760" y="873252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Müziğin Hayatımızdaki Yeri ve Faydaları</dc:title>
  <dc:subject>PptxGenJS Presentation</dc:subject>
  <dc:creator>Doç. Dr. Alişan Burak Yaşar</dc:creator>
  <cp:lastModifiedBy>Doç. Dr. Alişan Burak Yaşar</cp:lastModifiedBy>
  <cp:revision>1</cp:revision>
  <dcterms:created xsi:type="dcterms:W3CDTF">2026-04-28T07:17:40Z</dcterms:created>
  <dcterms:modified xsi:type="dcterms:W3CDTF">2026-04-28T07:17:40Z</dcterms:modified>
</cp:coreProperties>
</file>