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9144000"/>
  <p:notesSz cx="9144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877A9-4D0D-F14E-BBA2-7B52CB1C734A}" type="datetimeFigureOut">
              <a:rPr lang="tr-TR" smtClean="0"/>
              <a:t>12.04.2026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4400550"/>
            <a:ext cx="73152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39624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80013" y="8685213"/>
            <a:ext cx="39624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E54CDC-1C9E-2743-B42A-31D64AC60FB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0596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E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1097280"/>
            <a:ext cx="4114800" cy="4114800"/>
          </a:xfrm>
          <a:prstGeom prst="ellipse">
            <a:avLst/>
          </a:prstGeom>
          <a:solidFill>
            <a:srgbClr val="00A896">
              <a:alpha val="12000"/>
            </a:srgbClr>
          </a:solidFill>
          <a:ln w="25400">
            <a:solidFill>
              <a:srgbClr val="00A896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-731520" y="6858000"/>
            <a:ext cx="2743200" cy="2743200"/>
          </a:xfrm>
          <a:prstGeom prst="ellipse">
            <a:avLst/>
          </a:prstGeom>
          <a:solidFill>
            <a:srgbClr val="F5A623">
              <a:alpha val="10000"/>
            </a:srgbClr>
          </a:solidFill>
          <a:ln w="12700">
            <a:solidFill>
              <a:srgbClr val="F5A623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411480" y="1097280"/>
            <a:ext cx="2926080" cy="384048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11480" y="109728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F1E33"/>
                </a:solidFill>
              </a:rPr>
              <a:t>PSİKİYATRİ  ·  METABOLİK SAĞLIK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11480" y="1664208"/>
            <a:ext cx="832104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</a:rPr>
              <a:t>"Kan şekeriniz</a:t>
            </a:r>
            <a:endParaRPr lang="en-US" sz="5200" dirty="0"/>
          </a:p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</a:rPr>
              <a:t>biraz yüksek</a:t>
            </a:r>
            <a:endParaRPr lang="en-US" sz="5200" dirty="0"/>
          </a:p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</a:rPr>
              <a:t>geldi..."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411480" y="50749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dirty="0">
                <a:solidFill>
                  <a:srgbClr val="E8F0F7"/>
                </a:solidFill>
              </a:rPr>
              <a:t>Bu cümleyi duyduktan sonra asistan</a:t>
            </a:r>
            <a:endParaRPr lang="en-US" sz="2200" dirty="0"/>
          </a:p>
          <a:p>
            <a:pPr marL="0" indent="0">
              <a:buNone/>
            </a:pPr>
            <a:r>
              <a:rPr lang="en-US" sz="2200" dirty="0">
                <a:solidFill>
                  <a:srgbClr val="E8F0F7"/>
                </a:solidFill>
              </a:rPr>
              <a:t>kağıdı uzatıp uğurladıysa —</a:t>
            </a:r>
            <a:endParaRPr lang="en-US" sz="2200" dirty="0"/>
          </a:p>
          <a:p>
            <a:pPr marL="0" indent="0">
              <a:buNone/>
            </a:pPr>
            <a:r>
              <a:rPr lang="en-US" sz="2200" dirty="0">
                <a:solidFill>
                  <a:srgbClr val="E8F0F7"/>
                </a:solidFill>
              </a:rPr>
              <a:t>bilmeniz gereken şeyler var.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11480" y="694944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A896"/>
                </a:solidFill>
              </a:rPr>
              <a:t>Kaydır →  12 Slayt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11480" y="7589520"/>
            <a:ext cx="3291840" cy="347472"/>
          </a:xfrm>
          <a:prstGeom prst="rect">
            <a:avLst/>
          </a:prstGeom>
          <a:solidFill>
            <a:srgbClr val="F5A623">
              <a:alpha val="85000"/>
            </a:srgbClr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411480" y="758952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5A623"/>
                </a:solidFill>
              </a:rPr>
              <a:t>Kanıta dayalı · Bilimsel atıflı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0" y="8705088"/>
            <a:ext cx="9144000" cy="438912"/>
          </a:xfrm>
          <a:prstGeom prst="rect">
            <a:avLst/>
          </a:prstGeom>
          <a:solidFill>
            <a:srgbClr val="0A1624"/>
          </a:solidFill>
          <a:ln w="12700">
            <a:solidFill>
              <a:srgbClr val="0A162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182880" y="8723376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Doç. Dr. Alişan Burak Yaşar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943600" y="8723376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5A623"/>
                </a:solidFill>
              </a:rPr>
              <a:t>alisanburak.com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931920" y="8723376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FA8BE"/>
                </a:solidFill>
              </a:rPr>
              <a:t>1 / 12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E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27432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</a:rPr>
              <a:t>Nereden Başlamalı?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A896"/>
                </a:solidFill>
              </a:rPr>
              <a:t>5 Adımlı Kanıta Dayalı Yol Haritası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365760" y="1508760"/>
            <a:ext cx="8412480" cy="1234440"/>
          </a:xfrm>
          <a:prstGeom prst="rect">
            <a:avLst/>
          </a:prstGeom>
          <a:solidFill>
            <a:srgbClr val="1A2E48"/>
          </a:solidFill>
          <a:ln w="1905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365760" y="1508760"/>
            <a:ext cx="914400" cy="1234440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365760" y="1508760"/>
            <a:ext cx="9144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F1E33"/>
                </a:solidFill>
              </a:rPr>
              <a:t>01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417320" y="1618488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0A896"/>
                </a:solidFill>
              </a:rPr>
              <a:t>Değerlerinizi Öğrenin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1417320" y="1984248"/>
            <a:ext cx="72237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HbA1c VE açlık kan şekerinizi birlikte ölçtürün. Tek gösterge yeterli değil. Her ikisi bozuksa risk dramatik artıyor.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365760" y="2825496"/>
            <a:ext cx="8412480" cy="1234440"/>
          </a:xfrm>
          <a:prstGeom prst="rect">
            <a:avLst/>
          </a:prstGeom>
          <a:solidFill>
            <a:srgbClr val="1A2E48"/>
          </a:solidFill>
          <a:ln w="1905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365760" y="2825496"/>
            <a:ext cx="914400" cy="1234440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365760" y="2825496"/>
            <a:ext cx="9144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F1E33"/>
                </a:solidFill>
              </a:rPr>
              <a:t>02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1417320" y="2935224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5A623"/>
                </a:solidFill>
              </a:rPr>
              <a:t>Hedef Kilo Kaybı Koyun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1417320" y="3300984"/>
            <a:ext cx="72237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Mevcut kilonuzun %5-7'si bile insülin duyarlılığını 1.5-2 kat artırıyor. Küçük hedefler, büyük biyolojik etki.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365760" y="4142232"/>
            <a:ext cx="8412480" cy="1234440"/>
          </a:xfrm>
          <a:prstGeom prst="rect">
            <a:avLst/>
          </a:prstGeom>
          <a:solidFill>
            <a:srgbClr val="1A2E48"/>
          </a:solidFill>
          <a:ln w="1905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Shape 14"/>
          <p:cNvSpPr/>
          <p:nvPr/>
        </p:nvSpPr>
        <p:spPr>
          <a:xfrm>
            <a:off x="365760" y="4142232"/>
            <a:ext cx="914400" cy="1234440"/>
          </a:xfrm>
          <a:prstGeom prst="ellipse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365760" y="4142232"/>
            <a:ext cx="9144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F1E33"/>
                </a:solidFill>
              </a:rPr>
              <a:t>03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1417320" y="4251960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7AE60"/>
                </a:solidFill>
              </a:rPr>
              <a:t>Beslenmeyi Yeniden Yapılandırın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1417320" y="4617720"/>
            <a:ext cx="72237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Düşük GI, yüksek lif, az doymuş yağ. Akdeniz tipi beslenme. Şeker ve işlenmiş karbonhidrat kısıtlaması.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365760" y="5458968"/>
            <a:ext cx="8412480" cy="1234440"/>
          </a:xfrm>
          <a:prstGeom prst="rect">
            <a:avLst/>
          </a:prstGeom>
          <a:solidFill>
            <a:srgbClr val="1A2E48"/>
          </a:solidFill>
          <a:ln w="19050">
            <a:solidFill>
              <a:srgbClr val="B07FD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Shape 19"/>
          <p:cNvSpPr/>
          <p:nvPr/>
        </p:nvSpPr>
        <p:spPr>
          <a:xfrm>
            <a:off x="365760" y="5458968"/>
            <a:ext cx="914400" cy="1234440"/>
          </a:xfrm>
          <a:prstGeom prst="ellipse">
            <a:avLst/>
          </a:prstGeom>
          <a:solidFill>
            <a:srgbClr val="B07FD4"/>
          </a:solidFill>
          <a:ln w="12700">
            <a:solidFill>
              <a:srgbClr val="B07FD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365760" y="5458968"/>
            <a:ext cx="9144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F1E33"/>
                </a:solidFill>
              </a:rPr>
              <a:t>04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1417320" y="5568696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B07FD4"/>
                </a:solidFill>
              </a:rPr>
              <a:t>Ruh Sağlığınızı Gözetleyin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1417320" y="5934456"/>
            <a:ext cx="72237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İnsülin direnci depresyon ve anksiyete riskini artırıyor. Duygudurum değişiklikleri varsa psikiyatrik değerlendirme isteyin.</a:t>
            </a:r>
            <a:endParaRPr lang="en-US" sz="1350" dirty="0"/>
          </a:p>
        </p:txBody>
      </p:sp>
      <p:sp>
        <p:nvSpPr>
          <p:cNvPr id="25" name="Shape 23"/>
          <p:cNvSpPr/>
          <p:nvPr/>
        </p:nvSpPr>
        <p:spPr>
          <a:xfrm>
            <a:off x="365760" y="6775704"/>
            <a:ext cx="8412480" cy="1234440"/>
          </a:xfrm>
          <a:prstGeom prst="rect">
            <a:avLst/>
          </a:prstGeom>
          <a:solidFill>
            <a:srgbClr val="1A2E48"/>
          </a:solidFill>
          <a:ln w="19050">
            <a:solidFill>
              <a:srgbClr val="E85D7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Shape 24"/>
          <p:cNvSpPr/>
          <p:nvPr/>
        </p:nvSpPr>
        <p:spPr>
          <a:xfrm>
            <a:off x="365760" y="6775704"/>
            <a:ext cx="914400" cy="1234440"/>
          </a:xfrm>
          <a:prstGeom prst="ellipse">
            <a:avLst/>
          </a:prstGeom>
          <a:solidFill>
            <a:srgbClr val="E85D75"/>
          </a:solidFill>
          <a:ln w="12700">
            <a:solidFill>
              <a:srgbClr val="E85D7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365760" y="6775704"/>
            <a:ext cx="9144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F1E33"/>
                </a:solidFill>
              </a:rPr>
              <a:t>05</a:t>
            </a:r>
            <a:endParaRPr lang="en-US" sz="2800" dirty="0"/>
          </a:p>
        </p:txBody>
      </p:sp>
      <p:sp>
        <p:nvSpPr>
          <p:cNvPr id="28" name="Text 26"/>
          <p:cNvSpPr/>
          <p:nvPr/>
        </p:nvSpPr>
        <p:spPr>
          <a:xfrm>
            <a:off x="1417320" y="6885432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E85D75"/>
                </a:solidFill>
              </a:rPr>
              <a:t>Hekiminizle Tedavi Planı Yapın</a:t>
            </a:r>
            <a:endParaRPr lang="en-US" sz="1700" dirty="0"/>
          </a:p>
        </p:txBody>
      </p:sp>
      <p:sp>
        <p:nvSpPr>
          <p:cNvPr id="29" name="Text 27"/>
          <p:cNvSpPr/>
          <p:nvPr/>
        </p:nvSpPr>
        <p:spPr>
          <a:xfrm>
            <a:off x="1417320" y="7251192"/>
            <a:ext cx="72237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Metformin dahil farmakolojik seçenekler değerlendirilebilir. Takip aralıklarını ve hedef değerleri birlikte belirleyin.</a:t>
            </a:r>
            <a:endParaRPr lang="en-US" sz="1350" dirty="0"/>
          </a:p>
        </p:txBody>
      </p:sp>
      <p:sp>
        <p:nvSpPr>
          <p:cNvPr id="30" name="Shape 28"/>
          <p:cNvSpPr/>
          <p:nvPr/>
        </p:nvSpPr>
        <p:spPr>
          <a:xfrm>
            <a:off x="0" y="8705088"/>
            <a:ext cx="9144000" cy="438912"/>
          </a:xfrm>
          <a:prstGeom prst="rect">
            <a:avLst/>
          </a:prstGeom>
          <a:solidFill>
            <a:srgbClr val="0A1624"/>
          </a:solidFill>
          <a:ln w="12700">
            <a:solidFill>
              <a:srgbClr val="0A162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1" name="Text 29"/>
          <p:cNvSpPr/>
          <p:nvPr/>
        </p:nvSpPr>
        <p:spPr>
          <a:xfrm>
            <a:off x="182880" y="8723376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Doç. Dr. Alişan Burak Yaşar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164592" y="8540496"/>
            <a:ext cx="8778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C7A96"/>
                </a:solidFill>
              </a:rPr>
              <a:t>Referanslar: alisanburak.com adresinden ücretsiz indirebilirsiniz</a:t>
            </a:r>
            <a:endParaRPr lang="en-US" sz="750" dirty="0"/>
          </a:p>
        </p:txBody>
      </p:sp>
      <p:sp>
        <p:nvSpPr>
          <p:cNvPr id="33" name="Text 31"/>
          <p:cNvSpPr/>
          <p:nvPr/>
        </p:nvSpPr>
        <p:spPr>
          <a:xfrm>
            <a:off x="5943600" y="8723376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5A623"/>
                </a:solidFill>
              </a:rPr>
              <a:t>alisanburak.com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3931920" y="8723376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FA8BE"/>
                </a:solidFill>
              </a:rPr>
              <a:t>10 / 12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E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457200"/>
            <a:ext cx="4572000" cy="4572000"/>
          </a:xfrm>
          <a:prstGeom prst="ellipse">
            <a:avLst/>
          </a:prstGeom>
          <a:solidFill>
            <a:srgbClr val="00A896">
              <a:alpha val="8000"/>
            </a:srgbClr>
          </a:solidFill>
          <a:ln w="19050">
            <a:solidFill>
              <a:srgbClr val="00A896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-1371600" y="6400800"/>
            <a:ext cx="3657600" cy="3657600"/>
          </a:xfrm>
          <a:prstGeom prst="ellipse">
            <a:avLst/>
          </a:prstGeom>
          <a:solidFill>
            <a:srgbClr val="F5A623">
              <a:alpha val="8000"/>
            </a:srgbClr>
          </a:solidFill>
          <a:ln w="12700">
            <a:solidFill>
              <a:srgbClr val="F5A623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65760" y="36576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0A896"/>
                </a:solidFill>
              </a:rPr>
              <a:t>Hatırlat: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8412480" cy="1143000"/>
          </a:xfrm>
          <a:prstGeom prst="rect">
            <a:avLst/>
          </a:prstGeom>
          <a:solidFill>
            <a:srgbClr val="1A2E48"/>
          </a:solidFill>
          <a:ln w="12700">
            <a:solidFill>
              <a:srgbClr val="1A2E4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365760" y="1143000"/>
            <a:ext cx="54864" cy="11430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502920" y="1143000"/>
            <a:ext cx="5943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🩸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188720" y="1143000"/>
            <a:ext cx="74980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E8F0F7"/>
                </a:solidFill>
              </a:rPr>
              <a:t>HbA1c + açlık kan şekeri → ikisi birlikte bakın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365760" y="2377440"/>
            <a:ext cx="8412480" cy="1143000"/>
          </a:xfrm>
          <a:prstGeom prst="rect">
            <a:avLst/>
          </a:prstGeom>
          <a:solidFill>
            <a:srgbClr val="1A2E48"/>
          </a:solidFill>
          <a:ln w="12700">
            <a:solidFill>
              <a:srgbClr val="1A2E4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365760" y="2377440"/>
            <a:ext cx="54864" cy="11430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502920" y="2377440"/>
            <a:ext cx="5943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⚖️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188720" y="2377440"/>
            <a:ext cx="74980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E8F0F7"/>
                </a:solidFill>
              </a:rPr>
              <a:t>%5-7 kilo kaybı → insülin duyarlılığını 2 kat artırabilir</a:t>
            </a:r>
            <a:endParaRPr lang="en-US" sz="1900" dirty="0"/>
          </a:p>
        </p:txBody>
      </p:sp>
      <p:sp>
        <p:nvSpPr>
          <p:cNvPr id="13" name="Shape 11"/>
          <p:cNvSpPr/>
          <p:nvPr/>
        </p:nvSpPr>
        <p:spPr>
          <a:xfrm>
            <a:off x="365760" y="3611880"/>
            <a:ext cx="8412480" cy="1143000"/>
          </a:xfrm>
          <a:prstGeom prst="rect">
            <a:avLst/>
          </a:prstGeom>
          <a:solidFill>
            <a:srgbClr val="1A2E48"/>
          </a:solidFill>
          <a:ln w="12700">
            <a:solidFill>
              <a:srgbClr val="1A2E4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365760" y="3611880"/>
            <a:ext cx="54864" cy="11430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502920" y="3611880"/>
            <a:ext cx="5943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🥗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1188720" y="3611880"/>
            <a:ext cx="74980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E8F0F7"/>
                </a:solidFill>
              </a:rPr>
              <a:t>Yaşam tarzı müdahalesi → %47-58 risk azalması</a:t>
            </a:r>
            <a:endParaRPr lang="en-US" sz="1900" dirty="0"/>
          </a:p>
        </p:txBody>
      </p:sp>
      <p:sp>
        <p:nvSpPr>
          <p:cNvPr id="17" name="Shape 15"/>
          <p:cNvSpPr/>
          <p:nvPr/>
        </p:nvSpPr>
        <p:spPr>
          <a:xfrm>
            <a:off x="365760" y="4846320"/>
            <a:ext cx="8412480" cy="1143000"/>
          </a:xfrm>
          <a:prstGeom prst="rect">
            <a:avLst/>
          </a:prstGeom>
          <a:solidFill>
            <a:srgbClr val="1A2E48"/>
          </a:solidFill>
          <a:ln w="12700">
            <a:solidFill>
              <a:srgbClr val="1A2E4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365760" y="4846320"/>
            <a:ext cx="54864" cy="11430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502920" y="4846320"/>
            <a:ext cx="5943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💊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1188720" y="4846320"/>
            <a:ext cx="74980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E8F0F7"/>
                </a:solidFill>
              </a:rPr>
              <a:t>Metformin → hekiminizle birlikte değerlendirin</a:t>
            </a:r>
            <a:endParaRPr lang="en-US" sz="1900" dirty="0"/>
          </a:p>
        </p:txBody>
      </p:sp>
      <p:sp>
        <p:nvSpPr>
          <p:cNvPr id="21" name="Shape 19"/>
          <p:cNvSpPr/>
          <p:nvPr/>
        </p:nvSpPr>
        <p:spPr>
          <a:xfrm>
            <a:off x="365760" y="6080760"/>
            <a:ext cx="8412480" cy="1143000"/>
          </a:xfrm>
          <a:prstGeom prst="rect">
            <a:avLst/>
          </a:prstGeom>
          <a:solidFill>
            <a:srgbClr val="1A2E48"/>
          </a:solidFill>
          <a:ln w="12700">
            <a:solidFill>
              <a:srgbClr val="1A2E4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Shape 20"/>
          <p:cNvSpPr/>
          <p:nvPr/>
        </p:nvSpPr>
        <p:spPr>
          <a:xfrm>
            <a:off x="365760" y="6080760"/>
            <a:ext cx="54864" cy="11430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502920" y="6080760"/>
            <a:ext cx="5943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🧠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1188720" y="6080760"/>
            <a:ext cx="74980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E8F0F7"/>
                </a:solidFill>
              </a:rPr>
              <a:t>İnsülin direnci → depresyon ve biliş bozukluğuyla ilişkili</a:t>
            </a:r>
            <a:endParaRPr lang="en-US" sz="1900" dirty="0"/>
          </a:p>
        </p:txBody>
      </p:sp>
      <p:sp>
        <p:nvSpPr>
          <p:cNvPr id="25" name="Shape 23"/>
          <p:cNvSpPr/>
          <p:nvPr/>
        </p:nvSpPr>
        <p:spPr>
          <a:xfrm>
            <a:off x="365760" y="7315200"/>
            <a:ext cx="8412480" cy="1143000"/>
          </a:xfrm>
          <a:prstGeom prst="rect">
            <a:avLst/>
          </a:prstGeom>
          <a:solidFill>
            <a:srgbClr val="1A2E48"/>
          </a:solidFill>
          <a:ln w="12700">
            <a:solidFill>
              <a:srgbClr val="1A2E4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Shape 24"/>
          <p:cNvSpPr/>
          <p:nvPr/>
        </p:nvSpPr>
        <p:spPr>
          <a:xfrm>
            <a:off x="365760" y="7315200"/>
            <a:ext cx="54864" cy="11430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502920" y="7315200"/>
            <a:ext cx="5943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🔄</a:t>
            </a:r>
            <a:endParaRPr lang="en-US" sz="2400" dirty="0"/>
          </a:p>
        </p:txBody>
      </p:sp>
      <p:sp>
        <p:nvSpPr>
          <p:cNvPr id="28" name="Text 26"/>
          <p:cNvSpPr/>
          <p:nvPr/>
        </p:nvSpPr>
        <p:spPr>
          <a:xfrm>
            <a:off x="1188720" y="7315200"/>
            <a:ext cx="74980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E8F0F7"/>
                </a:solidFill>
              </a:rPr>
              <a:t>Metabolik ve ruhsal sağlık ayrılmaz — birlikte takip edin</a:t>
            </a:r>
            <a:endParaRPr lang="en-US" sz="1900" dirty="0"/>
          </a:p>
        </p:txBody>
      </p:sp>
      <p:sp>
        <p:nvSpPr>
          <p:cNvPr id="29" name="Shape 27"/>
          <p:cNvSpPr/>
          <p:nvPr/>
        </p:nvSpPr>
        <p:spPr>
          <a:xfrm>
            <a:off x="0" y="8705088"/>
            <a:ext cx="9144000" cy="438912"/>
          </a:xfrm>
          <a:prstGeom prst="rect">
            <a:avLst/>
          </a:prstGeom>
          <a:solidFill>
            <a:srgbClr val="0A1624"/>
          </a:solidFill>
          <a:ln w="12700">
            <a:solidFill>
              <a:srgbClr val="0A162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182880" y="8723376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Doç. Dr. Alişan Burak Yaşar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943600" y="8723376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5A623"/>
                </a:solidFill>
              </a:rPr>
              <a:t>alisanburak.com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3931920" y="8723376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FA8BE"/>
                </a:solidFill>
              </a:rPr>
              <a:t>11 / 12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E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182880"/>
            <a:ext cx="9144000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5486400" y="-457200"/>
            <a:ext cx="5029200" cy="5029200"/>
          </a:xfrm>
          <a:prstGeom prst="ellipse">
            <a:avLst/>
          </a:prstGeom>
          <a:solidFill>
            <a:srgbClr val="00A896">
              <a:alpha val="10000"/>
            </a:srgbClr>
          </a:solidFill>
          <a:ln w="25400">
            <a:solidFill>
              <a:srgbClr val="00A896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11480" y="457200"/>
            <a:ext cx="77724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</a:rPr>
              <a:t>Pre-diyabet</a:t>
            </a:r>
            <a:endParaRPr lang="en-US" sz="5200" dirty="0"/>
          </a:p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</a:rPr>
              <a:t>bir son değil,</a:t>
            </a:r>
            <a:endParaRPr lang="en-US" sz="5200" dirty="0"/>
          </a:p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</a:rPr>
              <a:t>bir başlangıç.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411480" y="3794760"/>
            <a:ext cx="6858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300" dirty="0">
                <a:solidFill>
                  <a:srgbClr val="E8F0F7"/>
                </a:solidFill>
              </a:rPr>
              <a:t>Doğru anda, doğru adımlarla</a:t>
            </a:r>
            <a:endParaRPr lang="en-US" sz="2300" dirty="0"/>
          </a:p>
          <a:p>
            <a:pPr marL="0" indent="0">
              <a:buNone/>
            </a:pPr>
            <a:r>
              <a:rPr lang="en-US" sz="2300" dirty="0">
                <a:solidFill>
                  <a:srgbClr val="E8F0F7"/>
                </a:solidFill>
              </a:rPr>
              <a:t>diyabet önlenebilir bir süreçtir.</a:t>
            </a:r>
            <a:endParaRPr lang="en-US" sz="2300" dirty="0"/>
          </a:p>
        </p:txBody>
      </p:sp>
      <p:sp>
        <p:nvSpPr>
          <p:cNvPr id="7" name="Shape 5"/>
          <p:cNvSpPr/>
          <p:nvPr/>
        </p:nvSpPr>
        <p:spPr>
          <a:xfrm>
            <a:off x="411480" y="5029200"/>
            <a:ext cx="8321040" cy="141732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548640" y="5093208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E33"/>
                </a:solidFill>
              </a:rPr>
              <a:t>📥  Tüm referansları ve makale özetlerini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48640" y="5550408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1E33"/>
                </a:solidFill>
              </a:rPr>
              <a:t>alisanburak.com'dan ücretsiz indirebilirsiniz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411480" y="662940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5A623"/>
                </a:solidFill>
              </a:rPr>
              <a:t>Kaydet &amp; Paylaş — Bu bilgiyi bekleyen biri olabilir 📌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11480" y="7269480"/>
            <a:ext cx="8321040" cy="1097280"/>
          </a:xfrm>
          <a:prstGeom prst="rect">
            <a:avLst/>
          </a:prstGeom>
          <a:solidFill>
            <a:srgbClr val="1F3558"/>
          </a:solidFill>
          <a:ln w="12700">
            <a:solidFill>
              <a:srgbClr val="1F355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411480" y="7269480"/>
            <a:ext cx="73152" cy="109728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594360" y="7315200"/>
            <a:ext cx="7955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Doç. Dr. Alişan Burak Yaşar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594360" y="7772400"/>
            <a:ext cx="79552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A896"/>
                </a:solidFill>
              </a:rPr>
              <a:t>Psikiyatrist · Akademisyen · alisanburak.com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0" y="8705088"/>
            <a:ext cx="9144000" cy="438912"/>
          </a:xfrm>
          <a:prstGeom prst="rect">
            <a:avLst/>
          </a:prstGeom>
          <a:solidFill>
            <a:srgbClr val="0A1624"/>
          </a:solidFill>
          <a:ln w="12700">
            <a:solidFill>
              <a:srgbClr val="0A162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182880" y="8723376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Doç. Dr. Alişan Burak Yaşar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64592" y="8540496"/>
            <a:ext cx="8778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C7A96"/>
                </a:solidFill>
              </a:rPr>
              <a:t>#PreDiyabet #MetabolikSağlık #Diyabet #Psikiyatri #InsülinDirenci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5943600" y="8723376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5A623"/>
                </a:solidFill>
              </a:rPr>
              <a:t>alisanburak.com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931920" y="8723376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FA8BE"/>
                </a:solidFill>
              </a:rPr>
              <a:t>12 / 12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E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3200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</a:rPr>
              <a:t>Pre-Diyabet (Ön-Diyabet)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00A896"/>
                </a:solidFill>
              </a:rPr>
              <a:t>Nedir?</a:t>
            </a:r>
            <a:endParaRPr lang="en-US" sz="4200" dirty="0"/>
          </a:p>
        </p:txBody>
      </p:sp>
      <p:sp>
        <p:nvSpPr>
          <p:cNvPr id="5" name="Shape 3"/>
          <p:cNvSpPr/>
          <p:nvPr/>
        </p:nvSpPr>
        <p:spPr>
          <a:xfrm>
            <a:off x="365760" y="1737360"/>
            <a:ext cx="8412480" cy="1417320"/>
          </a:xfrm>
          <a:prstGeom prst="rect">
            <a:avLst/>
          </a:prstGeom>
          <a:solidFill>
            <a:srgbClr val="1A2E48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02920" y="1783080"/>
            <a:ext cx="813816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E8F0F7"/>
                </a:solidFill>
              </a:rPr>
              <a:t>Kan şekeri değerleri normal aralığın üzerinde, ancak henüz diyabet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E8F0F7"/>
                </a:solidFill>
              </a:rPr>
              <a:t>tanısı için yeterli eşiğe ulaşmamış bir metabolik ara dönemdir.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E8F0F7"/>
                </a:solidFill>
              </a:rPr>
              <a:t>Geri dönüşün hâlâ mümkün olduğu kritik bir uyarı penceresi.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365760" y="3337560"/>
            <a:ext cx="4023360" cy="3977640"/>
          </a:xfrm>
          <a:prstGeom prst="rect">
            <a:avLst/>
          </a:prstGeom>
          <a:solidFill>
            <a:srgbClr val="1F3558"/>
          </a:solidFill>
          <a:ln w="254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Shape 6"/>
          <p:cNvSpPr/>
          <p:nvPr/>
        </p:nvSpPr>
        <p:spPr>
          <a:xfrm>
            <a:off x="365760" y="3337560"/>
            <a:ext cx="4023360" cy="4572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365760" y="3337560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F1E33"/>
                </a:solidFill>
              </a:rPr>
              <a:t>HbA1c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365760" y="3931920"/>
            <a:ext cx="4023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00A896"/>
                </a:solidFill>
              </a:rPr>
              <a:t>%5.7 – 6.4</a:t>
            </a:r>
            <a:endParaRPr lang="en-US" sz="4200" dirty="0"/>
          </a:p>
        </p:txBody>
      </p:sp>
      <p:sp>
        <p:nvSpPr>
          <p:cNvPr id="11" name="Text 9"/>
          <p:cNvSpPr/>
          <p:nvPr/>
        </p:nvSpPr>
        <p:spPr>
          <a:xfrm>
            <a:off x="457200" y="4983480"/>
            <a:ext cx="3840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500" dirty="0">
                <a:solidFill>
                  <a:srgbClr val="8FA8BE"/>
                </a:solidFill>
              </a:rPr>
              <a:t>Son 3 ayın ortalama kan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8FA8BE"/>
                </a:solidFill>
              </a:rPr>
              <a:t>şekeri ortalamasını yansıtır.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8FA8BE"/>
                </a:solidFill>
              </a:rPr>
              <a:t>İzleme altın standardı.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6172200"/>
            <a:ext cx="3657600" cy="822960"/>
          </a:xfrm>
          <a:prstGeom prst="rect">
            <a:avLst/>
          </a:prstGeom>
          <a:solidFill>
            <a:srgbClr val="1A2E48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640080" y="6172200"/>
            <a:ext cx="3474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F0F7"/>
                </a:solidFill>
              </a:rPr>
              <a:t>✔  Açlık gerektirmez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8F0F7"/>
                </a:solidFill>
              </a:rPr>
              <a:t>✔  Günlük dalgalanmadan etkilenmez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754880" y="3337560"/>
            <a:ext cx="4023360" cy="3977640"/>
          </a:xfrm>
          <a:prstGeom prst="rect">
            <a:avLst/>
          </a:prstGeom>
          <a:solidFill>
            <a:srgbClr val="1F3558"/>
          </a:solidFill>
          <a:ln w="254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Shape 13"/>
          <p:cNvSpPr/>
          <p:nvPr/>
        </p:nvSpPr>
        <p:spPr>
          <a:xfrm>
            <a:off x="4754880" y="3337560"/>
            <a:ext cx="4023360" cy="4572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4754880" y="3337560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1E33"/>
                </a:solidFill>
              </a:rPr>
              <a:t>Açlık Kan Şekeri (FPG)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754880" y="3931920"/>
            <a:ext cx="4023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5A623"/>
                </a:solidFill>
              </a:rPr>
              <a:t>100 – 125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5A623"/>
                </a:solidFill>
              </a:rPr>
              <a:t>mg/dL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4846320" y="4983480"/>
            <a:ext cx="3840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500" dirty="0">
                <a:solidFill>
                  <a:srgbClr val="8FA8BE"/>
                </a:solidFill>
              </a:rPr>
              <a:t>En az 8 saatlik açlık sonrası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8FA8BE"/>
                </a:solidFill>
              </a:rPr>
              <a:t>ölçülen plazma glukozu.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8FA8BE"/>
                </a:solidFill>
              </a:rPr>
              <a:t>Anlık tablo sunar.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4937760" y="6172200"/>
            <a:ext cx="3657600" cy="822960"/>
          </a:xfrm>
          <a:prstGeom prst="rect">
            <a:avLst/>
          </a:prstGeom>
          <a:solidFill>
            <a:srgbClr val="1A2E48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5029200" y="6172200"/>
            <a:ext cx="3474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F0F7"/>
                </a:solidFill>
              </a:rPr>
              <a:t>✔  Farklı risk profillerini yakalar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8F0F7"/>
                </a:solidFill>
              </a:rPr>
              <a:t>✔  HTN riskini de öngörür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365760" y="7498080"/>
            <a:ext cx="8412480" cy="804672"/>
          </a:xfrm>
          <a:prstGeom prst="rect">
            <a:avLst/>
          </a:prstGeom>
          <a:solidFill>
            <a:srgbClr val="007A6E"/>
          </a:solidFill>
          <a:ln w="12700">
            <a:solidFill>
              <a:srgbClr val="007A6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457200" y="7498080"/>
            <a:ext cx="8229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💡  İkisi birlikte bozuksa risk dramatik biçimde artar — tek göstergeye güvenmeyin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0" y="8705088"/>
            <a:ext cx="9144000" cy="438912"/>
          </a:xfrm>
          <a:prstGeom prst="rect">
            <a:avLst/>
          </a:prstGeom>
          <a:solidFill>
            <a:srgbClr val="0A1624"/>
          </a:solidFill>
          <a:ln w="12700">
            <a:solidFill>
              <a:srgbClr val="0A162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182880" y="8723376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Doç. Dr. Alişan Burak Yaşar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64592" y="8540496"/>
            <a:ext cx="8778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C7A96"/>
                </a:solidFill>
              </a:rPr>
              <a:t>Heianza et al., 2011 (Lancet) · Kim et al., 2016 · Tao et al., 2023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5943600" y="8723376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5A623"/>
                </a:solidFill>
              </a:rPr>
              <a:t>alisanburak.com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931920" y="8723376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FA8BE"/>
                </a:solidFill>
              </a:rPr>
              <a:t>2 / 12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E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E85D75"/>
          </a:solidFill>
          <a:ln w="12700">
            <a:solidFill>
              <a:srgbClr val="E85D7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32004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</a:rPr>
              <a:t>Risk Ne Kadar Büyük?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8FA8BE"/>
                </a:solidFill>
              </a:rPr>
              <a:t>Sayılar sizi harekete geçirsin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365760" y="1554480"/>
            <a:ext cx="2560320" cy="4617720"/>
          </a:xfrm>
          <a:prstGeom prst="rect">
            <a:avLst/>
          </a:prstGeom>
          <a:solidFill>
            <a:srgbClr val="1A2E48"/>
          </a:solidFill>
          <a:ln w="254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365760" y="169164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00A896"/>
                </a:solidFill>
              </a:rPr>
              <a:t>%6–15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365760" y="3063240"/>
            <a:ext cx="2560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5 yılda diyabete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geçiş oranı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65760" y="384048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8FA8BE"/>
                </a:solidFill>
              </a:rPr>
              <a:t>(Pre-diyabetik bireylerde)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5760" y="429768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5C7A96"/>
                </a:solidFill>
              </a:rPr>
              <a:t>Heianza et al., 2011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i="1" dirty="0">
                <a:solidFill>
                  <a:srgbClr val="5C7A96"/>
                </a:solidFill>
              </a:rPr>
              <a:t>Tao et al., 2023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365760" y="489204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A896"/>
                </a:solidFill>
              </a:rPr>
              <a:t>Sadece HbA1c ⚠️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291840" y="1554480"/>
            <a:ext cx="2560320" cy="4617720"/>
          </a:xfrm>
          <a:prstGeom prst="rect">
            <a:avLst/>
          </a:prstGeom>
          <a:solidFill>
            <a:srgbClr val="1A2E48"/>
          </a:solidFill>
          <a:ln w="254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3291840" y="169164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800" b="1" dirty="0">
                <a:solidFill>
                  <a:srgbClr val="F5A623"/>
                </a:solidFill>
              </a:rPr>
              <a:t>9.9×</a:t>
            </a:r>
            <a:endParaRPr lang="en-US" sz="5800" dirty="0"/>
          </a:p>
        </p:txBody>
      </p:sp>
      <p:sp>
        <p:nvSpPr>
          <p:cNvPr id="13" name="Text 11"/>
          <p:cNvSpPr/>
          <p:nvPr/>
        </p:nvSpPr>
        <p:spPr>
          <a:xfrm>
            <a:off x="3291840" y="3063240"/>
            <a:ext cx="2560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HbA1c bozuk ise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geçiş risk oranı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291840" y="384048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8FA8BE"/>
                </a:solidFill>
              </a:rPr>
              <a:t>(FPG bozuk ise ≈7.3×)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291840" y="429768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5C7A96"/>
                </a:solidFill>
              </a:rPr>
              <a:t>Tao et al., 2023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3291840" y="489204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5A623"/>
                </a:solidFill>
              </a:rPr>
              <a:t>Sadece FPG ⚠️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217920" y="1554480"/>
            <a:ext cx="2560320" cy="4617720"/>
          </a:xfrm>
          <a:prstGeom prst="rect">
            <a:avLst/>
          </a:prstGeom>
          <a:solidFill>
            <a:srgbClr val="1A2E48"/>
          </a:solidFill>
          <a:ln w="25400">
            <a:solidFill>
              <a:srgbClr val="E85D7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6217920" y="169164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000" b="1" dirty="0">
                <a:solidFill>
                  <a:srgbClr val="E85D75"/>
                </a:solidFill>
              </a:rPr>
              <a:t>HR</a:t>
            </a:r>
            <a:endParaRPr lang="en-US" sz="5000" dirty="0"/>
          </a:p>
          <a:p>
            <a:pPr marL="0" indent="0" algn="ctr">
              <a:buNone/>
            </a:pPr>
            <a:r>
              <a:rPr lang="en-US" sz="5000" b="1" dirty="0">
                <a:solidFill>
                  <a:srgbClr val="E85D75"/>
                </a:solidFill>
              </a:rPr>
              <a:t>≈32</a:t>
            </a:r>
            <a:endParaRPr lang="en-US" sz="5000" dirty="0"/>
          </a:p>
        </p:txBody>
      </p:sp>
      <p:sp>
        <p:nvSpPr>
          <p:cNvPr id="19" name="Text 17"/>
          <p:cNvSpPr/>
          <p:nvPr/>
        </p:nvSpPr>
        <p:spPr>
          <a:xfrm>
            <a:off x="6217920" y="3063240"/>
            <a:ext cx="2560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Her ikisi bozuksa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diyabete geçiş riski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217920" y="384048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8FA8BE"/>
                </a:solidFill>
              </a:rPr>
              <a:t>(vs. normal glisemik)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217920" y="429768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5C7A96"/>
                </a:solidFill>
              </a:rPr>
              <a:t>Heianza et al., 2011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i="1" dirty="0">
                <a:solidFill>
                  <a:srgbClr val="5C7A96"/>
                </a:solidFill>
              </a:rPr>
              <a:t>Kim et al., 2016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217920" y="489204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5D75"/>
                </a:solidFill>
              </a:rPr>
              <a:t>HbA1c + FPG 🚨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365760" y="6400800"/>
            <a:ext cx="8412480" cy="1920240"/>
          </a:xfrm>
          <a:prstGeom prst="rect">
            <a:avLst/>
          </a:prstGeom>
          <a:solidFill>
            <a:srgbClr val="1F3558"/>
          </a:solidFill>
          <a:ln w="12700">
            <a:solidFill>
              <a:srgbClr val="E85D7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502920" y="649224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E8F0F7"/>
                </a:solidFill>
              </a:rPr>
              <a:t>Pre-diyabet bir 'hafif durum' değil.</a:t>
            </a:r>
            <a:endParaRPr lang="en-US" sz="2100" dirty="0"/>
          </a:p>
          <a:p>
            <a:pPr marL="0" indent="0">
              <a:buNone/>
            </a:pPr>
            <a:r>
              <a:rPr lang="en-US" sz="2100" b="1" dirty="0">
                <a:solidFill>
                  <a:srgbClr val="E8F0F7"/>
                </a:solidFill>
              </a:rPr>
              <a:t>Sadece doğru anda müdahale edilmesi gereken önemli bir dönem.</a:t>
            </a:r>
            <a:endParaRPr lang="en-US" sz="2100" dirty="0"/>
          </a:p>
        </p:txBody>
      </p:sp>
      <p:sp>
        <p:nvSpPr>
          <p:cNvPr id="25" name="Shape 23"/>
          <p:cNvSpPr/>
          <p:nvPr/>
        </p:nvSpPr>
        <p:spPr>
          <a:xfrm>
            <a:off x="0" y="8705088"/>
            <a:ext cx="9144000" cy="438912"/>
          </a:xfrm>
          <a:prstGeom prst="rect">
            <a:avLst/>
          </a:prstGeom>
          <a:solidFill>
            <a:srgbClr val="0A1624"/>
          </a:solidFill>
          <a:ln w="12700">
            <a:solidFill>
              <a:srgbClr val="0A162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Text 24"/>
          <p:cNvSpPr/>
          <p:nvPr/>
        </p:nvSpPr>
        <p:spPr>
          <a:xfrm>
            <a:off x="182880" y="8723376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Doç. Dr. Alişan Burak Yaşar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164592" y="8540496"/>
            <a:ext cx="8778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C7A96"/>
                </a:solidFill>
              </a:rPr>
              <a:t>Heianza et al., 2011 (Lancet) · Kim et al., 2016 · Tao et al., 2023</a:t>
            </a:r>
            <a:endParaRPr lang="en-US" sz="750" dirty="0"/>
          </a:p>
        </p:txBody>
      </p:sp>
      <p:sp>
        <p:nvSpPr>
          <p:cNvPr id="28" name="Text 26"/>
          <p:cNvSpPr/>
          <p:nvPr/>
        </p:nvSpPr>
        <p:spPr>
          <a:xfrm>
            <a:off x="5943600" y="8723376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5A623"/>
                </a:solidFill>
              </a:rPr>
              <a:t>alisanburak.com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3931920" y="8723376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FA8BE"/>
                </a:solidFill>
              </a:rPr>
              <a:t>3 / 12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E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32004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</a:rPr>
              <a:t>Bu Sadece Kan Şekeri Değil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i="1" dirty="0">
                <a:solidFill>
                  <a:srgbClr val="00A896"/>
                </a:solidFill>
              </a:rPr>
              <a:t>Metabolik sağlık = Nörobiyolojik denge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274320" y="1691640"/>
            <a:ext cx="1645920" cy="1920240"/>
          </a:xfrm>
          <a:prstGeom prst="rect">
            <a:avLst/>
          </a:prstGeom>
          <a:solidFill>
            <a:srgbClr val="1F3558"/>
          </a:solidFill>
          <a:ln w="254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274320" y="1691640"/>
            <a:ext cx="1645920" cy="34747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274320" y="2075688"/>
            <a:ext cx="1645920" cy="1481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İnsülin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Direnci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938528" y="2148840"/>
            <a:ext cx="34747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8FA8BE"/>
                </a:solidFill>
              </a:rPr>
              <a:t>→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2286000" y="1691640"/>
            <a:ext cx="1645920" cy="1920240"/>
          </a:xfrm>
          <a:prstGeom prst="rect">
            <a:avLst/>
          </a:prstGeom>
          <a:solidFill>
            <a:srgbClr val="1F3558"/>
          </a:solidFill>
          <a:ln w="25400">
            <a:solidFill>
              <a:srgbClr val="E07B39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2286000" y="1691640"/>
            <a:ext cx="1645920" cy="347472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2286000" y="2075688"/>
            <a:ext cx="1645920" cy="1481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Kronik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İnflamasyon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950208" y="2148840"/>
            <a:ext cx="34747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8FA8BE"/>
                </a:solidFill>
              </a:rPr>
              <a:t>→</a:t>
            </a:r>
            <a:endParaRPr lang="en-US" sz="2600" dirty="0"/>
          </a:p>
        </p:txBody>
      </p:sp>
      <p:sp>
        <p:nvSpPr>
          <p:cNvPr id="13" name="Shape 11"/>
          <p:cNvSpPr/>
          <p:nvPr/>
        </p:nvSpPr>
        <p:spPr>
          <a:xfrm>
            <a:off x="4297680" y="1691640"/>
            <a:ext cx="1645920" cy="1920240"/>
          </a:xfrm>
          <a:prstGeom prst="rect">
            <a:avLst/>
          </a:prstGeom>
          <a:solidFill>
            <a:srgbClr val="1F3558"/>
          </a:solidFill>
          <a:ln w="25400">
            <a:solidFill>
              <a:srgbClr val="E85D7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4297680" y="1691640"/>
            <a:ext cx="1645920" cy="347472"/>
          </a:xfrm>
          <a:prstGeom prst="rect">
            <a:avLst/>
          </a:prstGeom>
          <a:solidFill>
            <a:srgbClr val="E85D75"/>
          </a:solidFill>
          <a:ln w="12700">
            <a:solidFill>
              <a:srgbClr val="E85D7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4297680" y="2075688"/>
            <a:ext cx="1645920" cy="1481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HPA Ekseni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Aktivasyonu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5961888" y="2148840"/>
            <a:ext cx="34747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8FA8BE"/>
                </a:solidFill>
              </a:rPr>
              <a:t>→</a:t>
            </a:r>
            <a:endParaRPr lang="en-US" sz="2600" dirty="0"/>
          </a:p>
        </p:txBody>
      </p:sp>
      <p:sp>
        <p:nvSpPr>
          <p:cNvPr id="17" name="Shape 15"/>
          <p:cNvSpPr/>
          <p:nvPr/>
        </p:nvSpPr>
        <p:spPr>
          <a:xfrm>
            <a:off x="6309360" y="1691640"/>
            <a:ext cx="1645920" cy="1920240"/>
          </a:xfrm>
          <a:prstGeom prst="rect">
            <a:avLst/>
          </a:prstGeom>
          <a:solidFill>
            <a:srgbClr val="1F3558"/>
          </a:solidFill>
          <a:ln w="25400">
            <a:solidFill>
              <a:srgbClr val="9B59B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6309360" y="1691640"/>
            <a:ext cx="1645920" cy="347472"/>
          </a:xfrm>
          <a:prstGeom prst="rect">
            <a:avLst/>
          </a:prstGeom>
          <a:solidFill>
            <a:srgbClr val="9B59B6"/>
          </a:solidFill>
          <a:ln w="12700">
            <a:solidFill>
              <a:srgbClr val="9B59B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6309360" y="2075688"/>
            <a:ext cx="1645920" cy="1481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Duygudurum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Bozukluğu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274320" y="3840480"/>
            <a:ext cx="2011680" cy="4480560"/>
          </a:xfrm>
          <a:prstGeom prst="rect">
            <a:avLst/>
          </a:prstGeom>
          <a:solidFill>
            <a:srgbClr val="1A2E48"/>
          </a:solidFill>
          <a:ln w="1905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Shape 19"/>
          <p:cNvSpPr/>
          <p:nvPr/>
        </p:nvSpPr>
        <p:spPr>
          <a:xfrm>
            <a:off x="274320" y="3840480"/>
            <a:ext cx="2011680" cy="384048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274320" y="3840480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F1E33"/>
                </a:solidFill>
              </a:rPr>
              <a:t>IR → Depresyon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47472" y="4343400"/>
            <a:ext cx="1865376" cy="3931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Yeni gelişen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pre-diyabet →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depresyon riski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×2.7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2468880" y="3840480"/>
            <a:ext cx="2286000" cy="4480560"/>
          </a:xfrm>
          <a:prstGeom prst="rect">
            <a:avLst/>
          </a:prstGeom>
          <a:solidFill>
            <a:srgbClr val="1A2E48"/>
          </a:solidFill>
          <a:ln w="1905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Shape 23"/>
          <p:cNvSpPr/>
          <p:nvPr/>
        </p:nvSpPr>
        <p:spPr>
          <a:xfrm>
            <a:off x="2468880" y="3840480"/>
            <a:ext cx="2286000" cy="38404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Text 24"/>
          <p:cNvSpPr/>
          <p:nvPr/>
        </p:nvSpPr>
        <p:spPr>
          <a:xfrm>
            <a:off x="2468880" y="384048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F1E33"/>
                </a:solidFill>
              </a:rPr>
              <a:t>Bilişsel Etki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542032" y="4343400"/>
            <a:ext cx="2139696" cy="3931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Pre-diyabet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evresinde bile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biliş bozulmaya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başlıyor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4937760" y="3840480"/>
            <a:ext cx="2011680" cy="4480560"/>
          </a:xfrm>
          <a:prstGeom prst="rect">
            <a:avLst/>
          </a:prstGeom>
          <a:solidFill>
            <a:srgbClr val="1A2E48"/>
          </a:solidFill>
          <a:ln w="19050">
            <a:solidFill>
              <a:srgbClr val="E85D7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Shape 27"/>
          <p:cNvSpPr/>
          <p:nvPr/>
        </p:nvSpPr>
        <p:spPr>
          <a:xfrm>
            <a:off x="4937760" y="3840480"/>
            <a:ext cx="2011680" cy="384048"/>
          </a:xfrm>
          <a:prstGeom prst="rect">
            <a:avLst/>
          </a:prstGeom>
          <a:solidFill>
            <a:srgbClr val="E85D75"/>
          </a:solidFill>
          <a:ln w="12700">
            <a:solidFill>
              <a:srgbClr val="E85D7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4937760" y="3840480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F1E33"/>
                </a:solidFill>
              </a:rPr>
              <a:t>SNRI Yanıtsızlığı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010912" y="4343400"/>
            <a:ext cx="1865376" cy="3931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İnsülin dirençli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depresyonda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antidepresan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yeterliliği azalır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7132320" y="3840480"/>
            <a:ext cx="1691640" cy="4480560"/>
          </a:xfrm>
          <a:prstGeom prst="rect">
            <a:avLst/>
          </a:prstGeom>
          <a:solidFill>
            <a:srgbClr val="1A2E48"/>
          </a:solidFill>
          <a:ln w="19050">
            <a:solidFill>
              <a:srgbClr val="9B59B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3" name="Shape 31"/>
          <p:cNvSpPr/>
          <p:nvPr/>
        </p:nvSpPr>
        <p:spPr>
          <a:xfrm>
            <a:off x="7132320" y="3840480"/>
            <a:ext cx="1691640" cy="384048"/>
          </a:xfrm>
          <a:prstGeom prst="rect">
            <a:avLst/>
          </a:prstGeom>
          <a:solidFill>
            <a:srgbClr val="9B59B6"/>
          </a:solidFill>
          <a:ln w="12700">
            <a:solidFill>
              <a:srgbClr val="9B59B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4" name="Text 32"/>
          <p:cNvSpPr/>
          <p:nvPr/>
        </p:nvSpPr>
        <p:spPr>
          <a:xfrm>
            <a:off x="7132320" y="3840480"/>
            <a:ext cx="1691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F1E33"/>
                </a:solidFill>
              </a:rPr>
              <a:t>Çift Yön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7205472" y="4343400"/>
            <a:ext cx="1545336" cy="3931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Depresyon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da insülin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direncini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8F0F7"/>
                </a:solidFill>
              </a:rPr>
              <a:t>arttırır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0" y="8705088"/>
            <a:ext cx="9144000" cy="438912"/>
          </a:xfrm>
          <a:prstGeom prst="rect">
            <a:avLst/>
          </a:prstGeom>
          <a:solidFill>
            <a:srgbClr val="0A1624"/>
          </a:solidFill>
          <a:ln w="12700">
            <a:solidFill>
              <a:srgbClr val="0A162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7" name="Text 35"/>
          <p:cNvSpPr/>
          <p:nvPr/>
        </p:nvSpPr>
        <p:spPr>
          <a:xfrm>
            <a:off x="182880" y="8723376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Doç. Dr. Alişan Burak Yaşar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164592" y="8540496"/>
            <a:ext cx="8778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C7A96"/>
                </a:solidFill>
              </a:rPr>
              <a:t>Krupa et al., 2023 · Watson et al., 2021 · Abdelfattah et al., 2024 · Fulton et al., 2021</a:t>
            </a:r>
            <a:endParaRPr lang="en-US" sz="750" dirty="0"/>
          </a:p>
        </p:txBody>
      </p:sp>
      <p:sp>
        <p:nvSpPr>
          <p:cNvPr id="39" name="Text 37"/>
          <p:cNvSpPr/>
          <p:nvPr/>
        </p:nvSpPr>
        <p:spPr>
          <a:xfrm>
            <a:off x="5943600" y="8723376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5A623"/>
                </a:solidFill>
              </a:rPr>
              <a:t>alisanburak.com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3931920" y="8723376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FA8BE"/>
                </a:solidFill>
              </a:rPr>
              <a:t>4 / 12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E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B59B6"/>
          </a:solidFill>
          <a:ln w="12700">
            <a:solidFill>
              <a:srgbClr val="9B59B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274320"/>
            <a:ext cx="8412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</a:rPr>
              <a:t>İnsülin Direnci ve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</a:rPr>
              <a:t>Ruh Sağlığı: Sayılar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365760" y="1874520"/>
            <a:ext cx="4023360" cy="4617720"/>
          </a:xfrm>
          <a:prstGeom prst="rect">
            <a:avLst/>
          </a:prstGeom>
          <a:solidFill>
            <a:srgbClr val="1F3558"/>
          </a:solidFill>
          <a:ln w="25400">
            <a:solidFill>
              <a:srgbClr val="9B59B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365760" y="1965960"/>
            <a:ext cx="40233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0" b="1" dirty="0">
                <a:solidFill>
                  <a:srgbClr val="B07FD4"/>
                </a:solidFill>
              </a:rPr>
              <a:t>2.7×</a:t>
            </a:r>
            <a:endParaRPr lang="en-US" sz="8000" dirty="0"/>
          </a:p>
        </p:txBody>
      </p:sp>
      <p:sp>
        <p:nvSpPr>
          <p:cNvPr id="6" name="Text 4"/>
          <p:cNvSpPr/>
          <p:nvPr/>
        </p:nvSpPr>
        <p:spPr>
          <a:xfrm>
            <a:off x="457200" y="3520440"/>
            <a:ext cx="38404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E8F0F7"/>
                </a:solidFill>
              </a:rPr>
              <a:t>Yeni gelişen pre-diyabet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dirty="0">
                <a:solidFill>
                  <a:srgbClr val="E8F0F7"/>
                </a:solidFill>
              </a:rPr>
              <a:t>depresyon riskini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dirty="0">
                <a:solidFill>
                  <a:srgbClr val="E8F0F7"/>
                </a:solidFill>
              </a:rPr>
              <a:t>2.7 kat artırıyor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548640" y="5029200"/>
            <a:ext cx="3657600" cy="1325880"/>
          </a:xfrm>
          <a:prstGeom prst="rect">
            <a:avLst/>
          </a:prstGeom>
          <a:solidFill>
            <a:srgbClr val="1A2E48"/>
          </a:solidFill>
          <a:ln w="12700">
            <a:solidFill>
              <a:srgbClr val="9B59B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548640" y="5029200"/>
            <a:ext cx="36576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i="1" dirty="0">
                <a:solidFill>
                  <a:srgbClr val="5C7A96"/>
                </a:solidFill>
              </a:rPr>
              <a:t>Krupa et al., 2023</a:t>
            </a:r>
            <a:endParaRPr lang="en-US" sz="1350" dirty="0"/>
          </a:p>
          <a:p>
            <a:pPr marL="0" indent="0" algn="ctr">
              <a:buNone/>
            </a:pPr>
            <a:r>
              <a:rPr lang="en-US" sz="1350" i="1" dirty="0">
                <a:solidFill>
                  <a:srgbClr val="5C7A96"/>
                </a:solidFill>
              </a:rPr>
              <a:t>Watson et al., 2021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4754880" y="1874520"/>
            <a:ext cx="4023360" cy="1481328"/>
          </a:xfrm>
          <a:prstGeom prst="rect">
            <a:avLst/>
          </a:prstGeom>
          <a:solidFill>
            <a:srgbClr val="1A2E48"/>
          </a:solidFill>
          <a:ln w="1905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4754880" y="1874520"/>
            <a:ext cx="54864" cy="1481328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892040" y="1965960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0A896"/>
                </a:solidFill>
              </a:rPr>
              <a:t>↑ Anksiyete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4892040" y="2350008"/>
            <a:ext cx="3840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HbA1c &amp; HOMA-IR ile anksiyete skoru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pozitif korelasyon gösteriyor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4754880" y="3447288"/>
            <a:ext cx="4023360" cy="1481328"/>
          </a:xfrm>
          <a:prstGeom prst="rect">
            <a:avLst/>
          </a:prstGeom>
          <a:solidFill>
            <a:srgbClr val="1A2E48"/>
          </a:solidFill>
          <a:ln w="1905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4754880" y="3447288"/>
            <a:ext cx="54864" cy="148132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4892040" y="3538728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5A623"/>
                </a:solidFill>
              </a:rPr>
              <a:t>Ağır Seyir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4892040" y="3922776"/>
            <a:ext cx="3840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İR'li depresyonda: daha fazla anhedoni,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uyku bozulması, SNRI'ya yanıtsızlık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4754880" y="5020056"/>
            <a:ext cx="4023360" cy="1481328"/>
          </a:xfrm>
          <a:prstGeom prst="rect">
            <a:avLst/>
          </a:prstGeom>
          <a:solidFill>
            <a:srgbClr val="1A2E48"/>
          </a:solidFill>
          <a:ln w="19050">
            <a:solidFill>
              <a:srgbClr val="E85D7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4754880" y="5020056"/>
            <a:ext cx="54864" cy="1481328"/>
          </a:xfrm>
          <a:prstGeom prst="rect">
            <a:avLst/>
          </a:prstGeom>
          <a:solidFill>
            <a:srgbClr val="E85D75"/>
          </a:solidFill>
          <a:ln w="12700">
            <a:solidFill>
              <a:srgbClr val="E85D7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4892040" y="5111496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E85D75"/>
                </a:solidFill>
              </a:rPr>
              <a:t>Bilişsel Bozulma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4892040" y="5495544"/>
            <a:ext cx="3840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Dikkat, çalışma belleği ve yürütücü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işlevlerde erken dönem bozulma</a:t>
            </a:r>
            <a:endParaRPr lang="en-US" sz="1350" dirty="0"/>
          </a:p>
        </p:txBody>
      </p:sp>
      <p:sp>
        <p:nvSpPr>
          <p:cNvPr id="21" name="Shape 19"/>
          <p:cNvSpPr/>
          <p:nvPr/>
        </p:nvSpPr>
        <p:spPr>
          <a:xfrm>
            <a:off x="4754880" y="6583680"/>
            <a:ext cx="4023360" cy="1737360"/>
          </a:xfrm>
          <a:prstGeom prst="rect">
            <a:avLst/>
          </a:prstGeom>
          <a:solidFill>
            <a:srgbClr val="1A2E48"/>
          </a:solidFill>
          <a:ln w="12700">
            <a:solidFill>
              <a:srgbClr val="9B59B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4892040" y="6647688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07FD4"/>
                </a:solidFill>
              </a:rPr>
              <a:t>🔄  Çift yönlü bir kısır döngü: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892040" y="7031736"/>
            <a:ext cx="38404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İnsülin direnci depresyon riskini artırırken, depresyon da insülin direncini ve T2DM gelişimini hızlandırabilmektedir.</a:t>
            </a:r>
            <a:endParaRPr lang="en-US" sz="1350" dirty="0"/>
          </a:p>
        </p:txBody>
      </p:sp>
      <p:sp>
        <p:nvSpPr>
          <p:cNvPr id="24" name="Shape 22"/>
          <p:cNvSpPr/>
          <p:nvPr/>
        </p:nvSpPr>
        <p:spPr>
          <a:xfrm>
            <a:off x="0" y="8705088"/>
            <a:ext cx="9144000" cy="438912"/>
          </a:xfrm>
          <a:prstGeom prst="rect">
            <a:avLst/>
          </a:prstGeom>
          <a:solidFill>
            <a:srgbClr val="0A1624"/>
          </a:solidFill>
          <a:ln w="12700">
            <a:solidFill>
              <a:srgbClr val="0A162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182880" y="8723376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Doç. Dr. Alişan Burak Yaşar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64592" y="8540496"/>
            <a:ext cx="8778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C7A96"/>
                </a:solidFill>
              </a:rPr>
              <a:t>Krupa et al., 2023 · Mone et al., 2023 · Abdelfattah et al., 2024 · Willmann et al., 2020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5943600" y="8723376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5A623"/>
                </a:solidFill>
              </a:rPr>
              <a:t>alisanburak.com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3931920" y="8723376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FA8BE"/>
                </a:solidFill>
              </a:rPr>
              <a:t>5 / 12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E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27432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</a:rPr>
              <a:t>Kilo Kaybı: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365760" y="86868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27AE60"/>
                </a:solidFill>
              </a:rPr>
              <a:t>En Basit, En Güçlü Müdahale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600200"/>
            <a:ext cx="2743200" cy="2743200"/>
          </a:xfrm>
          <a:prstGeom prst="ellipse">
            <a:avLst/>
          </a:prstGeom>
          <a:solidFill>
            <a:srgbClr val="1F3558"/>
          </a:solidFill>
          <a:ln w="254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365760" y="1737360"/>
            <a:ext cx="2743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27AE60"/>
                </a:solidFill>
              </a:rPr>
              <a:t>%5–7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365760" y="320040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FFFF"/>
                </a:solidFill>
              </a:rPr>
              <a:t>kilo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>
                <a:solidFill>
                  <a:srgbClr val="FFFFFF"/>
                </a:solidFill>
              </a:rPr>
              <a:t>kaybı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3200400" y="2468880"/>
            <a:ext cx="548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dirty="0">
                <a:solidFill>
                  <a:srgbClr val="8FA8BE"/>
                </a:solidFill>
              </a:rPr>
              <a:t>→</a:t>
            </a:r>
            <a:endParaRPr lang="en-US" sz="3400" dirty="0"/>
          </a:p>
        </p:txBody>
      </p:sp>
      <p:sp>
        <p:nvSpPr>
          <p:cNvPr id="9" name="Shape 7"/>
          <p:cNvSpPr/>
          <p:nvPr/>
        </p:nvSpPr>
        <p:spPr>
          <a:xfrm>
            <a:off x="3840480" y="1600200"/>
            <a:ext cx="2514600" cy="2743200"/>
          </a:xfrm>
          <a:prstGeom prst="rect">
            <a:avLst/>
          </a:prstGeom>
          <a:solidFill>
            <a:srgbClr val="1A2E48"/>
          </a:solidFill>
          <a:ln w="254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3840480" y="1600200"/>
            <a:ext cx="2514600" cy="384048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3840480" y="1600200"/>
            <a:ext cx="2514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1E33"/>
                </a:solidFill>
              </a:rPr>
              <a:t>İnsülin Duyarlılığı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840480" y="2029968"/>
            <a:ext cx="25146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00A896"/>
                </a:solidFill>
              </a:rPr>
              <a:t>1.5 – 2×</a:t>
            </a:r>
            <a:endParaRPr lang="en-US" sz="4200" dirty="0"/>
          </a:p>
        </p:txBody>
      </p:sp>
      <p:sp>
        <p:nvSpPr>
          <p:cNvPr id="13" name="Text 11"/>
          <p:cNvSpPr/>
          <p:nvPr/>
        </p:nvSpPr>
        <p:spPr>
          <a:xfrm>
            <a:off x="3931920" y="3291840"/>
            <a:ext cx="2331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50" dirty="0">
                <a:solidFill>
                  <a:srgbClr val="E8F0F7"/>
                </a:solidFill>
              </a:rPr>
              <a:t>artış sağlanıyor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6537960" y="1600200"/>
            <a:ext cx="2514600" cy="2743200"/>
          </a:xfrm>
          <a:prstGeom prst="rect">
            <a:avLst/>
          </a:prstGeom>
          <a:solidFill>
            <a:srgbClr val="1A2E48"/>
          </a:solidFill>
          <a:ln w="254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Shape 13"/>
          <p:cNvSpPr/>
          <p:nvPr/>
        </p:nvSpPr>
        <p:spPr>
          <a:xfrm>
            <a:off x="6537960" y="1600200"/>
            <a:ext cx="2514600" cy="38404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6537960" y="1600200"/>
            <a:ext cx="2514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1E33"/>
                </a:solidFill>
              </a:rPr>
              <a:t>β-hücre Fonksiyonu (DI)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537960" y="2029968"/>
            <a:ext cx="25146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5A623"/>
                </a:solidFill>
              </a:rPr>
              <a:t>+100%</a:t>
            </a:r>
            <a:endParaRPr lang="en-US" sz="4200" dirty="0"/>
          </a:p>
        </p:txBody>
      </p:sp>
      <p:sp>
        <p:nvSpPr>
          <p:cNvPr id="18" name="Text 16"/>
          <p:cNvSpPr/>
          <p:nvPr/>
        </p:nvSpPr>
        <p:spPr>
          <a:xfrm>
            <a:off x="6629400" y="3291840"/>
            <a:ext cx="2331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50" dirty="0">
                <a:solidFill>
                  <a:srgbClr val="E8F0F7"/>
                </a:solidFill>
              </a:rPr>
              <a:t>6 ayda ~%9 kilo kaybıyla</a:t>
            </a:r>
            <a:endParaRPr lang="en-US" sz="1450" dirty="0"/>
          </a:p>
        </p:txBody>
      </p:sp>
      <p:sp>
        <p:nvSpPr>
          <p:cNvPr id="19" name="Shape 17"/>
          <p:cNvSpPr/>
          <p:nvPr/>
        </p:nvSpPr>
        <p:spPr>
          <a:xfrm>
            <a:off x="365760" y="4572000"/>
            <a:ext cx="8412480" cy="320040"/>
          </a:xfrm>
          <a:prstGeom prst="rect">
            <a:avLst/>
          </a:prstGeom>
          <a:solidFill>
            <a:srgbClr val="1F3558"/>
          </a:solidFill>
          <a:ln w="12700">
            <a:solidFill>
              <a:srgbClr val="1F355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365760" y="457200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8FA8BE"/>
                </a:solidFill>
              </a:rPr>
              <a:t>Kilo Kaybı     →     İnsülin Duyarlılığı Artışı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65760" y="4919472"/>
            <a:ext cx="8412480" cy="877824"/>
          </a:xfrm>
          <a:prstGeom prst="rect">
            <a:avLst/>
          </a:prstGeom>
          <a:solidFill>
            <a:srgbClr val="1A2E48"/>
          </a:solidFill>
          <a:ln w="12700">
            <a:solidFill>
              <a:srgbClr val="1A2E4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457200" y="4919472"/>
            <a:ext cx="82296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7AE60"/>
                </a:solidFill>
              </a:rPr>
              <a:t>%3.5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1371600" y="4919472"/>
            <a:ext cx="557784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F0F7"/>
                </a:solidFill>
              </a:rPr>
              <a:t>DI (Dispozisyon İndeksi) %128 artış; her %1 kayıp ≈ %23 DI artışı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040880" y="4919472"/>
            <a:ext cx="169164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5C7A96"/>
                </a:solidFill>
              </a:rPr>
              <a:t>Magkos et al., 2016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65760" y="5852160"/>
            <a:ext cx="8412480" cy="877824"/>
          </a:xfrm>
          <a:prstGeom prst="rect">
            <a:avLst/>
          </a:prstGeom>
          <a:solidFill>
            <a:srgbClr val="162233"/>
          </a:solidFill>
          <a:ln w="12700">
            <a:solidFill>
              <a:srgbClr val="16223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Text 24"/>
          <p:cNvSpPr/>
          <p:nvPr/>
        </p:nvSpPr>
        <p:spPr>
          <a:xfrm>
            <a:off x="457200" y="5852160"/>
            <a:ext cx="82296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7AE60"/>
                </a:solidFill>
              </a:rPr>
              <a:t>%5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1371600" y="5852160"/>
            <a:ext cx="557784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F0F7"/>
                </a:solidFill>
              </a:rPr>
              <a:t>Karaciğer, kas ve yağ dokusu insülin duyarlılığında belirgin iyileşme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7040880" y="5852160"/>
            <a:ext cx="169164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5C7A96"/>
                </a:solidFill>
              </a:rPr>
              <a:t>Dixon et al., 2003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65760" y="6784848"/>
            <a:ext cx="8412480" cy="877824"/>
          </a:xfrm>
          <a:prstGeom prst="rect">
            <a:avLst/>
          </a:prstGeom>
          <a:solidFill>
            <a:srgbClr val="1A2E48"/>
          </a:solidFill>
          <a:ln w="12700">
            <a:solidFill>
              <a:srgbClr val="1A2E48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457200" y="6784848"/>
            <a:ext cx="82296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7AE60"/>
                </a:solidFill>
              </a:rPr>
              <a:t>~%9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1371600" y="6784848"/>
            <a:ext cx="557784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F0F7"/>
                </a:solidFill>
              </a:rPr>
              <a:t>İnsülin duyarlılığı yaklaşık 2 kat artıyor, DI %100 ↑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7040880" y="6784848"/>
            <a:ext cx="169164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5C7A96"/>
                </a:solidFill>
              </a:rPr>
              <a:t>Rothberg et al., 2019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0" y="8705088"/>
            <a:ext cx="9144000" cy="438912"/>
          </a:xfrm>
          <a:prstGeom prst="rect">
            <a:avLst/>
          </a:prstGeom>
          <a:solidFill>
            <a:srgbClr val="0A1624"/>
          </a:solidFill>
          <a:ln w="12700">
            <a:solidFill>
              <a:srgbClr val="0A162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4" name="Text 32"/>
          <p:cNvSpPr/>
          <p:nvPr/>
        </p:nvSpPr>
        <p:spPr>
          <a:xfrm>
            <a:off x="182880" y="8723376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Doç. Dr. Alişan Burak Yaşar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164592" y="8540496"/>
            <a:ext cx="8778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C7A96"/>
                </a:solidFill>
              </a:rPr>
              <a:t>Magkos et al., 2016 · Dixon et al., 2003 · Rothberg et al., 2019 · Legaard et al., 2023</a:t>
            </a:r>
            <a:endParaRPr lang="en-US" sz="750" dirty="0"/>
          </a:p>
        </p:txBody>
      </p:sp>
      <p:sp>
        <p:nvSpPr>
          <p:cNvPr id="36" name="Text 34"/>
          <p:cNvSpPr/>
          <p:nvPr/>
        </p:nvSpPr>
        <p:spPr>
          <a:xfrm>
            <a:off x="5943600" y="8723376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5A623"/>
                </a:solidFill>
              </a:rPr>
              <a:t>alisanburak.com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3931920" y="8723376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FA8BE"/>
                </a:solidFill>
              </a:rPr>
              <a:t>6 / 12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E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274320"/>
            <a:ext cx="8412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</a:rPr>
              <a:t>Beslenme ile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</a:rPr>
              <a:t>Diyabeti Önlemek Mümkün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365760" y="1737360"/>
            <a:ext cx="3977640" cy="2560320"/>
          </a:xfrm>
          <a:prstGeom prst="rect">
            <a:avLst/>
          </a:prstGeom>
          <a:solidFill>
            <a:srgbClr val="1F3558"/>
          </a:solidFill>
          <a:ln w="254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365760" y="1783080"/>
            <a:ext cx="39776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800" b="1" dirty="0">
                <a:solidFill>
                  <a:srgbClr val="F5A623"/>
                </a:solidFill>
              </a:rPr>
              <a:t>%58</a:t>
            </a:r>
            <a:endParaRPr lang="en-US" sz="8800" dirty="0"/>
          </a:p>
        </p:txBody>
      </p:sp>
      <p:sp>
        <p:nvSpPr>
          <p:cNvPr id="6" name="Text 4"/>
          <p:cNvSpPr/>
          <p:nvPr/>
        </p:nvSpPr>
        <p:spPr>
          <a:xfrm>
            <a:off x="411480" y="3154680"/>
            <a:ext cx="3886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dirty="0">
                <a:solidFill>
                  <a:srgbClr val="E8F0F7"/>
                </a:solidFill>
              </a:rPr>
              <a:t>Yoğun yaşam tarzı müdahalesiyle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dirty="0">
                <a:solidFill>
                  <a:srgbClr val="E8F0F7"/>
                </a:solidFill>
              </a:rPr>
              <a:t>3 yılda T2DM riskinde azalma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dirty="0">
                <a:solidFill>
                  <a:srgbClr val="E8F0F7"/>
                </a:solidFill>
              </a:rPr>
              <a:t>(DPP benzeri programlar)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4709160" y="1737360"/>
            <a:ext cx="4069080" cy="2560320"/>
          </a:xfrm>
          <a:prstGeom prst="rect">
            <a:avLst/>
          </a:prstGeom>
          <a:solidFill>
            <a:srgbClr val="1F3558"/>
          </a:solidFill>
          <a:ln w="254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4709160" y="1783080"/>
            <a:ext cx="4069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800" b="1" dirty="0">
                <a:solidFill>
                  <a:srgbClr val="00A896"/>
                </a:solidFill>
              </a:rPr>
              <a:t>%47</a:t>
            </a:r>
            <a:endParaRPr lang="en-US" sz="8800" dirty="0"/>
          </a:p>
        </p:txBody>
      </p:sp>
      <p:sp>
        <p:nvSpPr>
          <p:cNvPr id="9" name="Text 7"/>
          <p:cNvSpPr/>
          <p:nvPr/>
        </p:nvSpPr>
        <p:spPr>
          <a:xfrm>
            <a:off x="4754880" y="3154680"/>
            <a:ext cx="3977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dirty="0">
                <a:solidFill>
                  <a:srgbClr val="E8F0F7"/>
                </a:solidFill>
              </a:rPr>
              <a:t>Kilo kaybı + aktivite artışı +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dirty="0">
                <a:solidFill>
                  <a:srgbClr val="E8F0F7"/>
                </a:solidFill>
              </a:rPr>
              <a:t>sağlıklı beslenme kombinasyonu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dirty="0">
                <a:solidFill>
                  <a:srgbClr val="E8F0F7"/>
                </a:solidFill>
              </a:rPr>
              <a:t>ile risk azalması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365760" y="4526280"/>
            <a:ext cx="4206240" cy="1828800"/>
          </a:xfrm>
          <a:prstGeom prst="rect">
            <a:avLst/>
          </a:prstGeom>
          <a:solidFill>
            <a:srgbClr val="1A2E48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502920" y="466344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FFFFFF"/>
                </a:solidFill>
              </a:rPr>
              <a:t>🌾  Düşük Glisemik İndeks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502920" y="5093208"/>
            <a:ext cx="39319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8FA8BE"/>
                </a:solidFill>
              </a:rPr>
              <a:t>Tam tahıl, kurubaklagil, sebze. Postprandiyal glukozu dengeliyor.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846320" y="4526280"/>
            <a:ext cx="4206240" cy="1828800"/>
          </a:xfrm>
          <a:prstGeom prst="rect">
            <a:avLst/>
          </a:prstGeom>
          <a:solidFill>
            <a:srgbClr val="1A2E48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4983480" y="466344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FFFFFF"/>
                </a:solidFill>
              </a:rPr>
              <a:t>🥗  Lif Ağırlıklı Beslenme</a:t>
            </a:r>
            <a:endParaRPr lang="en-US" sz="1550" dirty="0"/>
          </a:p>
        </p:txBody>
      </p:sp>
      <p:sp>
        <p:nvSpPr>
          <p:cNvPr id="15" name="Text 13"/>
          <p:cNvSpPr/>
          <p:nvPr/>
        </p:nvSpPr>
        <p:spPr>
          <a:xfrm>
            <a:off x="4983480" y="5093208"/>
            <a:ext cx="39319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8FA8BE"/>
                </a:solidFill>
              </a:rPr>
              <a:t>Çözünür lif: β-hücre fonksiyonunu korur, insülin duyarlılığını artırır.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6446520"/>
            <a:ext cx="4206240" cy="1828800"/>
          </a:xfrm>
          <a:prstGeom prst="rect">
            <a:avLst/>
          </a:prstGeom>
          <a:solidFill>
            <a:srgbClr val="1A2E48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502920" y="658368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FFFFFF"/>
                </a:solidFill>
              </a:rPr>
              <a:t>🐟  Sağlıklı Yağlar</a:t>
            </a:r>
            <a:endParaRPr lang="en-US" sz="1550" dirty="0"/>
          </a:p>
        </p:txBody>
      </p:sp>
      <p:sp>
        <p:nvSpPr>
          <p:cNvPr id="18" name="Text 16"/>
          <p:cNvSpPr/>
          <p:nvPr/>
        </p:nvSpPr>
        <p:spPr>
          <a:xfrm>
            <a:off x="502920" y="7013448"/>
            <a:ext cx="39319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8FA8BE"/>
                </a:solidFill>
              </a:rPr>
              <a:t>Doymuş yağ kısıtlaması. Zeytinyağı, balık. Akdeniz tipi beslenme.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846320" y="6446520"/>
            <a:ext cx="4206240" cy="1828800"/>
          </a:xfrm>
          <a:prstGeom prst="rect">
            <a:avLst/>
          </a:prstGeom>
          <a:solidFill>
            <a:srgbClr val="1A2E48"/>
          </a:solidFill>
          <a:ln w="12700">
            <a:solidFill>
              <a:srgbClr val="E85D7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4983480" y="658368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FFFFFF"/>
                </a:solidFill>
              </a:rPr>
              <a:t>🚫  İşlenmiş Karbonhidrat</a:t>
            </a:r>
            <a:endParaRPr lang="en-US" sz="1550" dirty="0"/>
          </a:p>
        </p:txBody>
      </p:sp>
      <p:sp>
        <p:nvSpPr>
          <p:cNvPr id="21" name="Text 19"/>
          <p:cNvSpPr/>
          <p:nvPr/>
        </p:nvSpPr>
        <p:spPr>
          <a:xfrm>
            <a:off x="4983480" y="7013448"/>
            <a:ext cx="39319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8FA8BE"/>
                </a:solidFill>
              </a:rPr>
              <a:t>Şekerli içecekler, beyaz un, ultra-işlenmiş gıdalar. Hızlı kısıt.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0" y="8705088"/>
            <a:ext cx="9144000" cy="438912"/>
          </a:xfrm>
          <a:prstGeom prst="rect">
            <a:avLst/>
          </a:prstGeom>
          <a:solidFill>
            <a:srgbClr val="0A1624"/>
          </a:solidFill>
          <a:ln w="12700">
            <a:solidFill>
              <a:srgbClr val="0A162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182880" y="8723376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Doç. Dr. Alişan Burak Yaşar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64592" y="8540496"/>
            <a:ext cx="8778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C7A96"/>
                </a:solidFill>
              </a:rPr>
              <a:t>Zafar et al., 2019 · Barrea et al., 2025 · Dudzik et al., 2023 · Uusitupa et al., 2019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5943600" y="8723376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5A623"/>
                </a:solidFill>
              </a:rPr>
              <a:t>alisanburak.com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931920" y="8723376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FA8BE"/>
                </a:solidFill>
              </a:rPr>
              <a:t>7 / 12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E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E85D75"/>
          </a:solidFill>
          <a:ln w="12700">
            <a:solidFill>
              <a:srgbClr val="E85D7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27432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</a:rPr>
              <a:t>Metformin: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dirty="0">
                <a:solidFill>
                  <a:srgbClr val="E85D75"/>
                </a:solidFill>
              </a:rPr>
              <a:t>Kaçırılmaması Gereken Farmakolojik Seçenek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365760" y="1554480"/>
            <a:ext cx="8412480" cy="1508760"/>
          </a:xfrm>
          <a:prstGeom prst="rect">
            <a:avLst/>
          </a:prstGeom>
          <a:solidFill>
            <a:srgbClr val="1F3558"/>
          </a:solidFill>
          <a:ln w="19050">
            <a:solidFill>
              <a:srgbClr val="E85D7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02920" y="1618488"/>
            <a:ext cx="82296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dirty="0">
                <a:solidFill>
                  <a:srgbClr val="E8F0F7"/>
                </a:solidFill>
              </a:rPr>
              <a:t>Metformin, karaciğerin glikoz üretimini azaltıp insülin duyarlılığını artıran ilk basamak</a:t>
            </a:r>
            <a:endParaRPr lang="en-US" sz="1650" dirty="0"/>
          </a:p>
          <a:p>
            <a:pPr marL="0" indent="0">
              <a:buNone/>
            </a:pPr>
            <a:r>
              <a:rPr lang="en-US" sz="1650" dirty="0">
                <a:solidFill>
                  <a:srgbClr val="E8F0F7"/>
                </a:solidFill>
              </a:rPr>
              <a:t>anti-diyabetik ilaçtır. Pre-diyabette tek başına veya yaşam tarzı müdahalesiyle birlikte</a:t>
            </a:r>
            <a:endParaRPr lang="en-US" sz="1650" dirty="0"/>
          </a:p>
          <a:p>
            <a:pPr marL="0" indent="0">
              <a:buNone/>
            </a:pPr>
            <a:r>
              <a:rPr lang="en-US" sz="1650" dirty="0">
                <a:solidFill>
                  <a:srgbClr val="E8F0F7"/>
                </a:solidFill>
              </a:rPr>
              <a:t>kullanılması ADA kılavuzlarında yer almaktadır.</a:t>
            </a:r>
            <a:endParaRPr lang="en-US" sz="1650" dirty="0"/>
          </a:p>
        </p:txBody>
      </p:sp>
      <p:sp>
        <p:nvSpPr>
          <p:cNvPr id="7" name="Shape 5"/>
          <p:cNvSpPr/>
          <p:nvPr/>
        </p:nvSpPr>
        <p:spPr>
          <a:xfrm>
            <a:off x="365760" y="3246120"/>
            <a:ext cx="4206240" cy="2286000"/>
          </a:xfrm>
          <a:prstGeom prst="rect">
            <a:avLst/>
          </a:prstGeom>
          <a:solidFill>
            <a:srgbClr val="1A2E48"/>
          </a:solidFill>
          <a:ln w="1905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502920" y="3383280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00A896"/>
                </a:solidFill>
              </a:rPr>
              <a:t>💊  Kim için?</a:t>
            </a:r>
            <a:endParaRPr lang="en-US" sz="1650" dirty="0"/>
          </a:p>
        </p:txBody>
      </p:sp>
      <p:sp>
        <p:nvSpPr>
          <p:cNvPr id="9" name="Text 7"/>
          <p:cNvSpPr/>
          <p:nvPr/>
        </p:nvSpPr>
        <p:spPr>
          <a:xfrm>
            <a:off x="502920" y="3840480"/>
            <a:ext cx="39319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E8F0F7"/>
                </a:solidFill>
              </a:rPr>
              <a:t>BMI ≥35, yaş &lt;60 veya gestasyonel diyabet öyküsü olan yüksek riskli pre-diyabetik bireyler için özellikle değerlendirilmeli.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846320" y="3246120"/>
            <a:ext cx="4206240" cy="2286000"/>
          </a:xfrm>
          <a:prstGeom prst="rect">
            <a:avLst/>
          </a:prstGeom>
          <a:solidFill>
            <a:srgbClr val="1A2E48"/>
          </a:solidFill>
          <a:ln w="1905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983480" y="3383280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00A896"/>
                </a:solidFill>
              </a:rPr>
              <a:t>🔬  Nasıl Çalışır?</a:t>
            </a:r>
            <a:endParaRPr lang="en-US" sz="1650" dirty="0"/>
          </a:p>
        </p:txBody>
      </p:sp>
      <p:sp>
        <p:nvSpPr>
          <p:cNvPr id="12" name="Text 10"/>
          <p:cNvSpPr/>
          <p:nvPr/>
        </p:nvSpPr>
        <p:spPr>
          <a:xfrm>
            <a:off x="4983480" y="3840480"/>
            <a:ext cx="39319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E8F0F7"/>
                </a:solidFill>
              </a:rPr>
              <a:t>AMPK aktivasyonu → hepatik glukoneogenez ↓ → insülin duyarlılığı ↑. Ayrıca gut mikrobiyotasına olumlu etkileri gösterilmektedir.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65760" y="5669280"/>
            <a:ext cx="4206240" cy="2286000"/>
          </a:xfrm>
          <a:prstGeom prst="rect">
            <a:avLst/>
          </a:prstGeom>
          <a:solidFill>
            <a:srgbClr val="1A2E48"/>
          </a:solidFill>
          <a:ln w="1905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502920" y="5806440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00A896"/>
                </a:solidFill>
              </a:rPr>
              <a:t>⚖️  Yaşam Tarzı mı, Metformin mi?</a:t>
            </a:r>
            <a:endParaRPr lang="en-US" sz="1650" dirty="0"/>
          </a:p>
        </p:txBody>
      </p:sp>
      <p:sp>
        <p:nvSpPr>
          <p:cNvPr id="15" name="Text 13"/>
          <p:cNvSpPr/>
          <p:nvPr/>
        </p:nvSpPr>
        <p:spPr>
          <a:xfrm>
            <a:off x="502920" y="6263640"/>
            <a:ext cx="39319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E8F0F7"/>
                </a:solidFill>
              </a:rPr>
              <a:t>Yaşam tarzı değişiklikleri genel olarak daha etkili. Ancak bazı hastalarda kombine yaklaşım gereklidir. Hekiminizle birlikte karar verin.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846320" y="5669280"/>
            <a:ext cx="4206240" cy="2286000"/>
          </a:xfrm>
          <a:prstGeom prst="rect">
            <a:avLst/>
          </a:prstGeom>
          <a:solidFill>
            <a:srgbClr val="1A2E48"/>
          </a:solidFill>
          <a:ln w="1905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4983480" y="5806440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F5A623"/>
                </a:solidFill>
              </a:rPr>
              <a:t>⚠️  Önemli Uyarı</a:t>
            </a:r>
            <a:endParaRPr lang="en-US" sz="1650" dirty="0"/>
          </a:p>
        </p:txBody>
      </p:sp>
      <p:sp>
        <p:nvSpPr>
          <p:cNvPr id="18" name="Text 16"/>
          <p:cNvSpPr/>
          <p:nvPr/>
        </p:nvSpPr>
        <p:spPr>
          <a:xfrm>
            <a:off x="4983480" y="6263640"/>
            <a:ext cx="39319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E8F0F7"/>
                </a:solidFill>
              </a:rPr>
              <a:t>Metformin bir hekimin takibi ve değerlendirmesi olmadan başlanmamalıdır. Böbrek fonksiyonları izlenmeli, kişiye özgü karar alınmalıdır.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0" y="8705088"/>
            <a:ext cx="9144000" cy="438912"/>
          </a:xfrm>
          <a:prstGeom prst="rect">
            <a:avLst/>
          </a:prstGeom>
          <a:solidFill>
            <a:srgbClr val="0A1624"/>
          </a:solidFill>
          <a:ln w="12700">
            <a:solidFill>
              <a:srgbClr val="0A162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182880" y="8723376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Doç. Dr. Alişan Burak Yaşar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64592" y="8540496"/>
            <a:ext cx="8778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C7A96"/>
                </a:solidFill>
              </a:rPr>
              <a:t>ADA Standards of Medical Care in Diabetes · Evert et al., 2019 · Barrea et al., 2025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5943600" y="8723376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5A623"/>
                </a:solidFill>
              </a:rPr>
              <a:t>alisanburak.com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931920" y="8723376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FA8BE"/>
                </a:solidFill>
              </a:rPr>
              <a:t>8 / 12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E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274320"/>
            <a:ext cx="841248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</a:rPr>
              <a:t>Takip Etmeniz Gereken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</a:rPr>
              <a:t>2 Kritik Değer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365760" y="1783080"/>
            <a:ext cx="3931920" cy="6126480"/>
          </a:xfrm>
          <a:prstGeom prst="rect">
            <a:avLst/>
          </a:prstGeom>
          <a:solidFill>
            <a:srgbClr val="1F3558"/>
          </a:solidFill>
          <a:ln w="254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65760" y="1783080"/>
            <a:ext cx="3931920" cy="50292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365760" y="1783080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1E33"/>
                </a:solidFill>
              </a:rPr>
              <a:t>HbA1c  (Glikolize Hemoglobin)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2423160"/>
            <a:ext cx="1417320" cy="713232"/>
          </a:xfrm>
          <a:prstGeom prst="rect">
            <a:avLst/>
          </a:prstGeom>
          <a:solidFill>
            <a:srgbClr val="1A2E48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502920" y="2423160"/>
            <a:ext cx="1417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7AE60"/>
                </a:solidFill>
              </a:rPr>
              <a:t>&lt; %5.7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011680" y="2423160"/>
            <a:ext cx="21488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E8F0F7"/>
                </a:solidFill>
              </a:rPr>
              <a:t>Normal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502920" y="3227832"/>
            <a:ext cx="1417320" cy="713232"/>
          </a:xfrm>
          <a:prstGeom prst="rect">
            <a:avLst/>
          </a:prstGeom>
          <a:solidFill>
            <a:srgbClr val="1A2E48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502920" y="3227832"/>
            <a:ext cx="1417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5A623"/>
                </a:solidFill>
              </a:rPr>
              <a:t>%5.7 – 6.4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011680" y="3227832"/>
            <a:ext cx="21488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E8F0F7"/>
                </a:solidFill>
              </a:rPr>
              <a:t>Pre-diyabet ⚠️</a:t>
            </a:r>
            <a:endParaRPr lang="en-US" sz="1450" dirty="0"/>
          </a:p>
        </p:txBody>
      </p:sp>
      <p:sp>
        <p:nvSpPr>
          <p:cNvPr id="13" name="Shape 11"/>
          <p:cNvSpPr/>
          <p:nvPr/>
        </p:nvSpPr>
        <p:spPr>
          <a:xfrm>
            <a:off x="502920" y="4032504"/>
            <a:ext cx="1417320" cy="713232"/>
          </a:xfrm>
          <a:prstGeom prst="rect">
            <a:avLst/>
          </a:prstGeom>
          <a:solidFill>
            <a:srgbClr val="1A2E48"/>
          </a:solidFill>
          <a:ln w="12700">
            <a:solidFill>
              <a:srgbClr val="E85D7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502920" y="4032504"/>
            <a:ext cx="1417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5D75"/>
                </a:solidFill>
              </a:rPr>
              <a:t>≥ %6.5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011680" y="4032504"/>
            <a:ext cx="21488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E8F0F7"/>
                </a:solidFill>
              </a:rPr>
              <a:t>Diyabet 🔴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502920" y="495604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0A896"/>
                </a:solidFill>
              </a:rPr>
              <a:t>HbA1c'nin Avantajı:</a:t>
            </a:r>
            <a:endParaRPr lang="en-US" sz="1450" dirty="0"/>
          </a:p>
        </p:txBody>
      </p:sp>
      <p:sp>
        <p:nvSpPr>
          <p:cNvPr id="17" name="Text 15"/>
          <p:cNvSpPr/>
          <p:nvPr/>
        </p:nvSpPr>
        <p:spPr>
          <a:xfrm>
            <a:off x="502920" y="5321808"/>
            <a:ext cx="365760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• Açlık gerektirmez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• Son 3 ayı yansıtır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• Günlük dalgalanmadan etkilenmez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• İlerleme riskini daha iyi öngörür (OR≈9.9)</a:t>
            </a:r>
            <a:endParaRPr lang="en-US" sz="1350" dirty="0"/>
          </a:p>
        </p:txBody>
      </p:sp>
      <p:sp>
        <p:nvSpPr>
          <p:cNvPr id="18" name="Shape 16"/>
          <p:cNvSpPr/>
          <p:nvPr/>
        </p:nvSpPr>
        <p:spPr>
          <a:xfrm>
            <a:off x="4663440" y="1783080"/>
            <a:ext cx="4114800" cy="6126480"/>
          </a:xfrm>
          <a:prstGeom prst="rect">
            <a:avLst/>
          </a:prstGeom>
          <a:solidFill>
            <a:srgbClr val="1F3558"/>
          </a:solidFill>
          <a:ln w="254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Shape 17"/>
          <p:cNvSpPr/>
          <p:nvPr/>
        </p:nvSpPr>
        <p:spPr>
          <a:xfrm>
            <a:off x="4663440" y="1783080"/>
            <a:ext cx="4114800" cy="50292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4663440" y="1783080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1E33"/>
                </a:solidFill>
              </a:rPr>
              <a:t>Açlık Plazma Glukozu (FPG)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800600" y="2423160"/>
            <a:ext cx="1737360" cy="713232"/>
          </a:xfrm>
          <a:prstGeom prst="rect">
            <a:avLst/>
          </a:prstGeom>
          <a:solidFill>
            <a:srgbClr val="1A2E48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4800600" y="2423160"/>
            <a:ext cx="1737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27AE60"/>
                </a:solidFill>
              </a:rPr>
              <a:t>&lt; 100 mg/dL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629400" y="2423160"/>
            <a:ext cx="20116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E8F0F7"/>
                </a:solidFill>
              </a:rPr>
              <a:t>Normal</a:t>
            </a:r>
            <a:endParaRPr lang="en-US" sz="1450" dirty="0"/>
          </a:p>
        </p:txBody>
      </p:sp>
      <p:sp>
        <p:nvSpPr>
          <p:cNvPr id="24" name="Shape 22"/>
          <p:cNvSpPr/>
          <p:nvPr/>
        </p:nvSpPr>
        <p:spPr>
          <a:xfrm>
            <a:off x="4800600" y="3227832"/>
            <a:ext cx="1737360" cy="713232"/>
          </a:xfrm>
          <a:prstGeom prst="rect">
            <a:avLst/>
          </a:prstGeom>
          <a:solidFill>
            <a:srgbClr val="1A2E48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4800600" y="3227832"/>
            <a:ext cx="1737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5A623"/>
                </a:solidFill>
              </a:rPr>
              <a:t>100 – 125 mg/dL</a:t>
            </a:r>
            <a:endParaRPr lang="en-US" sz="1250" dirty="0"/>
          </a:p>
        </p:txBody>
      </p:sp>
      <p:sp>
        <p:nvSpPr>
          <p:cNvPr id="26" name="Text 24"/>
          <p:cNvSpPr/>
          <p:nvPr/>
        </p:nvSpPr>
        <p:spPr>
          <a:xfrm>
            <a:off x="6629400" y="3227832"/>
            <a:ext cx="20116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E8F0F7"/>
                </a:solidFill>
              </a:rPr>
              <a:t>Pre-diyabet ⚠️</a:t>
            </a:r>
            <a:endParaRPr lang="en-US" sz="1450" dirty="0"/>
          </a:p>
        </p:txBody>
      </p:sp>
      <p:sp>
        <p:nvSpPr>
          <p:cNvPr id="27" name="Shape 25"/>
          <p:cNvSpPr/>
          <p:nvPr/>
        </p:nvSpPr>
        <p:spPr>
          <a:xfrm>
            <a:off x="4800600" y="4032504"/>
            <a:ext cx="1737360" cy="713232"/>
          </a:xfrm>
          <a:prstGeom prst="rect">
            <a:avLst/>
          </a:prstGeom>
          <a:solidFill>
            <a:srgbClr val="1A2E48"/>
          </a:solidFill>
          <a:ln w="12700">
            <a:solidFill>
              <a:srgbClr val="E85D7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4800600" y="4032504"/>
            <a:ext cx="1737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E85D75"/>
                </a:solidFill>
              </a:rPr>
              <a:t>≥ 126 mg/dL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6629400" y="4032504"/>
            <a:ext cx="20116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E8F0F7"/>
                </a:solidFill>
              </a:rPr>
              <a:t>Diyabet 🔴</a:t>
            </a:r>
            <a:endParaRPr lang="en-US" sz="1450" dirty="0"/>
          </a:p>
        </p:txBody>
      </p:sp>
      <p:sp>
        <p:nvSpPr>
          <p:cNvPr id="30" name="Text 28"/>
          <p:cNvSpPr/>
          <p:nvPr/>
        </p:nvSpPr>
        <p:spPr>
          <a:xfrm>
            <a:off x="4800600" y="4956048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F5A623"/>
                </a:solidFill>
              </a:rPr>
              <a:t>FPG'nin Avantajı:</a:t>
            </a:r>
            <a:endParaRPr lang="en-US" sz="1450" dirty="0"/>
          </a:p>
        </p:txBody>
      </p:sp>
      <p:sp>
        <p:nvSpPr>
          <p:cNvPr id="31" name="Text 29"/>
          <p:cNvSpPr/>
          <p:nvPr/>
        </p:nvSpPr>
        <p:spPr>
          <a:xfrm>
            <a:off x="4800600" y="5321808"/>
            <a:ext cx="38404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• Farklı risk profillerini yakalar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• HbA1c'nin gözden kaçırdığı vakaları tespit eder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• HTN ve kardiyometabolik riski de öngörür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E8F0F7"/>
                </a:solidFill>
              </a:rPr>
              <a:t>• Gestasyonel DM takibinde kritik</a:t>
            </a:r>
            <a:endParaRPr lang="en-US" sz="1350" dirty="0"/>
          </a:p>
        </p:txBody>
      </p:sp>
      <p:sp>
        <p:nvSpPr>
          <p:cNvPr id="32" name="Shape 30"/>
          <p:cNvSpPr/>
          <p:nvPr/>
        </p:nvSpPr>
        <p:spPr>
          <a:xfrm>
            <a:off x="365760" y="8092440"/>
            <a:ext cx="8412480" cy="548640"/>
          </a:xfrm>
          <a:prstGeom prst="rect">
            <a:avLst/>
          </a:prstGeom>
          <a:solidFill>
            <a:srgbClr val="1A2E48"/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3" name="Text 31"/>
          <p:cNvSpPr/>
          <p:nvPr/>
        </p:nvSpPr>
        <p:spPr>
          <a:xfrm>
            <a:off x="502920" y="80924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FFFFFF"/>
                </a:solidFill>
              </a:rPr>
              <a:t>🏆  İkisi birlikte bakıldığında en yüksek riskli grup net biçimde belirlenir</a:t>
            </a:r>
            <a:endParaRPr lang="en-US" sz="1450" dirty="0"/>
          </a:p>
        </p:txBody>
      </p:sp>
      <p:sp>
        <p:nvSpPr>
          <p:cNvPr id="34" name="Shape 32"/>
          <p:cNvSpPr/>
          <p:nvPr/>
        </p:nvSpPr>
        <p:spPr>
          <a:xfrm>
            <a:off x="0" y="8705088"/>
            <a:ext cx="9144000" cy="438912"/>
          </a:xfrm>
          <a:prstGeom prst="rect">
            <a:avLst/>
          </a:prstGeom>
          <a:solidFill>
            <a:srgbClr val="0A1624"/>
          </a:solidFill>
          <a:ln w="12700">
            <a:solidFill>
              <a:srgbClr val="0A162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5" name="Text 33"/>
          <p:cNvSpPr/>
          <p:nvPr/>
        </p:nvSpPr>
        <p:spPr>
          <a:xfrm>
            <a:off x="182880" y="8723376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A896"/>
                </a:solidFill>
              </a:rPr>
              <a:t>Doç. Dr. Alişan Burak Yaşar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164592" y="8540496"/>
            <a:ext cx="8778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5C7A96"/>
                </a:solidFill>
              </a:rPr>
              <a:t>Heianza et al., 2011 · Tao et al., 2023 · Washirasaksiri et al., 2022 · Hsia et al., 2020</a:t>
            </a:r>
            <a:endParaRPr lang="en-US" sz="750" dirty="0"/>
          </a:p>
        </p:txBody>
      </p:sp>
      <p:sp>
        <p:nvSpPr>
          <p:cNvPr id="37" name="Text 35"/>
          <p:cNvSpPr/>
          <p:nvPr/>
        </p:nvSpPr>
        <p:spPr>
          <a:xfrm>
            <a:off x="5943600" y="8723376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5A623"/>
                </a:solidFill>
              </a:rPr>
              <a:t>alisanburak.com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3931920" y="8723376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FA8BE"/>
                </a:solidFill>
              </a:rPr>
              <a:t>9 / 12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Özel</PresentationFormat>
  <Paragraphs>0</Paragraphs>
  <Slides>12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Pre-Diyabet: Geri Dönüşün Mümkün Olduğu Pencere</dc:title>
  <dc:subject>PptxGenJS Presentation</dc:subject>
  <dc:creator>Doç. Dr. Alişan Burak Yaşar</dc:creator>
  <cp:lastModifiedBy>Alişan Burak Yaşar</cp:lastModifiedBy>
  <cp:revision>2</cp:revision>
  <dcterms:created xsi:type="dcterms:W3CDTF">2026-04-12T16:21:36Z</dcterms:created>
  <dcterms:modified xsi:type="dcterms:W3CDTF">2026-04-12T16:34:09Z</dcterms:modified>
</cp:coreProperties>
</file>