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9144000"/>
  <p:notesSz cx="9144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6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YENİ ARAŞTIRMA  ·  HAZİRAN 2026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772400" y="6400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i="1" dirty="0">
                <a:solidFill>
                  <a:srgbClr val="8B8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13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0" b="1" dirty="0">
                <a:solidFill>
                  <a:srgbClr val="E8E4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Omega-3</a:t>
            </a:r>
            <a:endParaRPr lang="en-US" sz="7600" dirty="0"/>
          </a:p>
        </p:txBody>
      </p:sp>
      <p:sp>
        <p:nvSpPr>
          <p:cNvPr id="5" name="Text 3"/>
          <p:cNvSpPr/>
          <p:nvPr/>
        </p:nvSpPr>
        <p:spPr>
          <a:xfrm>
            <a:off x="640080" y="301752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200" i="1" dirty="0">
                <a:solidFill>
                  <a:srgbClr val="E8E4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beyninizi gerçekten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640080" y="3794760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6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koruyor mu?</a:t>
            </a:r>
            <a:endParaRPr lang="en-US" sz="7600" dirty="0"/>
          </a:p>
        </p:txBody>
      </p:sp>
      <p:sp>
        <p:nvSpPr>
          <p:cNvPr id="7" name="Shape 5"/>
          <p:cNvSpPr/>
          <p:nvPr/>
        </p:nvSpPr>
        <p:spPr>
          <a:xfrm>
            <a:off x="640080" y="5120640"/>
            <a:ext cx="7863840" cy="1371600"/>
          </a:xfrm>
          <a:prstGeom prst="rect">
            <a:avLst/>
          </a:prstGeom>
          <a:solidFill>
            <a:srgbClr val="1A2942"/>
          </a:solidFill>
          <a:ln w="19050">
            <a:solidFill>
              <a:srgbClr val="D4A017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5349240"/>
            <a:ext cx="457200" cy="457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463040" y="530352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E8E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819 yaşlı  ·  5 yıl takip  ·  ADNI kohortu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463040" y="576072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8B8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Omega-3 takviyesi alanlarda bilişsel düşüş anlamlı şekilde HIZLANDI.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640080" y="6766560"/>
            <a:ext cx="4114800" cy="777240"/>
          </a:xfrm>
          <a:prstGeom prst="rect">
            <a:avLst/>
          </a:prstGeom>
          <a:solidFill>
            <a:srgbClr val="0F1B2D"/>
          </a:solidFill>
          <a:ln w="19050">
            <a:solidFill>
              <a:srgbClr val="E8E4D8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640080" y="6766560"/>
            <a:ext cx="4114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8E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Kaydır  →  13 Slayt</a:t>
            </a:r>
            <a:endParaRPr lang="en-US" sz="1800" dirty="0"/>
          </a:p>
        </p:txBody>
      </p:sp>
      <p:sp>
        <p:nvSpPr>
          <p:cNvPr id="13" name="Shape 10"/>
          <p:cNvSpPr/>
          <p:nvPr/>
        </p:nvSpPr>
        <p:spPr>
          <a:xfrm>
            <a:off x="640080" y="8229600"/>
            <a:ext cx="7863840" cy="0"/>
          </a:xfrm>
          <a:prstGeom prst="line">
            <a:avLst/>
          </a:prstGeom>
          <a:noFill/>
          <a:ln w="12700">
            <a:solidFill>
              <a:srgbClr val="2A3349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40080" y="83667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8B8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6126480" y="83667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E8E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640080" y="873252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8B8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Liao ZB et al., J Prev Alzheimer's Dis 13:100569 (2026)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SINIRLILIKLAR  |  ÇALIŞMA NE DEMİYOR?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 çalışma şunu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kanıtlamıyor: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640080" y="2423160"/>
            <a:ext cx="502920" cy="1325880"/>
          </a:xfrm>
          <a:prstGeom prst="rect">
            <a:avLst/>
          </a:prstGeom>
          <a:solidFill>
            <a:srgbClr val="00356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423160"/>
            <a:ext cx="50292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1143000" y="2423160"/>
            <a:ext cx="73152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280160" y="2560320"/>
            <a:ext cx="7040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“Herkeste omega-3 kötüdür” demiyor.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280160" y="2971800"/>
            <a:ext cx="7040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Çalışma yaşlı (≥55 yaş) ADNI kohortunda yapıldı; gençler veya kardiyovasküler hastalar için sonuç farklı olabilir.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40080" y="3840480"/>
            <a:ext cx="502920" cy="1325880"/>
          </a:xfrm>
          <a:prstGeom prst="rect">
            <a:avLst/>
          </a:prstGeom>
          <a:solidFill>
            <a:srgbClr val="00356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3840480"/>
            <a:ext cx="50292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1143000" y="3840480"/>
            <a:ext cx="73152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280160" y="3977640"/>
            <a:ext cx="7040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Nedensellik göstermiyor.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280160" y="4389120"/>
            <a:ext cx="7040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bir gözlemsel çalışmadır, RCT değil. Bilinmeyen değişkenler etkilemiş olabilir.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640080" y="5257800"/>
            <a:ext cx="502920" cy="1325880"/>
          </a:xfrm>
          <a:prstGeom prst="rect">
            <a:avLst/>
          </a:prstGeom>
          <a:solidFill>
            <a:srgbClr val="00356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5257800"/>
            <a:ext cx="50292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600" dirty="0"/>
          </a:p>
        </p:txBody>
      </p:sp>
      <p:sp>
        <p:nvSpPr>
          <p:cNvPr id="17" name="Shape 15"/>
          <p:cNvSpPr/>
          <p:nvPr/>
        </p:nvSpPr>
        <p:spPr>
          <a:xfrm>
            <a:off x="1143000" y="5257800"/>
            <a:ext cx="73152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280160" y="5394960"/>
            <a:ext cx="7040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omega-3 ürünlerini kapsamıyor.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280160" y="5806440"/>
            <a:ext cx="7040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Çoğunluk balık yağı kullanmış; saf, oksitlenmemiş DHA/EPA için sonuç farklı olabilir.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640080" y="6675120"/>
            <a:ext cx="502920" cy="1325880"/>
          </a:xfrm>
          <a:prstGeom prst="rect">
            <a:avLst/>
          </a:prstGeom>
          <a:solidFill>
            <a:srgbClr val="00356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6675120"/>
            <a:ext cx="50292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600" dirty="0"/>
          </a:p>
        </p:txBody>
      </p:sp>
      <p:sp>
        <p:nvSpPr>
          <p:cNvPr id="22" name="Shape 20"/>
          <p:cNvSpPr/>
          <p:nvPr/>
        </p:nvSpPr>
        <p:spPr>
          <a:xfrm>
            <a:off x="1143000" y="6675120"/>
            <a:ext cx="73152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280160" y="6812280"/>
            <a:ext cx="7040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Diyetle alınan balık tüketimini sorgulamıyor.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1280160" y="7223760"/>
            <a:ext cx="7040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Omega-3 bakımından zengin balık tüketiminin etkileri burada test edilmedi.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8641080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83667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Liao et al., 2026, Discussion · Çalışma sınırlılıkları bölümü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457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828800" y="8732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7315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PRATİK YOL HARİTASI  |  NE YAPMALI?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Adımda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40080" y="178308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i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akıllı omega-3 kararı</a:t>
            </a:r>
            <a:endParaRPr lang="en-US" sz="5000" dirty="0"/>
          </a:p>
        </p:txBody>
      </p:sp>
      <p:sp>
        <p:nvSpPr>
          <p:cNvPr id="5" name="Shape 3"/>
          <p:cNvSpPr/>
          <p:nvPr/>
        </p:nvSpPr>
        <p:spPr>
          <a:xfrm>
            <a:off x="640080" y="3108960"/>
            <a:ext cx="777240" cy="77724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310896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1554480" y="315468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Otomatik takviyeden vazgeçin.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54480" y="3566160"/>
            <a:ext cx="6949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“Herkes alıyor” demek faydalı demek değildir. Sebebi olmayan günlük takviye sorgulanmalıdır.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0080" y="4663440"/>
            <a:ext cx="777240" cy="77724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466344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1554480" y="470916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 diyeti gözden geçirin.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554480" y="5120640"/>
            <a:ext cx="6949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Haftada 2 porsiyon yağlı balık (somon, sardalya, uskumru) çoğu kişi için yeterli omega-3 sağlar.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40080" y="6217920"/>
            <a:ext cx="777240" cy="77724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621792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1554480" y="6263640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Bazal düzey ölçtürmeyi düşünün.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554480" y="6675120"/>
            <a:ext cx="6949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Omega-3 indeksi düşük çıkanlar takviyeden gerçek fayda görebilir. Yüksek düzeyde ek almak gereksizdir.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57200" y="8641080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83667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Klinik öneriler · Bu paylaşım bireysel tedavinizin yerine geçmez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57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13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828800" y="8732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315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PRATİK YOL HARİTASI  |  DEVAMI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Devamı: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2103120"/>
            <a:ext cx="777240" cy="77724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210312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554480" y="2148840"/>
            <a:ext cx="6949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Kullanıyorsanız ürün kalitesine dikkat edin.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554480" y="2971800"/>
            <a:ext cx="6949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Oksitlenmiş balık yağı zarar potansiyeli taşır. TOTOX değeri düşük, soğuk zincirde saklanmış, üçüncü taraf test edilmiş ürünleri tercih edin.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40080" y="4206240"/>
            <a:ext cx="777240" cy="77724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4206240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1554480" y="4251960"/>
            <a:ext cx="6949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Yüksek doza ve uzun süreli kullanıma daha temkinli yaklaşın.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554480" y="5074920"/>
            <a:ext cx="6949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Özellikle ileri yaşta, nörodejeneratif risk varlığında, yüksek dozlu ve süresi belirsiz takviyenin riskleri ile faydaları hekiminizle birlikte yeniden değerlendirilmelidir.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40080" y="6446520"/>
            <a:ext cx="137160" cy="1645920"/>
          </a:xfrm>
          <a:prstGeom prst="rect">
            <a:avLst/>
          </a:prstGeom>
          <a:solidFill>
            <a:srgbClr val="C1121F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77240" y="6446520"/>
            <a:ext cx="772668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pic>
        <p:nvPicPr>
          <p:cNvPr id="1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0120" y="6629400"/>
            <a:ext cx="411480" cy="411480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1463040" y="662940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960120" y="71780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Hekiminizin önerdiği omega-3'ü kendi başınıza bırakmayın.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960120" y="75438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Kalp-damar veya nörolojik bir tablo için reçeteyle başlanmış tedaviler bireysel risk-fayda hesabıyla planlanmıştır. Değişiklik kararını mutlaka hekiminizle birlikte verin.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457200" y="8641080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57200" y="83667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içerik bilgilendirme amaçlıdır, tıbbi öneri yerine geçmez.</a:t>
            </a:r>
            <a:endParaRPr lang="en-US" sz="1050" dirty="0"/>
          </a:p>
        </p:txBody>
      </p:sp>
      <p:sp>
        <p:nvSpPr>
          <p:cNvPr id="20" name="Text 17"/>
          <p:cNvSpPr/>
          <p:nvPr/>
        </p:nvSpPr>
        <p:spPr>
          <a:xfrm>
            <a:off x="457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13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1828800" y="8732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7315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7315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6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ÖZET  ·  HATIRLA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772400" y="73152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i="1" dirty="0">
                <a:solidFill>
                  <a:srgbClr val="8B8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13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i="1" dirty="0">
                <a:solidFill>
                  <a:srgbClr val="E8E4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“Doğal” olan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640080" y="233172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E8E4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her zaman “zararsız”</a:t>
            </a:r>
            <a:endParaRPr lang="en-US" sz="5000" dirty="0"/>
          </a:p>
        </p:txBody>
      </p:sp>
      <p:sp>
        <p:nvSpPr>
          <p:cNvPr id="6" name="Text 4"/>
          <p:cNvSpPr/>
          <p:nvPr/>
        </p:nvSpPr>
        <p:spPr>
          <a:xfrm>
            <a:off x="640080" y="31089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değildir.</a:t>
            </a:r>
            <a:endParaRPr lang="en-US" sz="5000" dirty="0"/>
          </a:p>
        </p:txBody>
      </p:sp>
      <p:sp>
        <p:nvSpPr>
          <p:cNvPr id="7" name="Shape 5"/>
          <p:cNvSpPr/>
          <p:nvPr/>
        </p:nvSpPr>
        <p:spPr>
          <a:xfrm>
            <a:off x="640080" y="4617720"/>
            <a:ext cx="109728" cy="1828800"/>
          </a:xfrm>
          <a:prstGeom prst="rect">
            <a:avLst/>
          </a:prstGeom>
          <a:solidFill>
            <a:srgbClr val="D4A01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" y="4617720"/>
            <a:ext cx="2423160" cy="1828800"/>
          </a:xfrm>
          <a:prstGeom prst="rect">
            <a:avLst/>
          </a:prstGeom>
          <a:solidFill>
            <a:srgbClr val="1A2942"/>
          </a:solidFill>
          <a:ln w="9525">
            <a:solidFill>
              <a:srgbClr val="2A334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86968" y="4782312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5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86968" y="51663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E8E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Yaşlılarda omega-3 takviyesi bilişsel düşüşü hızlandırabilir.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337560" y="4617720"/>
            <a:ext cx="109728" cy="1828800"/>
          </a:xfrm>
          <a:prstGeom prst="rect">
            <a:avLst/>
          </a:prstGeom>
          <a:solidFill>
            <a:srgbClr val="D4A01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447288" y="4617720"/>
            <a:ext cx="2423160" cy="1828800"/>
          </a:xfrm>
          <a:prstGeom prst="rect">
            <a:avLst/>
          </a:prstGeom>
          <a:solidFill>
            <a:srgbClr val="1A2942"/>
          </a:solidFill>
          <a:ln w="9525">
            <a:solidFill>
              <a:srgbClr val="2A334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584448" y="4782312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5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MEKANİZMA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584448" y="51663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E8E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Aβ veya tau değil — sinaptik glikoz metabolizmasında bozulma.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035040" y="4617720"/>
            <a:ext cx="109728" cy="1828800"/>
          </a:xfrm>
          <a:prstGeom prst="rect">
            <a:avLst/>
          </a:prstGeom>
          <a:solidFill>
            <a:srgbClr val="D4A01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144768" y="4617720"/>
            <a:ext cx="2423160" cy="1828800"/>
          </a:xfrm>
          <a:prstGeom prst="rect">
            <a:avLst/>
          </a:prstGeom>
          <a:solidFill>
            <a:srgbClr val="1A2942"/>
          </a:solidFill>
          <a:ln w="9525">
            <a:solidFill>
              <a:srgbClr val="2A334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81928" y="4782312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5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281928" y="51663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E8E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Doz, kalite ve bireysel bağlam karara dahil edilmelidir.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40080" y="6949440"/>
            <a:ext cx="7863840" cy="914400"/>
          </a:xfrm>
          <a:prstGeom prst="rect">
            <a:avLst/>
          </a:prstGeom>
          <a:solidFill>
            <a:srgbClr val="0F1B2D"/>
          </a:solidFill>
          <a:ln w="19050">
            <a:solidFill>
              <a:srgbClr val="D4A01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77240" y="6995160"/>
            <a:ext cx="7589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8B8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referansları ve makale özetini ücretsiz indirin: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77240" y="7360920"/>
            <a:ext cx="7589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alisanburak.com</a:t>
            </a:r>
            <a:endParaRPr lang="en-US" sz="2400" dirty="0"/>
          </a:p>
        </p:txBody>
      </p:sp>
      <p:sp>
        <p:nvSpPr>
          <p:cNvPr id="22" name="Shape 20"/>
          <p:cNvSpPr/>
          <p:nvPr/>
        </p:nvSpPr>
        <p:spPr>
          <a:xfrm>
            <a:off x="640080" y="8183880"/>
            <a:ext cx="7863840" cy="0"/>
          </a:xfrm>
          <a:prstGeom prst="line">
            <a:avLst/>
          </a:prstGeom>
          <a:noFill/>
          <a:ln w="12700">
            <a:solidFill>
              <a:srgbClr val="2A334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" y="83210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8B8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40080" y="864108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B8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#Psikiyatri  #Nörobilim  #Omega3  #BeyinSağlığı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40080" y="8915400"/>
            <a:ext cx="7863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8B8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Liao ZB et al., J Prev Alzheimer's Dis 13:100569 (2026)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GİRİŞ  |  BEKLENMEDİK BİR BULGU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Yıllardır söylendi: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178308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“Balık yağı beyninizi korur,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640080" y="246888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demansı geciktirir.”</a:t>
            </a:r>
            <a:endParaRPr lang="en-US" sz="3800" dirty="0"/>
          </a:p>
        </p:txBody>
      </p:sp>
      <p:sp>
        <p:nvSpPr>
          <p:cNvPr id="6" name="Shape 4"/>
          <p:cNvSpPr/>
          <p:nvPr/>
        </p:nvSpPr>
        <p:spPr>
          <a:xfrm>
            <a:off x="640080" y="3977640"/>
            <a:ext cx="137160" cy="310896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3977640"/>
            <a:ext cx="772668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51560" y="416052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  |  YENİ VERİLER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51560" y="4526280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Yaşlılarda omega-3 takviyesi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1051560" y="5029200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bilişsel düşüşü hızlandırıyor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1051560" y="5532120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olabilir.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1051560" y="626364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bulgu, yıllardır kabul gören “omega-3 = nöroprotektif” varsayımını ciddi şekilde sorgulatıyor.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8641080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83667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Liao et al., 2026, J Prev Alzheimer's Dis · ADNI longitudinal kohort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57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828800" y="8732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315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ÇALIŞMA  |  J PREV ALZHEIMER'S DIS, 2026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Çalışma neyi ölçtü?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40080" y="1828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ADNI kohortundan 819 yaşlı, ortalama 5 yıl boyunca takip edildi.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640080" y="2606040"/>
            <a:ext cx="109728" cy="1828800"/>
          </a:xfrm>
          <a:prstGeom prst="rect">
            <a:avLst/>
          </a:prstGeom>
          <a:solidFill>
            <a:srgbClr val="C1121F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49808" y="2606040"/>
            <a:ext cx="24231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278892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273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868680" y="34747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Omega-3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68680" y="3840480"/>
            <a:ext cx="2240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kullanıcısı (ağırlıkla balık yağı)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337560" y="2606040"/>
            <a:ext cx="109728" cy="1828800"/>
          </a:xfrm>
          <a:prstGeom prst="rect">
            <a:avLst/>
          </a:prstGeom>
          <a:solidFill>
            <a:srgbClr val="00356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447288" y="2606040"/>
            <a:ext cx="24231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566160" y="278892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546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3566160" y="34747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Eşleştirilmiş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566160" y="3840480"/>
            <a:ext cx="2240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(omega-3 kullanmayan)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035040" y="2606040"/>
            <a:ext cx="109728" cy="1828800"/>
          </a:xfrm>
          <a:prstGeom prst="rect">
            <a:avLst/>
          </a:prstGeom>
          <a:solidFill>
            <a:srgbClr val="D4A01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144768" y="2606040"/>
            <a:ext cx="24231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63640" y="278892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yıl</a:t>
            </a:r>
            <a:endParaRPr lang="en-US" sz="3800" dirty="0"/>
          </a:p>
        </p:txBody>
      </p:sp>
      <p:sp>
        <p:nvSpPr>
          <p:cNvPr id="18" name="Text 16"/>
          <p:cNvSpPr/>
          <p:nvPr/>
        </p:nvSpPr>
        <p:spPr>
          <a:xfrm>
            <a:off x="6263640" y="34747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Medyan takip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263640" y="3840480"/>
            <a:ext cx="2240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süresi (IQR 3.0–8.5)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40080" y="4709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ÖLÇÜLEN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640080" y="5120640"/>
            <a:ext cx="7863840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77240" y="512064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MMSE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2834640" y="512064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bilişsel tarama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640080" y="5760720"/>
            <a:ext cx="7863840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77240" y="576072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ADAS-Cog13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2834640" y="576072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Çok-alanlı bilişsel test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640080" y="6400800"/>
            <a:ext cx="7863840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77240" y="64008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CDR-SB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2834640" y="640080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Demans şiddet skorlaması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640080" y="7040880"/>
            <a:ext cx="7863840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77240" y="704088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 / MRI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2834640" y="704088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Aβ, tau, gri madde, glikoz metabolizması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457200" y="8641080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57200" y="83667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Liao et al., 2026 · ADNI veri tabanı, propensity score eşleştirilmiş analiz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457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13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1828800" y="8732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7315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BULGU  |  HIZLANAN BİLİŞSEL DÜŞÜŞ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10058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Omega-3 alan grupta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i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bilişsel düşüş daha hızlıydı.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640080" y="2743200"/>
            <a:ext cx="7863840" cy="3657600"/>
          </a:xfrm>
          <a:prstGeom prst="rect">
            <a:avLst/>
          </a:prstGeom>
          <a:solidFill>
            <a:srgbClr val="FFFFFF"/>
          </a:solidFill>
          <a:ln w="19050">
            <a:solidFill>
              <a:srgbClr val="C1121F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310896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310896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MMSE skorunda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914400" y="370332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yılda ek olarak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914400" y="4114800"/>
            <a:ext cx="50292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−0.27</a:t>
            </a:r>
            <a:endParaRPr lang="en-US" sz="10000" dirty="0"/>
          </a:p>
        </p:txBody>
      </p:sp>
      <p:sp>
        <p:nvSpPr>
          <p:cNvPr id="10" name="Text 7"/>
          <p:cNvSpPr/>
          <p:nvPr/>
        </p:nvSpPr>
        <p:spPr>
          <a:xfrm>
            <a:off x="5852160" y="50749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puan / yıl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5852160" y="544068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&lt; 0.001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914400" y="5806440"/>
            <a:ext cx="6949440" cy="0"/>
          </a:xfrm>
          <a:prstGeom prst="line">
            <a:avLst/>
          </a:prstGeom>
          <a:noFill/>
          <a:ln w="12700">
            <a:solidFill>
              <a:srgbClr val="D6D0B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914400" y="5943600"/>
            <a:ext cx="6949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5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Linear mixed-effects modelde yaş, cinsiyet, APOE ε4 ve tanı için düzeltilmiş ek yıllık değişim hızı.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640080" y="676656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i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fark, AD'nin bilinen yıllık MMSE ilerlemesinin yaklaşık %7.8'ine karşılık gelir.</a:t>
            </a:r>
            <a:endParaRPr lang="en-US" sz="1600" dirty="0"/>
          </a:p>
        </p:txBody>
      </p:sp>
      <p:sp>
        <p:nvSpPr>
          <p:cNvPr id="15" name="Shape 12"/>
          <p:cNvSpPr/>
          <p:nvPr/>
        </p:nvSpPr>
        <p:spPr>
          <a:xfrm>
            <a:off x="457200" y="8641080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57200" y="83667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Liao et al., 2026, Fig. 2A · 95% CI [−0.360, −0.173]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457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13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1828800" y="8732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7315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FARKLI BİLİŞSEL ÖLÇÜM  |  AYNI YÖN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Sonuç tüm ölçümlerde tutarlı.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Omega-3 grubunda yıllık değişim hızı kontrole göre belirgin daha kötü.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40080" y="2377440"/>
            <a:ext cx="109728" cy="3840480"/>
          </a:xfrm>
          <a:prstGeom prst="rect">
            <a:avLst/>
          </a:prstGeom>
          <a:solidFill>
            <a:srgbClr val="C1121F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49808" y="2377440"/>
            <a:ext cx="242316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256032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MMSE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868680" y="297180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 daha düşük = daha kötü</a:t>
            </a:r>
            <a:endParaRPr lang="en-US" sz="110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3520440"/>
            <a:ext cx="365760" cy="36576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68680" y="3931920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−0.27</a:t>
            </a:r>
            <a:endParaRPr lang="en-US" sz="4800" dirty="0"/>
          </a:p>
        </p:txBody>
      </p:sp>
      <p:sp>
        <p:nvSpPr>
          <p:cNvPr id="11" name="Text 8"/>
          <p:cNvSpPr/>
          <p:nvPr/>
        </p:nvSpPr>
        <p:spPr>
          <a:xfrm>
            <a:off x="868680" y="480060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puan/yıl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868680" y="5257800"/>
            <a:ext cx="224028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868680" y="53492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Klinik anlam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868680" y="562356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AD'nin %7.8'i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868680" y="589788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yıllık ek hızlanma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3337560" y="2377440"/>
            <a:ext cx="109728" cy="3840480"/>
          </a:xfrm>
          <a:prstGeom prst="rect">
            <a:avLst/>
          </a:prstGeom>
          <a:solidFill>
            <a:srgbClr val="C1121F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3447288" y="2377440"/>
            <a:ext cx="242316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3566160" y="256032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ADAS-Cog13</a:t>
            </a:r>
            <a:endParaRPr lang="en-US" sz="1700" dirty="0"/>
          </a:p>
        </p:txBody>
      </p:sp>
      <p:sp>
        <p:nvSpPr>
          <p:cNvPr id="19" name="Text 16"/>
          <p:cNvSpPr/>
          <p:nvPr/>
        </p:nvSpPr>
        <p:spPr>
          <a:xfrm>
            <a:off x="3566160" y="297180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daha yüksek = daha kötü</a:t>
            </a:r>
            <a:endParaRPr lang="en-US" sz="1100" dirty="0"/>
          </a:p>
        </p:txBody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160" y="3520440"/>
            <a:ext cx="365760" cy="365760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3566160" y="3931920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+0.82</a:t>
            </a:r>
            <a:endParaRPr lang="en-US" sz="4800" dirty="0"/>
          </a:p>
        </p:txBody>
      </p:sp>
      <p:sp>
        <p:nvSpPr>
          <p:cNvPr id="22" name="Text 18"/>
          <p:cNvSpPr/>
          <p:nvPr/>
        </p:nvSpPr>
        <p:spPr>
          <a:xfrm>
            <a:off x="3566160" y="480060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puan/yıl</a:t>
            </a:r>
            <a:endParaRPr lang="en-US" sz="1200" dirty="0"/>
          </a:p>
        </p:txBody>
      </p:sp>
      <p:sp>
        <p:nvSpPr>
          <p:cNvPr id="23" name="Shape 19"/>
          <p:cNvSpPr/>
          <p:nvPr/>
        </p:nvSpPr>
        <p:spPr>
          <a:xfrm>
            <a:off x="3566160" y="5257800"/>
            <a:ext cx="224028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24" name="Text 20"/>
          <p:cNvSpPr/>
          <p:nvPr/>
        </p:nvSpPr>
        <p:spPr>
          <a:xfrm>
            <a:off x="3566160" y="53492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Klinik anlam</a:t>
            </a:r>
            <a:endParaRPr lang="en-US" sz="1000" dirty="0"/>
          </a:p>
        </p:txBody>
      </p:sp>
      <p:sp>
        <p:nvSpPr>
          <p:cNvPr id="25" name="Text 21"/>
          <p:cNvSpPr/>
          <p:nvPr/>
        </p:nvSpPr>
        <p:spPr>
          <a:xfrm>
            <a:off x="3566160" y="562356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AD'nin %15.0'ı</a:t>
            </a:r>
            <a:endParaRPr lang="en-US" sz="1300" dirty="0"/>
          </a:p>
        </p:txBody>
      </p:sp>
      <p:sp>
        <p:nvSpPr>
          <p:cNvPr id="26" name="Text 22"/>
          <p:cNvSpPr/>
          <p:nvPr/>
        </p:nvSpPr>
        <p:spPr>
          <a:xfrm>
            <a:off x="3566160" y="589788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yıllık ek hızlanma</a:t>
            </a:r>
            <a:endParaRPr lang="en-US" sz="1000" dirty="0"/>
          </a:p>
        </p:txBody>
      </p:sp>
      <p:sp>
        <p:nvSpPr>
          <p:cNvPr id="27" name="Shape 23"/>
          <p:cNvSpPr/>
          <p:nvPr/>
        </p:nvSpPr>
        <p:spPr>
          <a:xfrm>
            <a:off x="6035040" y="2377440"/>
            <a:ext cx="109728" cy="3840480"/>
          </a:xfrm>
          <a:prstGeom prst="rect">
            <a:avLst/>
          </a:prstGeom>
          <a:solidFill>
            <a:srgbClr val="C1121F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8" name="Shape 24"/>
          <p:cNvSpPr/>
          <p:nvPr/>
        </p:nvSpPr>
        <p:spPr>
          <a:xfrm>
            <a:off x="6144768" y="2377440"/>
            <a:ext cx="242316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6263640" y="256032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CDR-SB</a:t>
            </a:r>
            <a:endParaRPr lang="en-US" sz="1700" dirty="0"/>
          </a:p>
        </p:txBody>
      </p:sp>
      <p:sp>
        <p:nvSpPr>
          <p:cNvPr id="30" name="Text 26"/>
          <p:cNvSpPr/>
          <p:nvPr/>
        </p:nvSpPr>
        <p:spPr>
          <a:xfrm>
            <a:off x="6263640" y="297180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daha yüksek = daha kötü</a:t>
            </a:r>
            <a:endParaRPr lang="en-US" sz="1100" dirty="0"/>
          </a:p>
        </p:txBody>
      </p:sp>
      <p:pic>
        <p:nvPicPr>
          <p:cNvPr id="3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3640" y="3520440"/>
            <a:ext cx="365760" cy="365760"/>
          </a:xfrm>
          <a:prstGeom prst="rect">
            <a:avLst/>
          </a:prstGeom>
        </p:spPr>
      </p:pic>
      <p:sp>
        <p:nvSpPr>
          <p:cNvPr id="32" name="Text 27"/>
          <p:cNvSpPr/>
          <p:nvPr/>
        </p:nvSpPr>
        <p:spPr>
          <a:xfrm>
            <a:off x="6263640" y="3931920"/>
            <a:ext cx="2286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+0.21</a:t>
            </a:r>
            <a:endParaRPr lang="en-US" sz="4800" dirty="0"/>
          </a:p>
        </p:txBody>
      </p:sp>
      <p:sp>
        <p:nvSpPr>
          <p:cNvPr id="33" name="Text 28"/>
          <p:cNvSpPr/>
          <p:nvPr/>
        </p:nvSpPr>
        <p:spPr>
          <a:xfrm>
            <a:off x="6263640" y="480060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puan/yıl</a:t>
            </a:r>
            <a:endParaRPr lang="en-US" sz="1200" dirty="0"/>
          </a:p>
        </p:txBody>
      </p:sp>
      <p:sp>
        <p:nvSpPr>
          <p:cNvPr id="34" name="Shape 29"/>
          <p:cNvSpPr/>
          <p:nvPr/>
        </p:nvSpPr>
        <p:spPr>
          <a:xfrm>
            <a:off x="6263640" y="5257800"/>
            <a:ext cx="224028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35" name="Text 30"/>
          <p:cNvSpPr/>
          <p:nvPr/>
        </p:nvSpPr>
        <p:spPr>
          <a:xfrm>
            <a:off x="6263640" y="53492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Klinik anlam</a:t>
            </a:r>
            <a:endParaRPr lang="en-US" sz="1000" dirty="0"/>
          </a:p>
        </p:txBody>
      </p:sp>
      <p:sp>
        <p:nvSpPr>
          <p:cNvPr id="36" name="Text 31"/>
          <p:cNvSpPr/>
          <p:nvPr/>
        </p:nvSpPr>
        <p:spPr>
          <a:xfrm>
            <a:off x="6263640" y="562356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AD'nin %10.7'si</a:t>
            </a:r>
            <a:endParaRPr lang="en-US" sz="1300" dirty="0"/>
          </a:p>
        </p:txBody>
      </p:sp>
      <p:sp>
        <p:nvSpPr>
          <p:cNvPr id="37" name="Text 32"/>
          <p:cNvSpPr/>
          <p:nvPr/>
        </p:nvSpPr>
        <p:spPr>
          <a:xfrm>
            <a:off x="6263640" y="589788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yıllık ek hızlanma</a:t>
            </a:r>
            <a:endParaRPr lang="en-US" sz="1000" dirty="0"/>
          </a:p>
        </p:txBody>
      </p:sp>
      <p:sp>
        <p:nvSpPr>
          <p:cNvPr id="38" name="Text 33"/>
          <p:cNvSpPr/>
          <p:nvPr/>
        </p:nvSpPr>
        <p:spPr>
          <a:xfrm>
            <a:off x="640080" y="649224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ölçek de aynı sonucu söylüyor: omega-3 grubunda yıllık bilişsel kötüleşme daha hızlı.</a:t>
            </a:r>
            <a:endParaRPr lang="en-US" sz="1500" dirty="0"/>
          </a:p>
        </p:txBody>
      </p:sp>
      <p:sp>
        <p:nvSpPr>
          <p:cNvPr id="39" name="Shape 34"/>
          <p:cNvSpPr/>
          <p:nvPr/>
        </p:nvSpPr>
        <p:spPr>
          <a:xfrm>
            <a:off x="457200" y="8641080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40" name="Text 35"/>
          <p:cNvSpPr/>
          <p:nvPr/>
        </p:nvSpPr>
        <p:spPr>
          <a:xfrm>
            <a:off x="457200" y="83667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Liao et al., 2026, Fig. 2 · LMM modeli, p&lt;0.001 her üç ölçek için</a:t>
            </a:r>
            <a:endParaRPr lang="en-US" sz="1050" dirty="0"/>
          </a:p>
        </p:txBody>
      </p:sp>
      <p:sp>
        <p:nvSpPr>
          <p:cNvPr id="41" name="Text 36"/>
          <p:cNvSpPr/>
          <p:nvPr/>
        </p:nvSpPr>
        <p:spPr>
          <a:xfrm>
            <a:off x="457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13</a:t>
            </a:r>
            <a:endParaRPr lang="en-US" sz="1100" dirty="0"/>
          </a:p>
        </p:txBody>
      </p:sp>
      <p:sp>
        <p:nvSpPr>
          <p:cNvPr id="42" name="Text 37"/>
          <p:cNvSpPr/>
          <p:nvPr/>
        </p:nvSpPr>
        <p:spPr>
          <a:xfrm>
            <a:off x="1828800" y="8732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43" name="Text 38"/>
          <p:cNvSpPr/>
          <p:nvPr/>
        </p:nvSpPr>
        <p:spPr>
          <a:xfrm>
            <a:off x="7315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BEKLENMEDİK  |  KLASİK AD PATOLOJİSİ DEĞİL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Bilişsel düşüş hızlanıyor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i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ama klasik Alzheimer izlerinde değişiklik yok.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640080" y="23317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Omega-3 alanlarda uzunlamasına BENZERSİZ bulgular: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" y="2880360"/>
            <a:ext cx="109728" cy="2194560"/>
          </a:xfrm>
          <a:prstGeom prst="rect">
            <a:avLst/>
          </a:prstGeom>
          <a:solidFill>
            <a:srgbClr val="00356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49808" y="2880360"/>
            <a:ext cx="242316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3063240"/>
            <a:ext cx="320040" cy="32004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280160" y="30632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Aβ Birikimi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868680" y="34747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Amiloid plak (PET)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868680" y="4023360"/>
            <a:ext cx="2240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Fark yok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868680" y="457200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= 0.94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3337560" y="2880360"/>
            <a:ext cx="109728" cy="2194560"/>
          </a:xfrm>
          <a:prstGeom prst="rect">
            <a:avLst/>
          </a:prstGeom>
          <a:solidFill>
            <a:srgbClr val="00356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447288" y="2880360"/>
            <a:ext cx="242316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160" y="3063240"/>
            <a:ext cx="320040" cy="32004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3977640" y="30632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Tau Patolojisi</a:t>
            </a:r>
            <a:endParaRPr lang="en-US" sz="1500" dirty="0"/>
          </a:p>
        </p:txBody>
      </p:sp>
      <p:sp>
        <p:nvSpPr>
          <p:cNvPr id="17" name="Text 13"/>
          <p:cNvSpPr/>
          <p:nvPr/>
        </p:nvSpPr>
        <p:spPr>
          <a:xfrm>
            <a:off x="3566160" y="34747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Hiperfosforile tau (PET)</a:t>
            </a:r>
            <a:endParaRPr lang="en-US" sz="1100" dirty="0"/>
          </a:p>
        </p:txBody>
      </p:sp>
      <p:sp>
        <p:nvSpPr>
          <p:cNvPr id="18" name="Text 14"/>
          <p:cNvSpPr/>
          <p:nvPr/>
        </p:nvSpPr>
        <p:spPr>
          <a:xfrm>
            <a:off x="3566160" y="4023360"/>
            <a:ext cx="2240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Fark yok</a:t>
            </a:r>
            <a:endParaRPr lang="en-US" sz="2400" dirty="0"/>
          </a:p>
        </p:txBody>
      </p:sp>
      <p:sp>
        <p:nvSpPr>
          <p:cNvPr id="19" name="Text 15"/>
          <p:cNvSpPr/>
          <p:nvPr/>
        </p:nvSpPr>
        <p:spPr>
          <a:xfrm>
            <a:off x="3566160" y="457200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= 0.99</a:t>
            </a:r>
            <a:endParaRPr lang="en-US" sz="1200" dirty="0"/>
          </a:p>
        </p:txBody>
      </p:sp>
      <p:sp>
        <p:nvSpPr>
          <p:cNvPr id="20" name="Shape 16"/>
          <p:cNvSpPr/>
          <p:nvPr/>
        </p:nvSpPr>
        <p:spPr>
          <a:xfrm>
            <a:off x="6035040" y="2880360"/>
            <a:ext cx="109728" cy="2194560"/>
          </a:xfrm>
          <a:prstGeom prst="rect">
            <a:avLst/>
          </a:prstGeom>
          <a:solidFill>
            <a:srgbClr val="00356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144768" y="2880360"/>
            <a:ext cx="242316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3640" y="3063240"/>
            <a:ext cx="320040" cy="32004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6675120" y="30632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 Madde</a:t>
            </a:r>
            <a:endParaRPr lang="en-US" sz="1500" dirty="0"/>
          </a:p>
        </p:txBody>
      </p:sp>
      <p:sp>
        <p:nvSpPr>
          <p:cNvPr id="24" name="Text 19"/>
          <p:cNvSpPr/>
          <p:nvPr/>
        </p:nvSpPr>
        <p:spPr>
          <a:xfrm>
            <a:off x="6263640" y="34747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Beyin atrofisi (MRI)</a:t>
            </a:r>
            <a:endParaRPr lang="en-US" sz="1100" dirty="0"/>
          </a:p>
        </p:txBody>
      </p:sp>
      <p:sp>
        <p:nvSpPr>
          <p:cNvPr id="25" name="Text 20"/>
          <p:cNvSpPr/>
          <p:nvPr/>
        </p:nvSpPr>
        <p:spPr>
          <a:xfrm>
            <a:off x="6263640" y="4023360"/>
            <a:ext cx="2240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Fark yok</a:t>
            </a:r>
            <a:endParaRPr lang="en-US" sz="2400" dirty="0"/>
          </a:p>
        </p:txBody>
      </p:sp>
      <p:sp>
        <p:nvSpPr>
          <p:cNvPr id="26" name="Text 21"/>
          <p:cNvSpPr/>
          <p:nvPr/>
        </p:nvSpPr>
        <p:spPr>
          <a:xfrm>
            <a:off x="6263640" y="457200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= 0.22</a:t>
            </a:r>
            <a:endParaRPr lang="en-US" sz="1200" dirty="0"/>
          </a:p>
        </p:txBody>
      </p:sp>
      <p:sp>
        <p:nvSpPr>
          <p:cNvPr id="27" name="Shape 22"/>
          <p:cNvSpPr/>
          <p:nvPr/>
        </p:nvSpPr>
        <p:spPr>
          <a:xfrm>
            <a:off x="640080" y="5486400"/>
            <a:ext cx="137160" cy="2011680"/>
          </a:xfrm>
          <a:prstGeom prst="rect">
            <a:avLst/>
          </a:prstGeom>
          <a:solidFill>
            <a:srgbClr val="D4A01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8" name="Shape 23"/>
          <p:cNvSpPr/>
          <p:nvPr/>
        </p:nvSpPr>
        <p:spPr>
          <a:xfrm>
            <a:off x="777240" y="5486400"/>
            <a:ext cx="77266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pic>
        <p:nvPicPr>
          <p:cNvPr id="2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120" y="5669280"/>
            <a:ext cx="411480" cy="411480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1463040" y="56692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İÇGÖRÜ</a:t>
            </a:r>
            <a:endParaRPr lang="en-US" sz="1300" dirty="0"/>
          </a:p>
        </p:txBody>
      </p:sp>
      <p:sp>
        <p:nvSpPr>
          <p:cNvPr id="31" name="Text 25"/>
          <p:cNvSpPr/>
          <p:nvPr/>
        </p:nvSpPr>
        <p:spPr>
          <a:xfrm>
            <a:off x="960120" y="62179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Yani omega-3, Alzheimer'ın klasik beyin değişikliklerini hızlandırmıyor.</a:t>
            </a:r>
            <a:endParaRPr lang="en-US" sz="1600" dirty="0"/>
          </a:p>
        </p:txBody>
      </p:sp>
      <p:sp>
        <p:nvSpPr>
          <p:cNvPr id="32" name="Text 26"/>
          <p:cNvSpPr/>
          <p:nvPr/>
        </p:nvSpPr>
        <p:spPr>
          <a:xfrm>
            <a:off x="960120" y="67665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Demek ki düşüşün arkasında BAŞKA bir mekanizma var. Çalışma onu da gösteriyor.</a:t>
            </a:r>
            <a:endParaRPr lang="en-US" sz="1400" dirty="0"/>
          </a:p>
        </p:txBody>
      </p:sp>
      <p:sp>
        <p:nvSpPr>
          <p:cNvPr id="33" name="Shape 27"/>
          <p:cNvSpPr/>
          <p:nvPr/>
        </p:nvSpPr>
        <p:spPr>
          <a:xfrm>
            <a:off x="457200" y="8641080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34" name="Text 28"/>
          <p:cNvSpPr/>
          <p:nvPr/>
        </p:nvSpPr>
        <p:spPr>
          <a:xfrm>
            <a:off x="457200" y="83667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Liao et al., 2026, Fig. 3 · 68 ROI'de FDR düzeltmeli analizler de anlamsız</a:t>
            </a:r>
            <a:endParaRPr lang="en-US" sz="1050" dirty="0"/>
          </a:p>
        </p:txBody>
      </p:sp>
      <p:sp>
        <p:nvSpPr>
          <p:cNvPr id="35" name="Text 29"/>
          <p:cNvSpPr/>
          <p:nvPr/>
        </p:nvSpPr>
        <p:spPr>
          <a:xfrm>
            <a:off x="457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13</a:t>
            </a:r>
            <a:endParaRPr lang="en-US" sz="1100" dirty="0"/>
          </a:p>
        </p:txBody>
      </p:sp>
      <p:sp>
        <p:nvSpPr>
          <p:cNvPr id="36" name="Text 30"/>
          <p:cNvSpPr/>
          <p:nvPr/>
        </p:nvSpPr>
        <p:spPr>
          <a:xfrm>
            <a:off x="1828800" y="8732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37" name="Text 31"/>
          <p:cNvSpPr/>
          <p:nvPr/>
        </p:nvSpPr>
        <p:spPr>
          <a:xfrm>
            <a:off x="7315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GERÇEK MEKANİZMA  |  SİNAPSLARDA ENERJİ KAYBI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i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Tek değişen şey: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Beyindeki glikoz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37744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metabolizması.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3200400"/>
            <a:ext cx="7863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FDG-PET ile ölçülen glikoz kullanımı, sinapsların enerji üretebilme kapasitesini gösterir. Sinaps çalışmazsa beyin de çalışmaz.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3931920"/>
            <a:ext cx="137160" cy="2194560"/>
          </a:xfrm>
          <a:prstGeom prst="rect">
            <a:avLst/>
          </a:prstGeom>
          <a:solidFill>
            <a:srgbClr val="C1121F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7240" y="3931920"/>
            <a:ext cx="772668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05840" y="41148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4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AD'ye duyarlı beyin bölgelerinde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005840" y="44805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FDG hipometabolizması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1005840" y="51206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Omega-3 grubunda sinaptik enerji metabolizması yıl içinde anlamlı şekilde daha hızlı azaldı.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05840" y="56235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 = −0.011  ·  p &lt; 0.001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0080" y="63093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5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ETKİ NE KADARINI AÇIKLIYOR?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40080" y="6675120"/>
            <a:ext cx="2532888" cy="1371600"/>
          </a:xfrm>
          <a:prstGeom prst="rect">
            <a:avLst/>
          </a:prstGeom>
          <a:solidFill>
            <a:srgbClr val="FFFFFF"/>
          </a:solidFill>
          <a:ln w="19050">
            <a:solidFill>
              <a:srgbClr val="D4A01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6766560"/>
            <a:ext cx="253288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%30.8</a:t>
            </a:r>
            <a:endParaRPr lang="en-US" sz="3200" dirty="0"/>
          </a:p>
        </p:txBody>
      </p:sp>
      <p:sp>
        <p:nvSpPr>
          <p:cNvPr id="16" name="Text 14"/>
          <p:cNvSpPr/>
          <p:nvPr/>
        </p:nvSpPr>
        <p:spPr>
          <a:xfrm>
            <a:off x="777240" y="7543800"/>
            <a:ext cx="225856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MMSE düşüşünün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3337560" y="6675120"/>
            <a:ext cx="2532888" cy="1371600"/>
          </a:xfrm>
          <a:prstGeom prst="rect">
            <a:avLst/>
          </a:prstGeom>
          <a:solidFill>
            <a:srgbClr val="FFFFFF"/>
          </a:solidFill>
          <a:ln w="19050">
            <a:solidFill>
              <a:srgbClr val="D4A01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337560" y="6766560"/>
            <a:ext cx="253288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%40.8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3474720" y="7543800"/>
            <a:ext cx="225856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ADAS-Cog artışının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6035040" y="6675120"/>
            <a:ext cx="2532888" cy="1371600"/>
          </a:xfrm>
          <a:prstGeom prst="rect">
            <a:avLst/>
          </a:prstGeom>
          <a:solidFill>
            <a:srgbClr val="FFFFFF"/>
          </a:solidFill>
          <a:ln w="19050">
            <a:solidFill>
              <a:srgbClr val="D4A01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35040" y="6766560"/>
            <a:ext cx="253288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%19.0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6172200" y="7543800"/>
            <a:ext cx="225856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CDR-SB artışının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640080" y="8092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Bilişsel düşüşün önemli bir bölümü doğrudan glikoz metabolizmasındaki bozulmadan kaynaklanıyor.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57200" y="8641080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83667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Liao et al., 2026, Fig. 4 · Mediasyon analizi, 5000 bootstrap iterasyonu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57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1828800" y="8732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315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MEKANİZMA  |  NEDEN OLABİLİR?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Omega-3'ün gizli bir özelliği: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i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Çift uçlu bir kılıç olabilir.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640080" y="242316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DHA, beyin mitokondrisindeki en kolay oksitlenebilen yağ asididir. Bu “esneklik” anti-enflamatuar etkilerini sağlar — ama aynı yapı, peroksidasyona da en duyarlı yapıdır.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" y="3611880"/>
            <a:ext cx="502920" cy="822960"/>
          </a:xfrm>
          <a:prstGeom prst="rect">
            <a:avLst/>
          </a:prstGeom>
          <a:solidFill>
            <a:srgbClr val="00356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3611880"/>
            <a:ext cx="502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1143000" y="3611880"/>
            <a:ext cx="7315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280160" y="3703320"/>
            <a:ext cx="7040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Omega-3 / DHA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280160" y="4069080"/>
            <a:ext cx="7040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Yüksek doymamışlık derecesi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4389120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4572000"/>
            <a:ext cx="502920" cy="822960"/>
          </a:xfrm>
          <a:prstGeom prst="rect">
            <a:avLst/>
          </a:prstGeom>
          <a:solidFill>
            <a:srgbClr val="00356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4572000"/>
            <a:ext cx="502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1143000" y="4572000"/>
            <a:ext cx="7315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280160" y="4663440"/>
            <a:ext cx="7040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Lipid peroksidasyonu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280160" y="5029200"/>
            <a:ext cx="7040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Mitokondri membranında oksidatif hasar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40080" y="5349240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40080" y="5532120"/>
            <a:ext cx="502920" cy="822960"/>
          </a:xfrm>
          <a:prstGeom prst="rect">
            <a:avLst/>
          </a:prstGeom>
          <a:solidFill>
            <a:srgbClr val="00356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5532120"/>
            <a:ext cx="502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20" name="Shape 18"/>
          <p:cNvSpPr/>
          <p:nvPr/>
        </p:nvSpPr>
        <p:spPr>
          <a:xfrm>
            <a:off x="1143000" y="5532120"/>
            <a:ext cx="7315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280160" y="5623560"/>
            <a:ext cx="7040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Mitokondri disfonksiyonu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1280160" y="5989320"/>
            <a:ext cx="7040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Oksidatif fosforilasyon bozulur, enerji düşer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40080" y="6309360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640080" y="6492240"/>
            <a:ext cx="502920" cy="822960"/>
          </a:xfrm>
          <a:prstGeom prst="rect">
            <a:avLst/>
          </a:prstGeom>
          <a:solidFill>
            <a:srgbClr val="00356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0080" y="6492240"/>
            <a:ext cx="502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26" name="Shape 24"/>
          <p:cNvSpPr/>
          <p:nvPr/>
        </p:nvSpPr>
        <p:spPr>
          <a:xfrm>
            <a:off x="1143000" y="6492240"/>
            <a:ext cx="7315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280160" y="6583680"/>
            <a:ext cx="7040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Sinaptik enerji açığı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1280160" y="6949440"/>
            <a:ext cx="7040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FDG hipometabolizması — bilişsel düşüş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40080" y="768096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döngü, reaktif oksijen türlerini artırarak kendini güçlendirebilir — “self-reinforcing vicious cycle”.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57200" y="8641080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57200" y="83667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Eckert et al., 2013 · Hsu &amp; Yin, 2016 · Liao et al., 2026, Discussion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457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13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1828800" y="8732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7315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6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 NÜANS  |  HERKES İÇİN AYNI ETKİ DEĞİL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Omega-3'ün etkisi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i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bağlama göre değişir.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423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Sistematik derlemeler 4 önemli faktöre işaret ediyor: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" y="2926080"/>
            <a:ext cx="109728" cy="1645920"/>
          </a:xfrm>
          <a:prstGeom prst="rect">
            <a:avLst/>
          </a:prstGeom>
          <a:solidFill>
            <a:srgbClr val="D4A01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49808" y="2926080"/>
            <a:ext cx="3776472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10896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5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DOZ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68680" y="3520440"/>
            <a:ext cx="3520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Düşük doz net fayda gösterirken, yüksek doz tersine çevirebilir.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617720" y="2926080"/>
            <a:ext cx="109728" cy="1645920"/>
          </a:xfrm>
          <a:prstGeom prst="rect">
            <a:avLst/>
          </a:prstGeom>
          <a:solidFill>
            <a:srgbClr val="D4A01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727448" y="2926080"/>
            <a:ext cx="3776472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0" y="310896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5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BAZAL OMEGA-3 DÜZEYİ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46320" y="3520440"/>
            <a:ext cx="3520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Düşük seviyeden başlayanlar takviyeden daha çok fayda görür.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640080" y="4709160"/>
            <a:ext cx="109728" cy="1645920"/>
          </a:xfrm>
          <a:prstGeom prst="rect">
            <a:avLst/>
          </a:prstGeom>
          <a:solidFill>
            <a:srgbClr val="D4A01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49808" y="4709160"/>
            <a:ext cx="3776472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68680" y="489204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5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FORMÜLASYON &amp; OKSİDASYON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68680" y="5303520"/>
            <a:ext cx="3520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Balık yağı ürünleri sıklıkla oksitlenmiş hâlde — DHA/EPA daha stabil.</a:t>
            </a:r>
            <a:endParaRPr lang="en-US" sz="1350" dirty="0"/>
          </a:p>
        </p:txBody>
      </p:sp>
      <p:sp>
        <p:nvSpPr>
          <p:cNvPr id="18" name="Shape 16"/>
          <p:cNvSpPr/>
          <p:nvPr/>
        </p:nvSpPr>
        <p:spPr>
          <a:xfrm>
            <a:off x="4617720" y="4709160"/>
            <a:ext cx="109728" cy="1645920"/>
          </a:xfrm>
          <a:prstGeom prst="rect">
            <a:avLst/>
          </a:prstGeom>
          <a:solidFill>
            <a:srgbClr val="D4A01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27448" y="4709160"/>
            <a:ext cx="3776472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0B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46320" y="489204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5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BAZAL OKSİDATİF YÜK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46320" y="5303520"/>
            <a:ext cx="3520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İleri yaş ve nöroenflamasyonda zarar potansiyeli artar.</a:t>
            </a:r>
            <a:endParaRPr lang="en-US" sz="1350" dirty="0"/>
          </a:p>
        </p:txBody>
      </p:sp>
      <p:sp>
        <p:nvSpPr>
          <p:cNvPr id="22" name="Shape 20"/>
          <p:cNvSpPr/>
          <p:nvPr/>
        </p:nvSpPr>
        <p:spPr>
          <a:xfrm>
            <a:off x="640080" y="6675120"/>
            <a:ext cx="7863840" cy="1280160"/>
          </a:xfrm>
          <a:prstGeom prst="rect">
            <a:avLst/>
          </a:prstGeom>
          <a:solidFill>
            <a:srgbClr val="0F1B2D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77240" y="6675120"/>
            <a:ext cx="75895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i="1" dirty="0">
                <a:solidFill>
                  <a:srgbClr val="E8E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Yani sorun “omega-3 iyi mi kötü mü” değil — kim, ne kadar, hangi kalitede, ne süreyle alıyor?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457200" y="8641080"/>
            <a:ext cx="822960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83667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Shahinfar et al., 2025 · Castellanos-Perilla et al., 2024 · Albert et al., 2015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57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1828800" y="8732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315200" y="8732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Omega-3 ve Bilişsel Düşüş</dc:title>
  <dc:subject>PptxGenJS Presentation</dc:subject>
  <dc:creator>Doç. Dr. Alişan Burak Yaşar</dc:creator>
  <cp:lastModifiedBy>Doç. Dr. Alişan Burak Yaşar</cp:lastModifiedBy>
  <cp:revision>1</cp:revision>
  <dcterms:created xsi:type="dcterms:W3CDTF">2026-04-22T16:08:19Z</dcterms:created>
  <dcterms:modified xsi:type="dcterms:W3CDTF">2026-04-22T16:08:19Z</dcterms:modified>
</cp:coreProperties>
</file>