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97280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344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8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NİSAN ÖZEL  ·  BİLİMSEL DERLEME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7680960" cy="4206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72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Çocukların</a:t>
            </a:r>
            <a:endParaRPr lang="en-US" sz="7200" dirty="0"/>
          </a:p>
          <a:p>
            <a:pPr algn="l" indent="0" marL="0">
              <a:lnSpc>
                <a:spcPct val="95000"/>
              </a:lnSpc>
              <a:buNone/>
            </a:pPr>
            <a:r>
              <a:rPr lang="en-US" sz="72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Esenliği İçin</a:t>
            </a:r>
            <a:endParaRPr lang="en-US" sz="7200" dirty="0"/>
          </a:p>
          <a:p>
            <a:pPr algn="l" indent="0" marL="0">
              <a:lnSpc>
                <a:spcPct val="95000"/>
              </a:lnSpc>
              <a:buNone/>
            </a:pPr>
            <a:r>
              <a:rPr lang="en-US" sz="72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Bilimin Yol</a:t>
            </a:r>
            <a:endParaRPr lang="en-US" sz="7200" dirty="0"/>
          </a:p>
          <a:p>
            <a:pPr algn="l" indent="0" marL="0">
              <a:lnSpc>
                <a:spcPct val="95000"/>
              </a:lnSpc>
              <a:buNone/>
            </a:pPr>
            <a:r>
              <a:rPr lang="en-US" sz="72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Haritası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66751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CAD3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Ulusal Egemenlik ve Çocuk Bayramı için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715060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A8B0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Kanıta dayalı 8 temel · 7 adımlık pratik yol haritası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31520" y="7818120"/>
            <a:ext cx="457200" cy="73152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2A334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A8D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13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8D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E6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  |   OKULDA FARKINDALIK (MINDFULNESS)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Haftalar süren düzenli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farkındalık; çocuğu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içten güçlendiriyor.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352044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840480"/>
            <a:ext cx="78638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840480"/>
            <a:ext cx="137160" cy="19202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931920"/>
            <a:ext cx="74066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Okul öncesi ve ilkokul müdahaleleri; duygusal dayanıklılık, başetme, sosyal yetkinlik ve bilişsel esneklikte küçük-orta düzeyde iyileşme sağlıyor. Etkiler 6+ hafta sürdürüldüğünde ve risk altındaki gruplarda daha belirgin.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5989320"/>
            <a:ext cx="786384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5989320"/>
            <a:ext cx="137160" cy="196596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612648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YAŞ META-ANALİZİ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60120" y="6537960"/>
            <a:ext cx="74066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i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Duygusal ve davranışsal düzenlemede, pozitif duyguda ve sosyal yetkinlikte küçük ama anlamlı kazanımlar.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Kander et al., J School Psychology (2024) · Bockmann &amp; Yu, ECE Journal (2022)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  |   POZİTİF ÇOCUKLUK DENEYİMLERİ (PCE)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PCE'ler olumsuzlukları</a:t>
            </a:r>
            <a:endParaRPr lang="en-US" sz="34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iptal etmez — ama</a:t>
            </a:r>
            <a:endParaRPr lang="en-US" sz="34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onlara karşı zırh kurar.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352044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840480"/>
            <a:ext cx="786384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840480"/>
            <a:ext cx="137160" cy="210312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977640"/>
            <a:ext cx="74066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çocukluk deneyimleri; özgüven, öz-şefkat, duygu düzenleme ve algılanan sosyal destek gibi kaynakları inşa ederek sonraki stres ve travmaların işlenme biçimini değiştiriyor. PTSB ve depresyon belirtileri daha düşük seyrediyor.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6172200"/>
            <a:ext cx="2587752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6172200"/>
            <a:ext cx="2587752" cy="9144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6400800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ÖZDEĞER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6858000"/>
            <a:ext cx="231343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öz-şefkat, optimizm, öz-saygı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73552" y="6172200"/>
            <a:ext cx="2587752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73552" y="6172200"/>
            <a:ext cx="2587752" cy="9144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10712" y="6400800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DÜZENLEME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10712" y="6858000"/>
            <a:ext cx="231343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 düzenleme, daha az utanç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907024" y="6172200"/>
            <a:ext cx="2587752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07024" y="6172200"/>
            <a:ext cx="2587752" cy="9144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44184" y="6400800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BAĞLILIK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044184" y="6858000"/>
            <a:ext cx="231343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algılanan destek, ilişkisel güven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 et al., Child Abuse &amp; Neglect (2023) · Cunha et al., Trauma, Violence &amp; Abuse (2024)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  |   BUGÜNDEN BAŞLAYABİLİRSİNİZ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Çocuğunuzun esenliği için</a:t>
            </a:r>
            <a:endParaRPr lang="en-US" sz="32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bilimsel mini çerçeve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65176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315468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3154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310896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gün 10 dk 'saf ilgi':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ekransız, yönlendirmesiz, sadece birlikte olma.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85800" y="388620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886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371600" y="38404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 en az 1 saat serbest oyun: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yapılandırılmamış, hayali veya açık uçlu.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85800" y="461772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4617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371600" y="457200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Duygusunu yargısız yansıtın: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"Şu an kızgın görünüyorsun, haklısın."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85800" y="534924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5349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371600" y="530352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Seçenek ve gerekçe sunun: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emir yerine birlikte karar; otonomiyi destekleyin.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85800" y="608076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6080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71600" y="60350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Haftada birkaç defa doğada 20–30 dk: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yürüyüş, parkta hareket, yeşil alan teması.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85800" y="681228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6812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1371600" y="676656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Okul bağlılığını takip edin: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öğretmen, arkadaşlar, ait hissedip hissetmediği.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85800" y="7543800"/>
            <a:ext cx="502920" cy="502920"/>
          </a:xfrm>
          <a:prstGeom prst="ellipse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5800" y="7543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1371600" y="74980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Küçük iyilikleri fark edin:  </a:t>
            </a:r>
            <a:pPr algn="l"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ödüllendirmeden anlamlandırın; anlam koruyucudur.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97280" cy="4572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344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8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NİSAN 1920  ·  2026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56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Çocuklar,</a:t>
            </a:r>
            <a:endParaRPr lang="en-US" sz="56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56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geleceğin değil —</a:t>
            </a:r>
            <a:endParaRPr lang="en-US" sz="56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5600" b="1" dirty="0">
                <a:solidFill>
                  <a:srgbClr val="F8F5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bugünün insanlarıdır.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731520" y="585216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61264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200" i="1" dirty="0">
                <a:solidFill>
                  <a:srgbClr val="CAD3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Esenlikleri için yapılan her bilimsel temelli yatırım, bir ömür boyu değer taşır.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7452360"/>
            <a:ext cx="7680960" cy="914400"/>
          </a:xfrm>
          <a:prstGeom prst="rect">
            <a:avLst/>
          </a:prstGeom>
          <a:solidFill>
            <a:srgbClr val="1A2942"/>
          </a:solidFill>
          <a:ln w="6350">
            <a:solidFill>
              <a:srgbClr val="2A334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7543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793699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A8B0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Dosyayı ücretsiz indirebilir ve referansların tamamını görüntüleyebilirsiniz.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A8D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13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8D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ÇERÇEVE   |   BİLİM NE SÖYLÜYOR?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7863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Çocuk esenliği</a:t>
            </a:r>
            <a:endParaRPr lang="en-US" sz="5400" dirty="0"/>
          </a:p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'şans işi' değildir.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640080" y="347472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840480"/>
            <a:ext cx="78638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840480"/>
            <a:ext cx="137160" cy="18288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977640"/>
            <a:ext cx="7406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ölçekli derlemeler ve meta-analizler; çocukların zihinsel sağlığını şekillendiren 8 temel faktörü tutarlı biçimde işaret ediyor. Yalnızca genetik değil; günlük ilişkiler, deneyimler ve ortamlar belirleyici.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5943600"/>
            <a:ext cx="786384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5943600"/>
            <a:ext cx="137160" cy="201168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608076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8 TEMEL;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6492240"/>
            <a:ext cx="7406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00" i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erken çocukluktan ergenliğe kadar duygu düzenleme, yürütücü işlevler ve psikolojik dayanıklılığı doğrudan şekillendiriyor.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 et al., Child Abuse &amp; Neglect (2023) · Sousa et al., Trauma, Violence &amp; Abuse (2025)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HARİTA   |   BİLİMSEL 8 TEMEL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Psikolojik esenliğin</a:t>
            </a:r>
            <a:endParaRPr lang="en-US" sz="38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kanıta dayalı sütunu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292608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33756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337560"/>
            <a:ext cx="137160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47472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554480" y="347472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 Bağlanma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4617720" y="333756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17720" y="3337560"/>
            <a:ext cx="137160" cy="11430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347472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5532120" y="347472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Serbest Oyun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40080" y="461772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40080" y="4617720"/>
            <a:ext cx="137160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75488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800" dirty="0"/>
          </a:p>
        </p:txBody>
      </p:sp>
      <p:sp>
        <p:nvSpPr>
          <p:cNvPr id="16" name="Text 14"/>
          <p:cNvSpPr/>
          <p:nvPr/>
        </p:nvSpPr>
        <p:spPr>
          <a:xfrm>
            <a:off x="1554480" y="475488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Otonomi Desteği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4617720" y="461772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17720" y="4617720"/>
            <a:ext cx="137160" cy="114300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475488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5532120" y="475488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&amp; Yeşil Alan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640080" y="589788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0080" y="5897880"/>
            <a:ext cx="137160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8680" y="603504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4800" dirty="0"/>
          </a:p>
        </p:txBody>
      </p:sp>
      <p:sp>
        <p:nvSpPr>
          <p:cNvPr id="24" name="Text 22"/>
          <p:cNvSpPr/>
          <p:nvPr/>
        </p:nvSpPr>
        <p:spPr>
          <a:xfrm>
            <a:off x="1554480" y="603504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Akran &amp; Okul Aidiyeti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4617720" y="589788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17720" y="5897880"/>
            <a:ext cx="137160" cy="11430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0" y="603504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4800" dirty="0"/>
          </a:p>
        </p:txBody>
      </p:sp>
      <p:sp>
        <p:nvSpPr>
          <p:cNvPr id="28" name="Text 26"/>
          <p:cNvSpPr/>
          <p:nvPr/>
        </p:nvSpPr>
        <p:spPr>
          <a:xfrm>
            <a:off x="5532120" y="603504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Prososyal Davranış</a:t>
            </a:r>
            <a:endParaRPr lang="en-US" sz="1700" dirty="0"/>
          </a:p>
        </p:txBody>
      </p:sp>
      <p:sp>
        <p:nvSpPr>
          <p:cNvPr id="29" name="Shape 27"/>
          <p:cNvSpPr/>
          <p:nvPr/>
        </p:nvSpPr>
        <p:spPr>
          <a:xfrm>
            <a:off x="640080" y="717804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40080" y="7178040"/>
            <a:ext cx="137160" cy="114300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68680" y="731520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4800" dirty="0"/>
          </a:p>
        </p:txBody>
      </p:sp>
      <p:sp>
        <p:nvSpPr>
          <p:cNvPr id="32" name="Text 30"/>
          <p:cNvSpPr/>
          <p:nvPr/>
        </p:nvSpPr>
        <p:spPr>
          <a:xfrm>
            <a:off x="1554480" y="731520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Farkındalık (Mindfulness)</a:t>
            </a:r>
            <a:endParaRPr lang="en-US" sz="1700" dirty="0"/>
          </a:p>
        </p:txBody>
      </p:sp>
      <p:sp>
        <p:nvSpPr>
          <p:cNvPr id="33" name="Shape 31"/>
          <p:cNvSpPr/>
          <p:nvPr/>
        </p:nvSpPr>
        <p:spPr>
          <a:xfrm>
            <a:off x="4617720" y="7178040"/>
            <a:ext cx="38862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17720" y="7178040"/>
            <a:ext cx="137160" cy="11430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46320" y="7315200"/>
            <a:ext cx="640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4800" dirty="0"/>
          </a:p>
        </p:txBody>
      </p:sp>
      <p:sp>
        <p:nvSpPr>
          <p:cNvPr id="36" name="Text 34"/>
          <p:cNvSpPr/>
          <p:nvPr/>
        </p:nvSpPr>
        <p:spPr>
          <a:xfrm>
            <a:off x="5532120" y="7315200"/>
            <a:ext cx="2880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Çocukluk Deneyimleri</a:t>
            </a:r>
            <a:endParaRPr lang="en-US" sz="1700" dirty="0"/>
          </a:p>
        </p:txBody>
      </p:sp>
      <p:sp>
        <p:nvSpPr>
          <p:cNvPr id="37" name="Shape 35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 |   GÜVENLİ BAĞLANMA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Güvenli bir bağ, kendini</a:t>
            </a:r>
            <a:endParaRPr lang="en-US" sz="40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düzenleyebilen bir zihin</a:t>
            </a:r>
            <a:endParaRPr lang="en-US" sz="40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yetiştirir.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342900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749040"/>
            <a:ext cx="78638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749040"/>
            <a:ext cx="137160" cy="18288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886200"/>
            <a:ext cx="7406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çalışmalık meta-analiz: güvenli bağlanan çocuklar, duygu düzenleme ve başetmede akranlarından daha yetkin. Bu fark ergenliğe hatta yetişkinliğe kadar taşınıyor.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5852160"/>
            <a:ext cx="7863840" cy="210312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59893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106 çalışma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914400" y="69494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CA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meta-analizi: güvenli bağlanma ↔ öz-kontrol</a:t>
            </a:r>
            <a:endParaRPr lang="en-US" sz="18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CA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ilişkisi (r ≈ .20) — yaş büyüdükçe güçleniyor.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Cooke et al., Emotion (2019) · Pallini et al., Psychological Bulletin (2018)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 |   YAPILANDIRILMAMIŞ SERBEST OYUN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Çocuğun planlayıcı beyni,</a:t>
            </a:r>
            <a:endParaRPr lang="en-US" sz="38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oyun oynayarak inşa edilir.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288036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246120"/>
            <a:ext cx="78638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246120"/>
            <a:ext cx="137160" cy="1920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383280"/>
            <a:ext cx="7406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Serbest ve hayali oyun; prefrontal korteks tarafından desteklenen yürütücü işlevlerle (çalışma belleği, dürtü kontrolü, esnek düşünme) doğrudan ilişkili. 18 çalışmalık derleme: olumlu yönde tutarlı etki.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5440680"/>
            <a:ext cx="384048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5440680"/>
            <a:ext cx="137160" cy="25146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55778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1–5 saat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868680" y="6355080"/>
            <a:ext cx="3474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haftalık yapılandırılmamış aktif oyun,</a:t>
            </a:r>
            <a:endParaRPr lang="en-US" sz="1500" dirty="0"/>
          </a:p>
          <a:p>
            <a:pPr algn="l"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yıl sonraki öz-düzenlemeyi öngörüyor.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663440" y="5440680"/>
            <a:ext cx="384048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5440680"/>
            <a:ext cx="137160" cy="25146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55778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hafta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4892040" y="6355080"/>
            <a:ext cx="3474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hayali oyun programı (RKT):</a:t>
            </a:r>
            <a:endParaRPr lang="en-US" sz="1500" dirty="0"/>
          </a:p>
          <a:p>
            <a:pPr algn="l"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yürütücü işlevlerde anlamlı gelişme.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Colliver et al., ECRQ (2021) · Thibodeau et al., J Exp Child Psychol (2016)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 |   OTONOMİ DESTEKLEYİCİ EBEVEYNLİK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Baskı değil;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seçenek ve açıklama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içsel motivasyonu besler.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352044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840480"/>
            <a:ext cx="786384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840480"/>
            <a:ext cx="137160" cy="13716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931920"/>
            <a:ext cx="7406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Otonomi desteği (dinleme, seçenek sunma, gerekçe açıklama); çocuğun özerklik–yetkinlik–ilişkisellik ihtiyaçlarını karşılayarak kalıcı içsel motivasyon geliştiriyor.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539496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5760720"/>
            <a:ext cx="38404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" y="5760720"/>
            <a:ext cx="137160" cy="219456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58978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Otonomi Desteği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68680" y="6400800"/>
            <a:ext cx="35661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İçsel motivasyon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Azim, öğrenme keyfi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Daha yüksek öz-düzenleme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663440" y="5760720"/>
            <a:ext cx="38404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5760720"/>
            <a:ext cx="137160" cy="219456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92040" y="58978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Psikolojik Kontrol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892040" y="6400800"/>
            <a:ext cx="35661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Dışsal motivasyon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Erteleme eğilimi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Motivasyon kaybı (amotivasyon)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Bureau et al., Review of Educational Research (2021) · Guay, Can J School Psych (2021)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 |   DOĞA VE YEŞİL EGZERSİZ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dakikalık bir yürüyüş,</a:t>
            </a:r>
            <a:endParaRPr lang="en-US" sz="34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çocuğun dikkatini tazeleyebilir.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92608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291840"/>
            <a:ext cx="786384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291840"/>
            <a:ext cx="137160" cy="210312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429000"/>
            <a:ext cx="74066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çalışmalık derleme: doğa etkileşimi çocuklarda stres azalması, mental sağlık ve dayanıklılık açısından anlamlı yararlar gösteriyor. Dikkat ve yürütücü işlevde küçük ama güvenilir iyileşmeler gözleniyor.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5669280"/>
            <a:ext cx="7863840" cy="228600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580644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20–30 dk</a:t>
            </a:r>
            <a:endParaRPr lang="en-US" sz="6800" dirty="0"/>
          </a:p>
        </p:txBody>
      </p:sp>
      <p:sp>
        <p:nvSpPr>
          <p:cNvPr id="10" name="Text 8"/>
          <p:cNvSpPr/>
          <p:nvPr/>
        </p:nvSpPr>
        <p:spPr>
          <a:xfrm>
            <a:off x="914400" y="6812280"/>
            <a:ext cx="73152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CA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yürüyüşü — tipik gelişen çocuklarda ve DEHB tanılı çocuklarda dikkat performansını artırıyor.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Tillmann et al., J Epidemiol Community Health (2018) · Vella-Brodrick &amp; Gilowska, Ed Psychol Rev (2022)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 |   OKUL VE AKRAN AİDİYETİ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gruba ait hissetmek;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kaygıyı ve depresyonu</a:t>
            </a:r>
            <a:endParaRPr lang="en-US" sz="3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azaltıyor.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342900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749040"/>
            <a:ext cx="786384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749040"/>
            <a:ext cx="137160" cy="16002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858768"/>
            <a:ext cx="7406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9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Ortaokul öncesi akran reddi ve zorbalık; anksiyete ve depresyonun güvenilir öncüleridir. Buna karşılık, okul bağlılığı ve güvenli akran bağı açıkça koruyucu etki gösteriyor.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40080" y="55321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İLİŞKİNİN GÜCÜ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5897880"/>
            <a:ext cx="3840480" cy="2057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" y="5897880"/>
            <a:ext cx="137160" cy="20574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60350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 ≈ 0.3–0.5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868680" y="67208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Akran reddi/zorbalık →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içselleştirme belirtileri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663440" y="5897880"/>
            <a:ext cx="3840480" cy="2057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5897880"/>
            <a:ext cx="137160" cy="205740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92040" y="60350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Koruyucu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4892040" y="67208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Okul bağlılığı &amp; güvenli akran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 → daha düşük anksiyete/depresyon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Gorrese, Child Youth Care Forum (2016) · Raniti et al., BMC Public Health (2022)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  |   PROSOSYAL (İYİLİK) DAVRANIŞLARI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78638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İyilik yapmak,</a:t>
            </a:r>
            <a:endParaRPr lang="en-US" sz="38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çocuğun kendisini</a:t>
            </a:r>
            <a:endParaRPr lang="en-US" sz="38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iyi hissettiriyor.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352044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840480"/>
            <a:ext cx="78638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3840480"/>
            <a:ext cx="137160" cy="18288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3977640"/>
            <a:ext cx="7406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Meta-analizler: prososyal ve iyilik müdahaleleri, çocuklarda öznel iyi oluşu küçük-orta düzeyde artırıyor. Çocuklar bu etkiden en az yetişkinler kadar yararlanıyor.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5897880"/>
            <a:ext cx="7863840" cy="205740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603504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10–12 yaş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914400" y="685800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CA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okul temelli müdahale: hem prososyal davranışta hem de psikolojik iyi oluşta artış (kontrol grubuna göre).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57200" y="8485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 et al., Psychological Bulletin (2020) · Petruța &amp; Stănculescu, Current Psychology (2025)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8796528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823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0" y="8823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Çocukların Esenliği İçin Bilimsel Yol Haritası - 23 Nisan</dc:title>
  <dc:subject>PptxGenJS Presentation</dc:subject>
  <dc:creator>Doç. Dr. Alişan Burak Yaşar</dc:creator>
  <cp:lastModifiedBy>Doç. Dr. Alişan Burak Yaşar</cp:lastModifiedBy>
  <cp:revision>1</cp:revision>
  <dcterms:created xsi:type="dcterms:W3CDTF">2026-04-23T05:52:25Z</dcterms:created>
  <dcterms:modified xsi:type="dcterms:W3CDTF">2026-04-23T05:52:25Z</dcterms:modified>
</cp:coreProperties>
</file>