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x="9144000" cy="9144000"/>
  <p:notesSz cx="9144000" cy="9144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834640"/>
            <a:ext cx="7772400" cy="1920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600" b="1" i="0">
                <a:solidFill>
                  <a:srgbClr val="131525"/>
                </a:solidFill>
                <a:latin typeface="Georgia"/>
                <a:cs typeface="Georgi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5120640"/>
            <a:ext cx="6400800" cy="2286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200" b="0" i="1">
                <a:solidFill>
                  <a:srgbClr val="6A6D7C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/>
              <a:t>Doç.</a:t>
            </a:r>
            <a:r>
              <a:rPr dirty="0" spc="-35"/>
              <a:t> </a:t>
            </a:r>
            <a:r>
              <a:rPr dirty="0" spc="-25"/>
              <a:t>Dr.</a:t>
            </a:r>
            <a:r>
              <a:rPr dirty="0" spc="-30"/>
              <a:t> </a:t>
            </a:r>
            <a:r>
              <a:rPr dirty="0"/>
              <a:t>Alişan</a:t>
            </a:r>
            <a:r>
              <a:rPr dirty="0" spc="-30"/>
              <a:t> </a:t>
            </a:r>
            <a:r>
              <a:rPr dirty="0"/>
              <a:t>Burak</a:t>
            </a:r>
            <a:r>
              <a:rPr dirty="0" spc="-35"/>
              <a:t> </a:t>
            </a:r>
            <a:r>
              <a:rPr dirty="0" spc="-10"/>
              <a:t>Yaşar</a:t>
            </a:r>
            <a:r>
              <a:rPr dirty="0" spc="-30"/>
              <a:t> </a:t>
            </a:r>
            <a:r>
              <a:rPr dirty="0"/>
              <a:t>·</a:t>
            </a:r>
            <a:r>
              <a:rPr dirty="0" spc="-45"/>
              <a:t> </a:t>
            </a:r>
            <a:r>
              <a:rPr dirty="0"/>
              <a:t>Psikiyatri</a:t>
            </a:r>
            <a:r>
              <a:rPr dirty="0" spc="-25"/>
              <a:t> </a:t>
            </a:r>
            <a:r>
              <a:rPr dirty="0" spc="-10"/>
              <a:t>Uzmanı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2B2E44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pc="-10"/>
              <a:t>alisanburak.com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1">
                <a:solidFill>
                  <a:srgbClr val="6A6D7C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#</a:t>
            </a:fld>
            <a:r>
              <a:rPr dirty="0" spc="-15"/>
              <a:t> </a:t>
            </a:r>
            <a:r>
              <a:rPr dirty="0"/>
              <a:t>/</a:t>
            </a:r>
            <a:r>
              <a:rPr dirty="0" spc="-5"/>
              <a:t> </a:t>
            </a:r>
            <a:r>
              <a:rPr dirty="0" spc="-25"/>
              <a:t>17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600" b="1" i="0">
                <a:solidFill>
                  <a:srgbClr val="131525"/>
                </a:solidFill>
                <a:latin typeface="Georgia"/>
                <a:cs typeface="Georgi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200" b="0" i="1">
                <a:solidFill>
                  <a:srgbClr val="6A6D7C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/>
              <a:t>Doç.</a:t>
            </a:r>
            <a:r>
              <a:rPr dirty="0" spc="-35"/>
              <a:t> </a:t>
            </a:r>
            <a:r>
              <a:rPr dirty="0" spc="-25"/>
              <a:t>Dr.</a:t>
            </a:r>
            <a:r>
              <a:rPr dirty="0" spc="-30"/>
              <a:t> </a:t>
            </a:r>
            <a:r>
              <a:rPr dirty="0"/>
              <a:t>Alişan</a:t>
            </a:r>
            <a:r>
              <a:rPr dirty="0" spc="-30"/>
              <a:t> </a:t>
            </a:r>
            <a:r>
              <a:rPr dirty="0"/>
              <a:t>Burak</a:t>
            </a:r>
            <a:r>
              <a:rPr dirty="0" spc="-35"/>
              <a:t> </a:t>
            </a:r>
            <a:r>
              <a:rPr dirty="0" spc="-10"/>
              <a:t>Yaşar</a:t>
            </a:r>
            <a:r>
              <a:rPr dirty="0" spc="-30"/>
              <a:t> </a:t>
            </a:r>
            <a:r>
              <a:rPr dirty="0"/>
              <a:t>·</a:t>
            </a:r>
            <a:r>
              <a:rPr dirty="0" spc="-45"/>
              <a:t> </a:t>
            </a:r>
            <a:r>
              <a:rPr dirty="0"/>
              <a:t>Psikiyatri</a:t>
            </a:r>
            <a:r>
              <a:rPr dirty="0" spc="-25"/>
              <a:t> </a:t>
            </a:r>
            <a:r>
              <a:rPr dirty="0" spc="-10"/>
              <a:t>Uzmanı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2B2E44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pc="-10"/>
              <a:t>alisanburak.com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1">
                <a:solidFill>
                  <a:srgbClr val="6A6D7C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#</a:t>
            </a:fld>
            <a:r>
              <a:rPr dirty="0" spc="-15"/>
              <a:t> </a:t>
            </a:r>
            <a:r>
              <a:rPr dirty="0"/>
              <a:t>/</a:t>
            </a:r>
            <a:r>
              <a:rPr dirty="0" spc="-5"/>
              <a:t> </a:t>
            </a:r>
            <a:r>
              <a:rPr dirty="0" spc="-25"/>
              <a:t>17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600" b="1" i="0">
                <a:solidFill>
                  <a:srgbClr val="131525"/>
                </a:solidFill>
                <a:latin typeface="Georgia"/>
                <a:cs typeface="Georgi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2103120"/>
            <a:ext cx="397764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2103120"/>
            <a:ext cx="397764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200" b="0" i="1">
                <a:solidFill>
                  <a:srgbClr val="6A6D7C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/>
              <a:t>Doç.</a:t>
            </a:r>
            <a:r>
              <a:rPr dirty="0" spc="-35"/>
              <a:t> </a:t>
            </a:r>
            <a:r>
              <a:rPr dirty="0" spc="-25"/>
              <a:t>Dr.</a:t>
            </a:r>
            <a:r>
              <a:rPr dirty="0" spc="-30"/>
              <a:t> </a:t>
            </a:r>
            <a:r>
              <a:rPr dirty="0"/>
              <a:t>Alişan</a:t>
            </a:r>
            <a:r>
              <a:rPr dirty="0" spc="-30"/>
              <a:t> </a:t>
            </a:r>
            <a:r>
              <a:rPr dirty="0"/>
              <a:t>Burak</a:t>
            </a:r>
            <a:r>
              <a:rPr dirty="0" spc="-35"/>
              <a:t> </a:t>
            </a:r>
            <a:r>
              <a:rPr dirty="0" spc="-10"/>
              <a:t>Yaşar</a:t>
            </a:r>
            <a:r>
              <a:rPr dirty="0" spc="-30"/>
              <a:t> </a:t>
            </a:r>
            <a:r>
              <a:rPr dirty="0"/>
              <a:t>·</a:t>
            </a:r>
            <a:r>
              <a:rPr dirty="0" spc="-45"/>
              <a:t> </a:t>
            </a:r>
            <a:r>
              <a:rPr dirty="0"/>
              <a:t>Psikiyatri</a:t>
            </a:r>
            <a:r>
              <a:rPr dirty="0" spc="-25"/>
              <a:t> </a:t>
            </a:r>
            <a:r>
              <a:rPr dirty="0" spc="-10"/>
              <a:t>Uzmanı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2B2E44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pc="-10"/>
              <a:t>alisanburak.com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1">
                <a:solidFill>
                  <a:srgbClr val="6A6D7C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#</a:t>
            </a:fld>
            <a:r>
              <a:rPr dirty="0" spc="-15"/>
              <a:t> </a:t>
            </a:r>
            <a:r>
              <a:rPr dirty="0"/>
              <a:t>/</a:t>
            </a:r>
            <a:r>
              <a:rPr dirty="0" spc="-5"/>
              <a:t> </a:t>
            </a:r>
            <a:r>
              <a:rPr dirty="0" spc="-25"/>
              <a:t>17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600" b="1" i="0">
                <a:solidFill>
                  <a:srgbClr val="131525"/>
                </a:solidFill>
                <a:latin typeface="Georgia"/>
                <a:cs typeface="Georgi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200" b="0" i="1">
                <a:solidFill>
                  <a:srgbClr val="6A6D7C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/>
              <a:t>Doç.</a:t>
            </a:r>
            <a:r>
              <a:rPr dirty="0" spc="-35"/>
              <a:t> </a:t>
            </a:r>
            <a:r>
              <a:rPr dirty="0" spc="-25"/>
              <a:t>Dr.</a:t>
            </a:r>
            <a:r>
              <a:rPr dirty="0" spc="-30"/>
              <a:t> </a:t>
            </a:r>
            <a:r>
              <a:rPr dirty="0"/>
              <a:t>Alişan</a:t>
            </a:r>
            <a:r>
              <a:rPr dirty="0" spc="-30"/>
              <a:t> </a:t>
            </a:r>
            <a:r>
              <a:rPr dirty="0"/>
              <a:t>Burak</a:t>
            </a:r>
            <a:r>
              <a:rPr dirty="0" spc="-35"/>
              <a:t> </a:t>
            </a:r>
            <a:r>
              <a:rPr dirty="0" spc="-10"/>
              <a:t>Yaşar</a:t>
            </a:r>
            <a:r>
              <a:rPr dirty="0" spc="-30"/>
              <a:t> </a:t>
            </a:r>
            <a:r>
              <a:rPr dirty="0"/>
              <a:t>·</a:t>
            </a:r>
            <a:r>
              <a:rPr dirty="0" spc="-45"/>
              <a:t> </a:t>
            </a:r>
            <a:r>
              <a:rPr dirty="0"/>
              <a:t>Psikiyatri</a:t>
            </a:r>
            <a:r>
              <a:rPr dirty="0" spc="-25"/>
              <a:t> </a:t>
            </a:r>
            <a:r>
              <a:rPr dirty="0" spc="-10"/>
              <a:t>Uzmanı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2B2E44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pc="-10"/>
              <a:t>alisanburak.com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1">
                <a:solidFill>
                  <a:srgbClr val="6A6D7C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#</a:t>
            </a:fld>
            <a:r>
              <a:rPr dirty="0" spc="-15"/>
              <a:t> </a:t>
            </a:r>
            <a:r>
              <a:rPr dirty="0"/>
              <a:t>/</a:t>
            </a:r>
            <a:r>
              <a:rPr dirty="0" spc="-5"/>
              <a:t> </a:t>
            </a:r>
            <a:r>
              <a:rPr dirty="0" spc="-25"/>
              <a:t>17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9144000"/>
          </a:xfrm>
          <a:custGeom>
            <a:avLst/>
            <a:gdLst/>
            <a:ahLst/>
            <a:cxnLst/>
            <a:rect l="l" t="t" r="r" b="b"/>
            <a:pathLst>
              <a:path w="9144000" h="9144000">
                <a:moveTo>
                  <a:pt x="9144000" y="0"/>
                </a:moveTo>
                <a:lnTo>
                  <a:pt x="0" y="0"/>
                </a:lnTo>
                <a:lnTo>
                  <a:pt x="0" y="9144000"/>
                </a:lnTo>
                <a:lnTo>
                  <a:pt x="9144000" y="9144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3F0E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685444" y="3428999"/>
            <a:ext cx="7772400" cy="4251960"/>
          </a:xfrm>
          <a:custGeom>
            <a:avLst/>
            <a:gdLst/>
            <a:ahLst/>
            <a:cxnLst/>
            <a:rect l="l" t="t" r="r" b="b"/>
            <a:pathLst>
              <a:path w="7772400" h="4251959">
                <a:moveTo>
                  <a:pt x="7772031" y="0"/>
                </a:moveTo>
                <a:lnTo>
                  <a:pt x="0" y="0"/>
                </a:lnTo>
                <a:lnTo>
                  <a:pt x="0" y="4251604"/>
                </a:lnTo>
                <a:lnTo>
                  <a:pt x="3886200" y="4251604"/>
                </a:lnTo>
                <a:lnTo>
                  <a:pt x="7772031" y="4251604"/>
                </a:lnTo>
                <a:lnTo>
                  <a:pt x="777203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685444" y="3428999"/>
            <a:ext cx="7772400" cy="4251960"/>
          </a:xfrm>
          <a:custGeom>
            <a:avLst/>
            <a:gdLst/>
            <a:ahLst/>
            <a:cxnLst/>
            <a:rect l="l" t="t" r="r" b="b"/>
            <a:pathLst>
              <a:path w="7772400" h="4251959">
                <a:moveTo>
                  <a:pt x="3886200" y="4251604"/>
                </a:moveTo>
                <a:lnTo>
                  <a:pt x="0" y="4251604"/>
                </a:lnTo>
                <a:lnTo>
                  <a:pt x="0" y="0"/>
                </a:lnTo>
                <a:lnTo>
                  <a:pt x="7772031" y="0"/>
                </a:lnTo>
                <a:lnTo>
                  <a:pt x="7772031" y="4251604"/>
                </a:lnTo>
                <a:lnTo>
                  <a:pt x="3886200" y="4251604"/>
                </a:lnTo>
                <a:close/>
              </a:path>
            </a:pathLst>
          </a:custGeom>
          <a:ln w="12599">
            <a:solidFill>
              <a:srgbClr val="D5CF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bg object 19"/>
          <p:cNvSpPr/>
          <p:nvPr/>
        </p:nvSpPr>
        <p:spPr>
          <a:xfrm>
            <a:off x="685799" y="3428999"/>
            <a:ext cx="137160" cy="4251960"/>
          </a:xfrm>
          <a:custGeom>
            <a:avLst/>
            <a:gdLst/>
            <a:ahLst/>
            <a:cxnLst/>
            <a:rect l="l" t="t" r="r" b="b"/>
            <a:pathLst>
              <a:path w="137159" h="4251959">
                <a:moveTo>
                  <a:pt x="136804" y="0"/>
                </a:moveTo>
                <a:lnTo>
                  <a:pt x="0" y="0"/>
                </a:lnTo>
                <a:lnTo>
                  <a:pt x="0" y="4251604"/>
                </a:lnTo>
                <a:lnTo>
                  <a:pt x="68402" y="4251604"/>
                </a:lnTo>
                <a:lnTo>
                  <a:pt x="136804" y="4251604"/>
                </a:lnTo>
                <a:lnTo>
                  <a:pt x="136804" y="0"/>
                </a:lnTo>
                <a:close/>
              </a:path>
            </a:pathLst>
          </a:custGeom>
          <a:solidFill>
            <a:srgbClr val="0034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200" b="0" i="1">
                <a:solidFill>
                  <a:srgbClr val="6A6D7C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/>
              <a:t>Doç.</a:t>
            </a:r>
            <a:r>
              <a:rPr dirty="0" spc="-35"/>
              <a:t> </a:t>
            </a:r>
            <a:r>
              <a:rPr dirty="0" spc="-25"/>
              <a:t>Dr.</a:t>
            </a:r>
            <a:r>
              <a:rPr dirty="0" spc="-30"/>
              <a:t> </a:t>
            </a:r>
            <a:r>
              <a:rPr dirty="0"/>
              <a:t>Alişan</a:t>
            </a:r>
            <a:r>
              <a:rPr dirty="0" spc="-30"/>
              <a:t> </a:t>
            </a:r>
            <a:r>
              <a:rPr dirty="0"/>
              <a:t>Burak</a:t>
            </a:r>
            <a:r>
              <a:rPr dirty="0" spc="-35"/>
              <a:t> </a:t>
            </a:r>
            <a:r>
              <a:rPr dirty="0" spc="-10"/>
              <a:t>Yaşar</a:t>
            </a:r>
            <a:r>
              <a:rPr dirty="0" spc="-30"/>
              <a:t> </a:t>
            </a:r>
            <a:r>
              <a:rPr dirty="0"/>
              <a:t>·</a:t>
            </a:r>
            <a:r>
              <a:rPr dirty="0" spc="-45"/>
              <a:t> </a:t>
            </a:r>
            <a:r>
              <a:rPr dirty="0"/>
              <a:t>Psikiyatri</a:t>
            </a:r>
            <a:r>
              <a:rPr dirty="0" spc="-25"/>
              <a:t> </a:t>
            </a:r>
            <a:r>
              <a:rPr dirty="0" spc="-10"/>
              <a:t>Uzmanı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2B2E44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pc="-10"/>
              <a:t>alisanburak.com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1">
                <a:solidFill>
                  <a:srgbClr val="6A6D7C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#</a:t>
            </a:fld>
            <a:r>
              <a:rPr dirty="0" spc="-15"/>
              <a:t> </a:t>
            </a:r>
            <a:r>
              <a:rPr dirty="0"/>
              <a:t>/</a:t>
            </a:r>
            <a:r>
              <a:rPr dirty="0" spc="-5"/>
              <a:t> </a:t>
            </a:r>
            <a:r>
              <a:rPr dirty="0" spc="-25"/>
              <a:t>17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9144000"/>
          </a:xfrm>
          <a:custGeom>
            <a:avLst/>
            <a:gdLst/>
            <a:ahLst/>
            <a:cxnLst/>
            <a:rect l="l" t="t" r="r" b="b"/>
            <a:pathLst>
              <a:path w="9144000" h="9144000">
                <a:moveTo>
                  <a:pt x="9144000" y="0"/>
                </a:moveTo>
                <a:lnTo>
                  <a:pt x="0" y="0"/>
                </a:lnTo>
                <a:lnTo>
                  <a:pt x="0" y="9144000"/>
                </a:lnTo>
                <a:lnTo>
                  <a:pt x="9144000" y="9144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3F0E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62736" y="996597"/>
            <a:ext cx="7367905" cy="1663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600" b="1" i="0">
                <a:solidFill>
                  <a:srgbClr val="131525"/>
                </a:solidFill>
                <a:latin typeface="Georgia"/>
                <a:cs typeface="Georgi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9896" y="2265743"/>
            <a:ext cx="6242684" cy="1868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46666" y="8388702"/>
            <a:ext cx="2843529" cy="2114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1">
                <a:solidFill>
                  <a:srgbClr val="6A6D7C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/>
              <a:t>Doç.</a:t>
            </a:r>
            <a:r>
              <a:rPr dirty="0" spc="-35"/>
              <a:t> </a:t>
            </a:r>
            <a:r>
              <a:rPr dirty="0" spc="-25"/>
              <a:t>Dr.</a:t>
            </a:r>
            <a:r>
              <a:rPr dirty="0" spc="-30"/>
              <a:t> </a:t>
            </a:r>
            <a:r>
              <a:rPr dirty="0"/>
              <a:t>Alişan</a:t>
            </a:r>
            <a:r>
              <a:rPr dirty="0" spc="-30"/>
              <a:t> </a:t>
            </a:r>
            <a:r>
              <a:rPr dirty="0"/>
              <a:t>Burak</a:t>
            </a:r>
            <a:r>
              <a:rPr dirty="0" spc="-35"/>
              <a:t> </a:t>
            </a:r>
            <a:r>
              <a:rPr dirty="0" spc="-10"/>
              <a:t>Yaşar</a:t>
            </a:r>
            <a:r>
              <a:rPr dirty="0" spc="-30"/>
              <a:t> </a:t>
            </a:r>
            <a:r>
              <a:rPr dirty="0"/>
              <a:t>·</a:t>
            </a:r>
            <a:r>
              <a:rPr dirty="0" spc="-45"/>
              <a:t> </a:t>
            </a:r>
            <a:r>
              <a:rPr dirty="0"/>
              <a:t>Psikiyatri</a:t>
            </a:r>
            <a:r>
              <a:rPr dirty="0" spc="-25"/>
              <a:t> </a:t>
            </a:r>
            <a:r>
              <a:rPr dirty="0" spc="-10"/>
              <a:t>Uzmanı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7316178" y="8388702"/>
            <a:ext cx="1063625" cy="2114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rgbClr val="2B2E44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pc="-10"/>
              <a:t>alisanburak.com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737336" y="8388702"/>
            <a:ext cx="487044" cy="2114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1">
                <a:solidFill>
                  <a:srgbClr val="6A6D7C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#</a:t>
            </a:fld>
            <a:r>
              <a:rPr dirty="0" spc="-15"/>
              <a:t> </a:t>
            </a:r>
            <a:r>
              <a:rPr dirty="0"/>
              <a:t>/</a:t>
            </a:r>
            <a:r>
              <a:rPr dirty="0" spc="-5"/>
              <a:t> </a:t>
            </a:r>
            <a:r>
              <a:rPr dirty="0" spc="-25"/>
              <a:t>17</a:t>
            </a:r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9144000"/>
          </a:xfrm>
          <a:custGeom>
            <a:avLst/>
            <a:gdLst/>
            <a:ahLst/>
            <a:cxnLst/>
            <a:rect l="l" t="t" r="r" b="b"/>
            <a:pathLst>
              <a:path w="9144000" h="9144000">
                <a:moveTo>
                  <a:pt x="9144000" y="0"/>
                </a:moveTo>
                <a:lnTo>
                  <a:pt x="0" y="0"/>
                </a:lnTo>
                <a:lnTo>
                  <a:pt x="0" y="9144000"/>
                </a:lnTo>
                <a:lnTo>
                  <a:pt x="9144000" y="9144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152F2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99896" y="1434503"/>
            <a:ext cx="3449954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96670" algn="l"/>
                <a:tab pos="2430145" algn="l"/>
                <a:tab pos="2720340" algn="l"/>
              </a:tabLst>
            </a:pP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Y</a:t>
            </a:r>
            <a:r>
              <a:rPr dirty="0" sz="1400" spc="340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A</a:t>
            </a:r>
            <a:r>
              <a:rPr dirty="0" sz="1400" spc="365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Y</a:t>
            </a:r>
            <a:r>
              <a:rPr dirty="0" sz="1400" spc="409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G</a:t>
            </a:r>
            <a:r>
              <a:rPr dirty="0" sz="1400" spc="465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I</a:t>
            </a:r>
            <a:r>
              <a:rPr dirty="0" sz="1400" spc="480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D39F16"/>
                </a:solidFill>
                <a:latin typeface="Calibri"/>
                <a:cs typeface="Calibri"/>
              </a:rPr>
              <a:t>N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	İ</a:t>
            </a:r>
            <a:r>
              <a:rPr dirty="0" sz="1400" spc="459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N</a:t>
            </a:r>
            <a:r>
              <a:rPr dirty="0" sz="1400" spc="465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A</a:t>
            </a:r>
            <a:r>
              <a:rPr dirty="0" sz="1400" spc="470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N</a:t>
            </a:r>
            <a:r>
              <a:rPr dirty="0" sz="1400" spc="465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D39F16"/>
                </a:solidFill>
                <a:latin typeface="Calibri"/>
                <a:cs typeface="Calibri"/>
              </a:rPr>
              <a:t>Ç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	</a:t>
            </a:r>
            <a:r>
              <a:rPr dirty="0" sz="1400" spc="-50" b="1">
                <a:solidFill>
                  <a:srgbClr val="D39F16"/>
                </a:solidFill>
                <a:latin typeface="Calibri"/>
                <a:cs typeface="Calibri"/>
              </a:rPr>
              <a:t>·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	D</a:t>
            </a:r>
            <a:r>
              <a:rPr dirty="0" sz="1400" spc="465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E</a:t>
            </a:r>
            <a:r>
              <a:rPr dirty="0" sz="1400" spc="459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H</a:t>
            </a:r>
            <a:r>
              <a:rPr dirty="0" sz="1400" spc="475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D39F16"/>
                </a:solidFill>
                <a:latin typeface="Calibri"/>
                <a:cs typeface="Calibri"/>
              </a:rPr>
              <a:t>B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22604" y="1965960"/>
            <a:ext cx="1280160" cy="73025"/>
          </a:xfrm>
          <a:custGeom>
            <a:avLst/>
            <a:gdLst/>
            <a:ahLst/>
            <a:cxnLst/>
            <a:rect l="l" t="t" r="r" b="b"/>
            <a:pathLst>
              <a:path w="1280160" h="73025">
                <a:moveTo>
                  <a:pt x="1279791" y="0"/>
                </a:moveTo>
                <a:lnTo>
                  <a:pt x="0" y="0"/>
                </a:lnTo>
                <a:lnTo>
                  <a:pt x="0" y="72720"/>
                </a:lnTo>
                <a:lnTo>
                  <a:pt x="640079" y="72720"/>
                </a:lnTo>
                <a:lnTo>
                  <a:pt x="1279791" y="72720"/>
                </a:lnTo>
                <a:lnTo>
                  <a:pt x="1279791" y="0"/>
                </a:lnTo>
                <a:close/>
              </a:path>
            </a:pathLst>
          </a:custGeom>
          <a:solidFill>
            <a:srgbClr val="D39F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899896" y="2653736"/>
            <a:ext cx="6198235" cy="1732914"/>
          </a:xfrm>
          <a:prstGeom prst="rect"/>
        </p:spPr>
        <p:txBody>
          <a:bodyPr wrap="square" lIns="0" tIns="10413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19"/>
              </a:spcBef>
            </a:pPr>
            <a:r>
              <a:rPr dirty="0" sz="5000">
                <a:solidFill>
                  <a:srgbClr val="FFFFFF"/>
                </a:solidFill>
              </a:rPr>
              <a:t>“DEHB</a:t>
            </a:r>
            <a:r>
              <a:rPr dirty="0" sz="5000" spc="-60">
                <a:solidFill>
                  <a:srgbClr val="FFFFFF"/>
                </a:solidFill>
              </a:rPr>
              <a:t> </a:t>
            </a:r>
            <a:r>
              <a:rPr dirty="0" sz="5000" spc="-10">
                <a:solidFill>
                  <a:srgbClr val="FFFFFF"/>
                </a:solidFill>
              </a:rPr>
              <a:t>olsan</a:t>
            </a:r>
            <a:endParaRPr sz="5000"/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dirty="0" sz="5000">
                <a:solidFill>
                  <a:srgbClr val="FFFFFF"/>
                </a:solidFill>
              </a:rPr>
              <a:t>okul</a:t>
            </a:r>
            <a:r>
              <a:rPr dirty="0" sz="5000" spc="-135">
                <a:solidFill>
                  <a:srgbClr val="FFFFFF"/>
                </a:solidFill>
              </a:rPr>
              <a:t> </a:t>
            </a:r>
            <a:r>
              <a:rPr dirty="0" sz="5000" spc="-10">
                <a:solidFill>
                  <a:srgbClr val="FFFFFF"/>
                </a:solidFill>
              </a:rPr>
              <a:t>bitiremezdin”</a:t>
            </a:r>
            <a:endParaRPr sz="5000"/>
          </a:p>
        </p:txBody>
      </p:sp>
      <p:sp>
        <p:nvSpPr>
          <p:cNvPr id="6" name="object 6"/>
          <p:cNvSpPr txBox="1"/>
          <p:nvPr/>
        </p:nvSpPr>
        <p:spPr>
          <a:xfrm>
            <a:off x="899896" y="5025054"/>
            <a:ext cx="4432300" cy="187578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dirty="0" sz="3200" i="1">
                <a:solidFill>
                  <a:srgbClr val="D8E3DE"/>
                </a:solidFill>
                <a:latin typeface="Georgia"/>
                <a:cs typeface="Georgia"/>
              </a:rPr>
              <a:t>Bu</a:t>
            </a:r>
            <a:r>
              <a:rPr dirty="0" sz="3200" spc="-30" i="1">
                <a:solidFill>
                  <a:srgbClr val="D8E3DE"/>
                </a:solidFill>
                <a:latin typeface="Georgia"/>
                <a:cs typeface="Georgia"/>
              </a:rPr>
              <a:t> </a:t>
            </a:r>
            <a:r>
              <a:rPr dirty="0" sz="3200" i="1">
                <a:solidFill>
                  <a:srgbClr val="D8E3DE"/>
                </a:solidFill>
                <a:latin typeface="Georgia"/>
                <a:cs typeface="Georgia"/>
              </a:rPr>
              <a:t>cümle</a:t>
            </a:r>
            <a:r>
              <a:rPr dirty="0" sz="3200" spc="-30" i="1">
                <a:solidFill>
                  <a:srgbClr val="D8E3DE"/>
                </a:solidFill>
                <a:latin typeface="Georgia"/>
                <a:cs typeface="Georgia"/>
              </a:rPr>
              <a:t> </a:t>
            </a:r>
            <a:r>
              <a:rPr dirty="0" sz="3200" i="1">
                <a:solidFill>
                  <a:srgbClr val="D8E3DE"/>
                </a:solidFill>
                <a:latin typeface="Georgia"/>
                <a:cs typeface="Georgia"/>
              </a:rPr>
              <a:t>bir</a:t>
            </a:r>
            <a:r>
              <a:rPr dirty="0" sz="3200" spc="-25" i="1">
                <a:solidFill>
                  <a:srgbClr val="D8E3DE"/>
                </a:solidFill>
                <a:latin typeface="Georgia"/>
                <a:cs typeface="Georgia"/>
              </a:rPr>
              <a:t> </a:t>
            </a:r>
            <a:r>
              <a:rPr dirty="0" sz="3200" i="1">
                <a:solidFill>
                  <a:srgbClr val="D8E3DE"/>
                </a:solidFill>
                <a:latin typeface="Georgia"/>
                <a:cs typeface="Georgia"/>
              </a:rPr>
              <a:t>ölçüt</a:t>
            </a:r>
            <a:r>
              <a:rPr dirty="0" sz="3200" spc="-30" i="1">
                <a:solidFill>
                  <a:srgbClr val="D8E3DE"/>
                </a:solidFill>
                <a:latin typeface="Georgia"/>
                <a:cs typeface="Georgia"/>
              </a:rPr>
              <a:t> </a:t>
            </a:r>
            <a:r>
              <a:rPr dirty="0" sz="3200" spc="-10" i="1">
                <a:solidFill>
                  <a:srgbClr val="D8E3DE"/>
                </a:solidFill>
                <a:latin typeface="Georgia"/>
                <a:cs typeface="Georgia"/>
              </a:rPr>
              <a:t>değil. </a:t>
            </a:r>
            <a:r>
              <a:rPr dirty="0" sz="3200" i="1">
                <a:solidFill>
                  <a:srgbClr val="D8E3DE"/>
                </a:solidFill>
                <a:latin typeface="Georgia"/>
                <a:cs typeface="Georgia"/>
              </a:rPr>
              <a:t>Bir</a:t>
            </a:r>
            <a:r>
              <a:rPr dirty="0" sz="3200" spc="-10" i="1">
                <a:solidFill>
                  <a:srgbClr val="D8E3DE"/>
                </a:solidFill>
                <a:latin typeface="Georgia"/>
                <a:cs typeface="Georgia"/>
              </a:rPr>
              <a:t> varsayım.</a:t>
            </a:r>
            <a:endParaRPr sz="32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3429"/>
              </a:spcBef>
              <a:tabLst>
                <a:tab pos="413384" algn="l"/>
                <a:tab pos="1156970" algn="l"/>
                <a:tab pos="1358265" algn="l"/>
              </a:tabLst>
            </a:pPr>
            <a:r>
              <a:rPr dirty="0" sz="1600" b="1">
                <a:solidFill>
                  <a:srgbClr val="9BB2A9"/>
                </a:solidFill>
                <a:latin typeface="Calibri"/>
                <a:cs typeface="Calibri"/>
              </a:rPr>
              <a:t>1</a:t>
            </a:r>
            <a:r>
              <a:rPr dirty="0" sz="1600" spc="20" b="1">
                <a:solidFill>
                  <a:srgbClr val="9BB2A9"/>
                </a:solidFill>
                <a:latin typeface="Calibri"/>
                <a:cs typeface="Calibri"/>
              </a:rPr>
              <a:t> </a:t>
            </a:r>
            <a:r>
              <a:rPr dirty="0" sz="1600" spc="-50" b="1">
                <a:solidFill>
                  <a:srgbClr val="9BB2A9"/>
                </a:solidFill>
                <a:latin typeface="Calibri"/>
                <a:cs typeface="Calibri"/>
              </a:rPr>
              <a:t>7</a:t>
            </a:r>
            <a:r>
              <a:rPr dirty="0" sz="1600" b="1">
                <a:solidFill>
                  <a:srgbClr val="9BB2A9"/>
                </a:solidFill>
                <a:latin typeface="Calibri"/>
                <a:cs typeface="Calibri"/>
              </a:rPr>
              <a:t>	s</a:t>
            </a:r>
            <a:r>
              <a:rPr dirty="0" sz="1600" spc="25" b="1">
                <a:solidFill>
                  <a:srgbClr val="9BB2A9"/>
                </a:solidFill>
                <a:latin typeface="Calibri"/>
                <a:cs typeface="Calibri"/>
              </a:rPr>
              <a:t> </a:t>
            </a:r>
            <a:r>
              <a:rPr dirty="0" sz="1600" b="1">
                <a:solidFill>
                  <a:srgbClr val="9BB2A9"/>
                </a:solidFill>
                <a:latin typeface="Calibri"/>
                <a:cs typeface="Calibri"/>
              </a:rPr>
              <a:t>l</a:t>
            </a:r>
            <a:r>
              <a:rPr dirty="0" sz="1600" spc="35" b="1">
                <a:solidFill>
                  <a:srgbClr val="9BB2A9"/>
                </a:solidFill>
                <a:latin typeface="Calibri"/>
                <a:cs typeface="Calibri"/>
              </a:rPr>
              <a:t> </a:t>
            </a:r>
            <a:r>
              <a:rPr dirty="0" sz="1600" b="1">
                <a:solidFill>
                  <a:srgbClr val="9BB2A9"/>
                </a:solidFill>
                <a:latin typeface="Calibri"/>
                <a:cs typeface="Calibri"/>
              </a:rPr>
              <a:t>a y</a:t>
            </a:r>
            <a:r>
              <a:rPr dirty="0" sz="1600" spc="45" b="1">
                <a:solidFill>
                  <a:srgbClr val="9BB2A9"/>
                </a:solidFill>
                <a:latin typeface="Calibri"/>
                <a:cs typeface="Calibri"/>
              </a:rPr>
              <a:t> </a:t>
            </a:r>
            <a:r>
              <a:rPr dirty="0" sz="1600" spc="-50" b="1">
                <a:solidFill>
                  <a:srgbClr val="9BB2A9"/>
                </a:solidFill>
                <a:latin typeface="Calibri"/>
                <a:cs typeface="Calibri"/>
              </a:rPr>
              <a:t>t</a:t>
            </a:r>
            <a:r>
              <a:rPr dirty="0" sz="1600" b="1">
                <a:solidFill>
                  <a:srgbClr val="9BB2A9"/>
                </a:solidFill>
                <a:latin typeface="Calibri"/>
                <a:cs typeface="Calibri"/>
              </a:rPr>
              <a:t>	</a:t>
            </a:r>
            <a:r>
              <a:rPr dirty="0" sz="1600" spc="-50" b="1">
                <a:solidFill>
                  <a:srgbClr val="9BB2A9"/>
                </a:solidFill>
                <a:latin typeface="Calibri"/>
                <a:cs typeface="Calibri"/>
              </a:rPr>
              <a:t>·</a:t>
            </a:r>
            <a:r>
              <a:rPr dirty="0" sz="1600" b="1">
                <a:solidFill>
                  <a:srgbClr val="9BB2A9"/>
                </a:solidFill>
                <a:latin typeface="Calibri"/>
                <a:cs typeface="Calibri"/>
              </a:rPr>
              <a:t>	k</a:t>
            </a:r>
            <a:r>
              <a:rPr dirty="0" sz="1600" spc="5" b="1">
                <a:solidFill>
                  <a:srgbClr val="9BB2A9"/>
                </a:solidFill>
                <a:latin typeface="Calibri"/>
                <a:cs typeface="Calibri"/>
              </a:rPr>
              <a:t> </a:t>
            </a:r>
            <a:r>
              <a:rPr dirty="0" sz="1600" b="1">
                <a:solidFill>
                  <a:srgbClr val="9BB2A9"/>
                </a:solidFill>
                <a:latin typeface="Calibri"/>
                <a:cs typeface="Calibri"/>
              </a:rPr>
              <a:t>a y</a:t>
            </a:r>
            <a:r>
              <a:rPr dirty="0" sz="1600" spc="30" b="1">
                <a:solidFill>
                  <a:srgbClr val="9BB2A9"/>
                </a:solidFill>
                <a:latin typeface="Calibri"/>
                <a:cs typeface="Calibri"/>
              </a:rPr>
              <a:t> </a:t>
            </a:r>
            <a:r>
              <a:rPr dirty="0" sz="1600" b="1">
                <a:solidFill>
                  <a:srgbClr val="9BB2A9"/>
                </a:solidFill>
                <a:latin typeface="Calibri"/>
                <a:cs typeface="Calibri"/>
              </a:rPr>
              <a:t>n</a:t>
            </a:r>
            <a:r>
              <a:rPr dirty="0" sz="1600" spc="40" b="1">
                <a:solidFill>
                  <a:srgbClr val="9BB2A9"/>
                </a:solidFill>
                <a:latin typeface="Calibri"/>
                <a:cs typeface="Calibri"/>
              </a:rPr>
              <a:t> </a:t>
            </a:r>
            <a:r>
              <a:rPr dirty="0" sz="1600" b="1">
                <a:solidFill>
                  <a:srgbClr val="9BB2A9"/>
                </a:solidFill>
                <a:latin typeface="Calibri"/>
                <a:cs typeface="Calibri"/>
              </a:rPr>
              <a:t>a</a:t>
            </a:r>
            <a:r>
              <a:rPr dirty="0" sz="1600" spc="25" b="1">
                <a:solidFill>
                  <a:srgbClr val="9BB2A9"/>
                </a:solidFill>
                <a:latin typeface="Calibri"/>
                <a:cs typeface="Calibri"/>
              </a:rPr>
              <a:t> </a:t>
            </a:r>
            <a:r>
              <a:rPr dirty="0" sz="1600" b="1">
                <a:solidFill>
                  <a:srgbClr val="9BB2A9"/>
                </a:solidFill>
                <a:latin typeface="Calibri"/>
                <a:cs typeface="Calibri"/>
              </a:rPr>
              <a:t>k</a:t>
            </a:r>
            <a:r>
              <a:rPr dirty="0" sz="1600" spc="30" b="1">
                <a:solidFill>
                  <a:srgbClr val="9BB2A9"/>
                </a:solidFill>
                <a:latin typeface="Calibri"/>
                <a:cs typeface="Calibri"/>
              </a:rPr>
              <a:t> </a:t>
            </a:r>
            <a:r>
              <a:rPr dirty="0" sz="1600" b="1">
                <a:solidFill>
                  <a:srgbClr val="9BB2A9"/>
                </a:solidFill>
                <a:latin typeface="Calibri"/>
                <a:cs typeface="Calibri"/>
              </a:rPr>
              <a:t>l</a:t>
            </a:r>
            <a:r>
              <a:rPr dirty="0" sz="1600" spc="40" b="1">
                <a:solidFill>
                  <a:srgbClr val="9BB2A9"/>
                </a:solidFill>
                <a:latin typeface="Calibri"/>
                <a:cs typeface="Calibri"/>
              </a:rPr>
              <a:t> </a:t>
            </a:r>
            <a:r>
              <a:rPr dirty="0" sz="1600" spc="-50" b="1">
                <a:solidFill>
                  <a:srgbClr val="9BB2A9"/>
                </a:solidFill>
                <a:latin typeface="Calibri"/>
                <a:cs typeface="Calibri"/>
              </a:rPr>
              <a:t>ı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85800" y="8275319"/>
            <a:ext cx="7772400" cy="635"/>
          </a:xfrm>
          <a:custGeom>
            <a:avLst/>
            <a:gdLst/>
            <a:ahLst/>
            <a:cxnLst/>
            <a:rect l="l" t="t" r="r" b="b"/>
            <a:pathLst>
              <a:path w="7772400" h="634">
                <a:moveTo>
                  <a:pt x="0" y="0"/>
                </a:moveTo>
                <a:lnTo>
                  <a:pt x="7772400" y="355"/>
                </a:lnTo>
              </a:path>
            </a:pathLst>
          </a:custGeom>
          <a:ln w="12599">
            <a:solidFill>
              <a:srgbClr val="2D494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508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10</a:t>
            </a:fld>
            <a:r>
              <a:rPr dirty="0" spc="-15"/>
              <a:t> </a:t>
            </a:r>
            <a:r>
              <a:rPr dirty="0"/>
              <a:t>/</a:t>
            </a:r>
            <a:r>
              <a:rPr dirty="0" spc="-5"/>
              <a:t> </a:t>
            </a:r>
            <a:r>
              <a:rPr dirty="0" spc="-25"/>
              <a:t>17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/>
              <a:t>Doç.</a:t>
            </a:r>
            <a:r>
              <a:rPr dirty="0" spc="-35"/>
              <a:t> </a:t>
            </a:r>
            <a:r>
              <a:rPr dirty="0" spc="-25"/>
              <a:t>Dr.</a:t>
            </a:r>
            <a:r>
              <a:rPr dirty="0" spc="-30"/>
              <a:t> </a:t>
            </a:r>
            <a:r>
              <a:rPr dirty="0"/>
              <a:t>Alişan</a:t>
            </a:r>
            <a:r>
              <a:rPr dirty="0" spc="-30"/>
              <a:t> </a:t>
            </a:r>
            <a:r>
              <a:rPr dirty="0"/>
              <a:t>Burak</a:t>
            </a:r>
            <a:r>
              <a:rPr dirty="0" spc="-35"/>
              <a:t> </a:t>
            </a:r>
            <a:r>
              <a:rPr dirty="0" spc="-10"/>
              <a:t>Yaşar</a:t>
            </a:r>
            <a:r>
              <a:rPr dirty="0" spc="-30"/>
              <a:t> </a:t>
            </a:r>
            <a:r>
              <a:rPr dirty="0"/>
              <a:t>·</a:t>
            </a:r>
            <a:r>
              <a:rPr dirty="0" spc="-45"/>
              <a:t> </a:t>
            </a:r>
            <a:r>
              <a:rPr dirty="0"/>
              <a:t>Psikiyatri</a:t>
            </a:r>
            <a:r>
              <a:rPr dirty="0" spc="-25"/>
              <a:t> </a:t>
            </a:r>
            <a:r>
              <a:rPr dirty="0" spc="-10"/>
              <a:t>Uzmanı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pc="-10"/>
              <a:t>alisanburak.com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2736" y="584187"/>
            <a:ext cx="338836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20750" algn="l"/>
                <a:tab pos="1161415" algn="l"/>
                <a:tab pos="1610360" algn="l"/>
                <a:tab pos="2620645" algn="l"/>
              </a:tabLst>
            </a:pP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S</a:t>
            </a:r>
            <a:r>
              <a:rPr dirty="0" sz="1400" spc="270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E</a:t>
            </a:r>
            <a:r>
              <a:rPr dirty="0" sz="1400" spc="270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Y</a:t>
            </a:r>
            <a:r>
              <a:rPr dirty="0" sz="1400" spc="275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İ</a:t>
            </a:r>
            <a:r>
              <a:rPr dirty="0" sz="1400" spc="270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C0111E"/>
                </a:solidFill>
                <a:latin typeface="Calibri"/>
                <a:cs typeface="Calibri"/>
              </a:rPr>
              <a:t>R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	</a:t>
            </a:r>
            <a:r>
              <a:rPr dirty="0" sz="1400" spc="-50" b="1">
                <a:solidFill>
                  <a:srgbClr val="C0111E"/>
                </a:solidFill>
                <a:latin typeface="Calibri"/>
                <a:cs typeface="Calibri"/>
              </a:rPr>
              <a:t>·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	1</a:t>
            </a:r>
            <a:r>
              <a:rPr dirty="0" sz="1400" spc="260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C0111E"/>
                </a:solidFill>
                <a:latin typeface="Calibri"/>
                <a:cs typeface="Calibri"/>
              </a:rPr>
              <a:t>6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	Y</a:t>
            </a:r>
            <a:r>
              <a:rPr dirty="0" sz="1400" spc="275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I</a:t>
            </a:r>
            <a:r>
              <a:rPr dirty="0" sz="1400" spc="270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L</a:t>
            </a:r>
            <a:r>
              <a:rPr dirty="0" sz="1400" spc="270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L</a:t>
            </a:r>
            <a:r>
              <a:rPr dirty="0" sz="1400" spc="275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I</a:t>
            </a:r>
            <a:r>
              <a:rPr dirty="0" sz="1400" spc="270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C0111E"/>
                </a:solidFill>
                <a:latin typeface="Calibri"/>
                <a:cs typeface="Calibri"/>
              </a:rPr>
              <a:t>K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	İ</a:t>
            </a:r>
            <a:r>
              <a:rPr dirty="0" sz="1400" spc="270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Z</a:t>
            </a:r>
            <a:r>
              <a:rPr dirty="0" sz="1400" spc="270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L</a:t>
            </a:r>
            <a:r>
              <a:rPr dirty="0" sz="1400" spc="265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E</a:t>
            </a:r>
            <a:r>
              <a:rPr dirty="0" sz="1400" spc="270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C0111E"/>
                </a:solidFill>
                <a:latin typeface="Calibri"/>
                <a:cs typeface="Calibri"/>
              </a:rPr>
              <a:t>M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762736" y="939863"/>
            <a:ext cx="3549650" cy="13665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8800" spc="-10">
                <a:solidFill>
                  <a:srgbClr val="C0111E"/>
                </a:solidFill>
              </a:rPr>
              <a:t>%63,8</a:t>
            </a:r>
            <a:endParaRPr sz="8800"/>
          </a:p>
        </p:txBody>
      </p:sp>
      <p:sp>
        <p:nvSpPr>
          <p:cNvPr id="4" name="object 4"/>
          <p:cNvSpPr txBox="1"/>
          <p:nvPr/>
        </p:nvSpPr>
        <p:spPr>
          <a:xfrm>
            <a:off x="762736" y="2594063"/>
            <a:ext cx="7175500" cy="4527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i="1">
                <a:solidFill>
                  <a:srgbClr val="131525"/>
                </a:solidFill>
                <a:latin typeface="Georgia"/>
                <a:cs typeface="Georgia"/>
              </a:rPr>
              <a:t>belirtileri</a:t>
            </a:r>
            <a:r>
              <a:rPr dirty="0" sz="2800" spc="-100" i="1">
                <a:solidFill>
                  <a:srgbClr val="131525"/>
                </a:solidFill>
                <a:latin typeface="Georgia"/>
                <a:cs typeface="Georgia"/>
              </a:rPr>
              <a:t> </a:t>
            </a:r>
            <a:r>
              <a:rPr dirty="0" sz="2800" i="1">
                <a:solidFill>
                  <a:srgbClr val="131525"/>
                </a:solidFill>
                <a:latin typeface="Georgia"/>
                <a:cs typeface="Georgia"/>
              </a:rPr>
              <a:t>dönem</a:t>
            </a:r>
            <a:r>
              <a:rPr dirty="0" sz="2800" spc="-95" i="1">
                <a:solidFill>
                  <a:srgbClr val="131525"/>
                </a:solidFill>
                <a:latin typeface="Georgia"/>
                <a:cs typeface="Georgia"/>
              </a:rPr>
              <a:t> </a:t>
            </a:r>
            <a:r>
              <a:rPr dirty="0" sz="2800" i="1">
                <a:solidFill>
                  <a:srgbClr val="131525"/>
                </a:solidFill>
                <a:latin typeface="Georgia"/>
                <a:cs typeface="Georgia"/>
              </a:rPr>
              <a:t>dönem</a:t>
            </a:r>
            <a:r>
              <a:rPr dirty="0" sz="2800" spc="-95" i="1">
                <a:solidFill>
                  <a:srgbClr val="131525"/>
                </a:solidFill>
                <a:latin typeface="Georgia"/>
                <a:cs typeface="Georgia"/>
              </a:rPr>
              <a:t> </a:t>
            </a:r>
            <a:r>
              <a:rPr dirty="0" sz="2800" i="1">
                <a:solidFill>
                  <a:srgbClr val="131525"/>
                </a:solidFill>
                <a:latin typeface="Georgia"/>
                <a:cs typeface="Georgia"/>
              </a:rPr>
              <a:t>azalıp</a:t>
            </a:r>
            <a:r>
              <a:rPr dirty="0" sz="2800" spc="-95" i="1">
                <a:solidFill>
                  <a:srgbClr val="131525"/>
                </a:solidFill>
                <a:latin typeface="Georgia"/>
                <a:cs typeface="Georgia"/>
              </a:rPr>
              <a:t> </a:t>
            </a:r>
            <a:r>
              <a:rPr dirty="0" sz="2800" i="1">
                <a:solidFill>
                  <a:srgbClr val="131525"/>
                </a:solidFill>
                <a:latin typeface="Georgia"/>
                <a:cs typeface="Georgia"/>
              </a:rPr>
              <a:t>yeniden</a:t>
            </a:r>
            <a:r>
              <a:rPr dirty="0" sz="2800" spc="-95" i="1">
                <a:solidFill>
                  <a:srgbClr val="131525"/>
                </a:solidFill>
                <a:latin typeface="Georgia"/>
                <a:cs typeface="Georgia"/>
              </a:rPr>
              <a:t> </a:t>
            </a:r>
            <a:r>
              <a:rPr dirty="0" sz="2800" spc="-10" i="1">
                <a:solidFill>
                  <a:srgbClr val="131525"/>
                </a:solidFill>
                <a:latin typeface="Georgia"/>
                <a:cs typeface="Georgia"/>
              </a:rPr>
              <a:t>arttı.</a:t>
            </a:r>
            <a:endParaRPr sz="2800">
              <a:latin typeface="Georgia"/>
              <a:cs typeface="Georgi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85444" y="3429000"/>
            <a:ext cx="7772400" cy="4251960"/>
            <a:chOff x="685444" y="3429000"/>
            <a:chExt cx="7772400" cy="4251960"/>
          </a:xfrm>
        </p:grpSpPr>
        <p:sp>
          <p:nvSpPr>
            <p:cNvPr id="6" name="object 6"/>
            <p:cNvSpPr/>
            <p:nvPr/>
          </p:nvSpPr>
          <p:spPr>
            <a:xfrm>
              <a:off x="685444" y="3429000"/>
              <a:ext cx="7772400" cy="4251960"/>
            </a:xfrm>
            <a:custGeom>
              <a:avLst/>
              <a:gdLst/>
              <a:ahLst/>
              <a:cxnLst/>
              <a:rect l="l" t="t" r="r" b="b"/>
              <a:pathLst>
                <a:path w="7772400" h="4251959">
                  <a:moveTo>
                    <a:pt x="7772031" y="0"/>
                  </a:moveTo>
                  <a:lnTo>
                    <a:pt x="0" y="0"/>
                  </a:lnTo>
                  <a:lnTo>
                    <a:pt x="0" y="4251604"/>
                  </a:lnTo>
                  <a:lnTo>
                    <a:pt x="3886200" y="4251604"/>
                  </a:lnTo>
                  <a:lnTo>
                    <a:pt x="7772031" y="4251604"/>
                  </a:lnTo>
                  <a:lnTo>
                    <a:pt x="77720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685800" y="3429000"/>
              <a:ext cx="137160" cy="4251960"/>
            </a:xfrm>
            <a:custGeom>
              <a:avLst/>
              <a:gdLst/>
              <a:ahLst/>
              <a:cxnLst/>
              <a:rect l="l" t="t" r="r" b="b"/>
              <a:pathLst>
                <a:path w="137159" h="4251959">
                  <a:moveTo>
                    <a:pt x="136804" y="0"/>
                  </a:moveTo>
                  <a:lnTo>
                    <a:pt x="0" y="0"/>
                  </a:lnTo>
                  <a:lnTo>
                    <a:pt x="0" y="4251604"/>
                  </a:lnTo>
                  <a:lnTo>
                    <a:pt x="68402" y="4251604"/>
                  </a:lnTo>
                  <a:lnTo>
                    <a:pt x="136804" y="4251604"/>
                  </a:lnTo>
                  <a:lnTo>
                    <a:pt x="136804" y="0"/>
                  </a:lnTo>
                  <a:close/>
                </a:path>
              </a:pathLst>
            </a:custGeom>
            <a:solidFill>
              <a:srgbClr val="C0111E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685444" y="3429000"/>
            <a:ext cx="7772400" cy="4251960"/>
          </a:xfrm>
          <a:prstGeom prst="rect">
            <a:avLst/>
          </a:prstGeom>
          <a:ln w="12599">
            <a:solidFill>
              <a:srgbClr val="D5CFBE"/>
            </a:solidFill>
          </a:ln>
        </p:spPr>
        <p:txBody>
          <a:bodyPr wrap="square" lIns="0" tIns="300990" rIns="0" bIns="0" rtlCol="0" vert="horz">
            <a:spAutoFit/>
          </a:bodyPr>
          <a:lstStyle/>
          <a:p>
            <a:pPr marL="455930" marR="537210">
              <a:lnSpc>
                <a:spcPct val="100000"/>
              </a:lnSpc>
              <a:spcBef>
                <a:spcPts val="2370"/>
              </a:spcBef>
            </a:pP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558</a:t>
            </a:r>
            <a:r>
              <a:rPr dirty="0" sz="2400" spc="-5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çocuğun</a:t>
            </a:r>
            <a:r>
              <a:rPr dirty="0" sz="24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16</a:t>
            </a:r>
            <a:r>
              <a:rPr dirty="0" sz="24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yıl</a:t>
            </a:r>
            <a:r>
              <a:rPr dirty="0" sz="24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boyunca</a:t>
            </a:r>
            <a:r>
              <a:rPr dirty="0" sz="2400" spc="-5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izlendiği</a:t>
            </a:r>
            <a:r>
              <a:rPr dirty="0" sz="2400" spc="-5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45">
                <a:solidFill>
                  <a:srgbClr val="2B2E44"/>
                </a:solidFill>
                <a:latin typeface="Calibri"/>
                <a:cs typeface="Calibri"/>
              </a:rPr>
              <a:t>MTA</a:t>
            </a:r>
            <a:r>
              <a:rPr dirty="0" sz="2400" spc="-5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çalışmasında yalnızca</a:t>
            </a:r>
            <a:r>
              <a:rPr dirty="0" sz="2400" spc="-8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%9,1'i</a:t>
            </a:r>
            <a:r>
              <a:rPr dirty="0" sz="2400" spc="-8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kalıcı</a:t>
            </a:r>
            <a:r>
              <a:rPr dirty="0" sz="2400" spc="-8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düzelme</a:t>
            </a:r>
            <a:r>
              <a:rPr dirty="0" sz="2400" spc="-8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gösterdi.</a:t>
            </a:r>
            <a:r>
              <a:rPr dirty="0" sz="2400" spc="-8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Belirtiler</a:t>
            </a:r>
            <a:r>
              <a:rPr dirty="0" sz="2400" spc="-7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2B2E44"/>
                </a:solidFill>
                <a:latin typeface="Calibri"/>
                <a:cs typeface="Calibri"/>
              </a:rPr>
              <a:t>çoğu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kişide</a:t>
            </a:r>
            <a:r>
              <a:rPr dirty="0" sz="24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sabit</a:t>
            </a:r>
            <a:r>
              <a:rPr dirty="0" sz="2400" spc="-5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değil,</a:t>
            </a:r>
            <a:r>
              <a:rPr dirty="0" sz="24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dalgalı</a:t>
            </a:r>
            <a:r>
              <a:rPr dirty="0" sz="24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seyretti.</a:t>
            </a:r>
            <a:endParaRPr sz="2400">
              <a:latin typeface="Calibri"/>
              <a:cs typeface="Calibri"/>
            </a:endParaRPr>
          </a:p>
          <a:p>
            <a:pPr marL="455930" marR="1077595">
              <a:lnSpc>
                <a:spcPct val="132000"/>
              </a:lnSpc>
              <a:spcBef>
                <a:spcPts val="2880"/>
              </a:spcBef>
            </a:pPr>
            <a:r>
              <a:rPr dirty="0" sz="2400" b="1">
                <a:solidFill>
                  <a:srgbClr val="131525"/>
                </a:solidFill>
                <a:latin typeface="Calibri"/>
                <a:cs typeface="Calibri"/>
              </a:rPr>
              <a:t>Bu</a:t>
            </a:r>
            <a:r>
              <a:rPr dirty="0" sz="2400" spc="-50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131525"/>
                </a:solidFill>
                <a:latin typeface="Calibri"/>
                <a:cs typeface="Calibri"/>
              </a:rPr>
              <a:t>nedenle</a:t>
            </a:r>
            <a:r>
              <a:rPr dirty="0" sz="2400" spc="-50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131525"/>
                </a:solidFill>
                <a:latin typeface="Calibri"/>
                <a:cs typeface="Calibri"/>
              </a:rPr>
              <a:t>iyi</a:t>
            </a:r>
            <a:r>
              <a:rPr dirty="0" sz="2400" spc="-45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131525"/>
                </a:solidFill>
                <a:latin typeface="Calibri"/>
                <a:cs typeface="Calibri"/>
              </a:rPr>
              <a:t>gittiğiniz</a:t>
            </a:r>
            <a:r>
              <a:rPr dirty="0" sz="2400" spc="-45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131525"/>
                </a:solidFill>
                <a:latin typeface="Calibri"/>
                <a:cs typeface="Calibri"/>
              </a:rPr>
              <a:t>bir</a:t>
            </a:r>
            <a:r>
              <a:rPr dirty="0" sz="2400" spc="-50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131525"/>
                </a:solidFill>
                <a:latin typeface="Calibri"/>
                <a:cs typeface="Calibri"/>
              </a:rPr>
              <a:t>dönem,</a:t>
            </a:r>
            <a:r>
              <a:rPr dirty="0" sz="2400" spc="-50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131525"/>
                </a:solidFill>
                <a:latin typeface="Calibri"/>
                <a:cs typeface="Calibri"/>
              </a:rPr>
              <a:t>tanıyı</a:t>
            </a:r>
            <a:r>
              <a:rPr dirty="0" sz="2400" spc="-50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131525"/>
                </a:solidFill>
                <a:latin typeface="Calibri"/>
                <a:cs typeface="Calibri"/>
              </a:rPr>
              <a:t>geçersiz kılmaz.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62736" y="7905851"/>
            <a:ext cx="316484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Sibley</a:t>
            </a:r>
            <a:r>
              <a:rPr dirty="0" sz="1200" spc="-3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ve</a:t>
            </a:r>
            <a:r>
              <a:rPr dirty="0" sz="1200" spc="-30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ark.,</a:t>
            </a:r>
            <a:r>
              <a:rPr dirty="0" sz="1200" spc="-3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American</a:t>
            </a:r>
            <a:r>
              <a:rPr dirty="0" sz="1200" spc="-30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Journal</a:t>
            </a:r>
            <a:r>
              <a:rPr dirty="0" sz="1200" spc="-30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of</a:t>
            </a:r>
            <a:r>
              <a:rPr dirty="0" sz="1200" spc="-30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spc="-10" i="1">
                <a:solidFill>
                  <a:srgbClr val="6A6D7C"/>
                </a:solidFill>
                <a:latin typeface="Calibri"/>
                <a:cs typeface="Calibri"/>
              </a:rPr>
              <a:t>Psychiatry,</a:t>
            </a:r>
            <a:r>
              <a:rPr dirty="0" sz="1200" spc="-3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spc="-20" i="1">
                <a:solidFill>
                  <a:srgbClr val="6A6D7C"/>
                </a:solidFill>
                <a:latin typeface="Calibri"/>
                <a:cs typeface="Calibri"/>
              </a:rPr>
              <a:t>2022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85800" y="8275319"/>
            <a:ext cx="7772400" cy="635"/>
          </a:xfrm>
          <a:custGeom>
            <a:avLst/>
            <a:gdLst/>
            <a:ahLst/>
            <a:cxnLst/>
            <a:rect l="l" t="t" r="r" b="b"/>
            <a:pathLst>
              <a:path w="7772400" h="634">
                <a:moveTo>
                  <a:pt x="0" y="0"/>
                </a:moveTo>
                <a:lnTo>
                  <a:pt x="7772400" y="355"/>
                </a:lnTo>
              </a:path>
            </a:pathLst>
          </a:custGeom>
          <a:ln w="12599">
            <a:solidFill>
              <a:srgbClr val="D5CF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508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10</a:t>
            </a:fld>
            <a:r>
              <a:rPr dirty="0" spc="-15"/>
              <a:t> </a:t>
            </a:r>
            <a:r>
              <a:rPr dirty="0"/>
              <a:t>/</a:t>
            </a:r>
            <a:r>
              <a:rPr dirty="0" spc="-5"/>
              <a:t> </a:t>
            </a:r>
            <a:r>
              <a:rPr dirty="0" spc="-25"/>
              <a:t>17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/>
              <a:t>Doç.</a:t>
            </a:r>
            <a:r>
              <a:rPr dirty="0" spc="-35"/>
              <a:t> </a:t>
            </a:r>
            <a:r>
              <a:rPr dirty="0" spc="-25"/>
              <a:t>Dr.</a:t>
            </a:r>
            <a:r>
              <a:rPr dirty="0" spc="-30"/>
              <a:t> </a:t>
            </a:r>
            <a:r>
              <a:rPr dirty="0"/>
              <a:t>Alişan</a:t>
            </a:r>
            <a:r>
              <a:rPr dirty="0" spc="-30"/>
              <a:t> </a:t>
            </a:r>
            <a:r>
              <a:rPr dirty="0"/>
              <a:t>Burak</a:t>
            </a:r>
            <a:r>
              <a:rPr dirty="0" spc="-35"/>
              <a:t> </a:t>
            </a:r>
            <a:r>
              <a:rPr dirty="0" spc="-10"/>
              <a:t>Yaşar</a:t>
            </a:r>
            <a:r>
              <a:rPr dirty="0" spc="-30"/>
              <a:t> </a:t>
            </a:r>
            <a:r>
              <a:rPr dirty="0"/>
              <a:t>·</a:t>
            </a:r>
            <a:r>
              <a:rPr dirty="0" spc="-45"/>
              <a:t> </a:t>
            </a:r>
            <a:r>
              <a:rPr dirty="0"/>
              <a:t>Psikiyatri</a:t>
            </a:r>
            <a:r>
              <a:rPr dirty="0" spc="-25"/>
              <a:t> </a:t>
            </a:r>
            <a:r>
              <a:rPr dirty="0" spc="-10"/>
              <a:t>Uzmanı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pc="-10"/>
              <a:t>alisanburak.com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2736" y="584187"/>
            <a:ext cx="430530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19200" algn="l"/>
                <a:tab pos="2752090" algn="l"/>
                <a:tab pos="2990850" algn="l"/>
              </a:tabLst>
            </a:pP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G</a:t>
            </a:r>
            <a:r>
              <a:rPr dirty="0" sz="1400" spc="260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Ö</a:t>
            </a:r>
            <a:r>
              <a:rPr dirty="0" sz="1400" spc="245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Z</a:t>
            </a:r>
            <a:r>
              <a:rPr dirty="0" sz="1400" spc="270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D</a:t>
            </a:r>
            <a:r>
              <a:rPr dirty="0" sz="1400" spc="270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E</a:t>
            </a:r>
            <a:r>
              <a:rPr dirty="0" sz="1400" spc="270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C0111E"/>
                </a:solidFill>
                <a:latin typeface="Calibri"/>
                <a:cs typeface="Calibri"/>
              </a:rPr>
              <a:t>N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	K</a:t>
            </a:r>
            <a:r>
              <a:rPr dirty="0" sz="1400" spc="270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A</a:t>
            </a:r>
            <a:r>
              <a:rPr dirty="0" sz="1400" spc="250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Ç</a:t>
            </a:r>
            <a:r>
              <a:rPr dirty="0" sz="1400" spc="275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A</a:t>
            </a:r>
            <a:r>
              <a:rPr dirty="0" sz="1400" spc="270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N</a:t>
            </a:r>
            <a:r>
              <a:rPr dirty="0" sz="1400" spc="270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L</a:t>
            </a:r>
            <a:r>
              <a:rPr dirty="0" sz="1400" spc="265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A</a:t>
            </a:r>
            <a:r>
              <a:rPr dirty="0" sz="1400" spc="270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C0111E"/>
                </a:solidFill>
                <a:latin typeface="Calibri"/>
                <a:cs typeface="Calibri"/>
              </a:rPr>
              <a:t>R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	</a:t>
            </a:r>
            <a:r>
              <a:rPr dirty="0" sz="1400" spc="-50" b="1">
                <a:solidFill>
                  <a:srgbClr val="C0111E"/>
                </a:solidFill>
                <a:latin typeface="Calibri"/>
                <a:cs typeface="Calibri"/>
              </a:rPr>
              <a:t>·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	K</a:t>
            </a:r>
            <a:r>
              <a:rPr dirty="0" sz="1400" spc="265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A</a:t>
            </a:r>
            <a:r>
              <a:rPr dirty="0" sz="1400" spc="275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D</a:t>
            </a:r>
            <a:r>
              <a:rPr dirty="0" sz="1400" spc="275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I</a:t>
            </a:r>
            <a:r>
              <a:rPr dirty="0" sz="1400" spc="265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N</a:t>
            </a:r>
            <a:r>
              <a:rPr dirty="0" sz="1400" spc="270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L</a:t>
            </a:r>
            <a:r>
              <a:rPr dirty="0" sz="1400" spc="275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A</a:t>
            </a:r>
            <a:r>
              <a:rPr dirty="0" sz="1400" spc="270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C0111E"/>
                </a:solidFill>
                <a:latin typeface="Calibri"/>
                <a:cs typeface="Calibri"/>
              </a:rPr>
              <a:t>R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08048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200"/>
              <a:t>Dört</a:t>
            </a:r>
            <a:r>
              <a:rPr dirty="0" sz="5200" spc="-40"/>
              <a:t> </a:t>
            </a:r>
            <a:r>
              <a:rPr dirty="0" sz="5200"/>
              <a:t>yıl</a:t>
            </a:r>
            <a:r>
              <a:rPr dirty="0" sz="5200" spc="-40"/>
              <a:t> </a:t>
            </a:r>
            <a:r>
              <a:rPr dirty="0" sz="5200" spc="-20"/>
              <a:t>geç.</a:t>
            </a:r>
            <a:endParaRPr sz="5200"/>
          </a:p>
        </p:txBody>
      </p:sp>
      <p:sp>
        <p:nvSpPr>
          <p:cNvPr id="4" name="object 4"/>
          <p:cNvSpPr/>
          <p:nvPr/>
        </p:nvSpPr>
        <p:spPr>
          <a:xfrm>
            <a:off x="685444" y="2285644"/>
            <a:ext cx="1097280" cy="64135"/>
          </a:xfrm>
          <a:custGeom>
            <a:avLst/>
            <a:gdLst/>
            <a:ahLst/>
            <a:cxnLst/>
            <a:rect l="l" t="t" r="r" b="b"/>
            <a:pathLst>
              <a:path w="1097280" h="64135">
                <a:moveTo>
                  <a:pt x="1096911" y="0"/>
                </a:moveTo>
                <a:lnTo>
                  <a:pt x="0" y="0"/>
                </a:lnTo>
                <a:lnTo>
                  <a:pt x="0" y="63715"/>
                </a:lnTo>
                <a:lnTo>
                  <a:pt x="548640" y="63715"/>
                </a:lnTo>
                <a:lnTo>
                  <a:pt x="1096911" y="63715"/>
                </a:lnTo>
                <a:lnTo>
                  <a:pt x="1096911" y="0"/>
                </a:lnTo>
                <a:close/>
              </a:path>
            </a:pathLst>
          </a:custGeom>
          <a:solidFill>
            <a:srgbClr val="C0111E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685444" y="2697479"/>
            <a:ext cx="7772400" cy="4983480"/>
            <a:chOff x="685444" y="2697479"/>
            <a:chExt cx="7772400" cy="4983480"/>
          </a:xfrm>
        </p:grpSpPr>
        <p:sp>
          <p:nvSpPr>
            <p:cNvPr id="6" name="object 6"/>
            <p:cNvSpPr/>
            <p:nvPr/>
          </p:nvSpPr>
          <p:spPr>
            <a:xfrm>
              <a:off x="685444" y="2697479"/>
              <a:ext cx="7772400" cy="4983480"/>
            </a:xfrm>
            <a:custGeom>
              <a:avLst/>
              <a:gdLst/>
              <a:ahLst/>
              <a:cxnLst/>
              <a:rect l="l" t="t" r="r" b="b"/>
              <a:pathLst>
                <a:path w="7772400" h="4983480">
                  <a:moveTo>
                    <a:pt x="7772031" y="0"/>
                  </a:moveTo>
                  <a:lnTo>
                    <a:pt x="0" y="0"/>
                  </a:lnTo>
                  <a:lnTo>
                    <a:pt x="0" y="4983124"/>
                  </a:lnTo>
                  <a:lnTo>
                    <a:pt x="3886200" y="4983124"/>
                  </a:lnTo>
                  <a:lnTo>
                    <a:pt x="7772031" y="4983124"/>
                  </a:lnTo>
                  <a:lnTo>
                    <a:pt x="77720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685800" y="2697479"/>
              <a:ext cx="137160" cy="4983480"/>
            </a:xfrm>
            <a:custGeom>
              <a:avLst/>
              <a:gdLst/>
              <a:ahLst/>
              <a:cxnLst/>
              <a:rect l="l" t="t" r="r" b="b"/>
              <a:pathLst>
                <a:path w="137159" h="4983480">
                  <a:moveTo>
                    <a:pt x="136804" y="0"/>
                  </a:moveTo>
                  <a:lnTo>
                    <a:pt x="0" y="0"/>
                  </a:lnTo>
                  <a:lnTo>
                    <a:pt x="0" y="4983124"/>
                  </a:lnTo>
                  <a:lnTo>
                    <a:pt x="68402" y="4983124"/>
                  </a:lnTo>
                  <a:lnTo>
                    <a:pt x="136804" y="4983124"/>
                  </a:lnTo>
                  <a:lnTo>
                    <a:pt x="136804" y="0"/>
                  </a:lnTo>
                  <a:close/>
                </a:path>
              </a:pathLst>
            </a:custGeom>
            <a:solidFill>
              <a:srgbClr val="C0111E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685444" y="2697479"/>
            <a:ext cx="7772400" cy="4983480"/>
          </a:xfrm>
          <a:prstGeom prst="rect">
            <a:avLst/>
          </a:prstGeom>
          <a:ln w="12599">
            <a:solidFill>
              <a:srgbClr val="D5CFBE"/>
            </a:solidFill>
          </a:ln>
        </p:spPr>
        <p:txBody>
          <a:bodyPr wrap="square" lIns="0" tIns="300990" rIns="0" bIns="0" rtlCol="0" vert="horz">
            <a:spAutoFit/>
          </a:bodyPr>
          <a:lstStyle/>
          <a:p>
            <a:pPr marL="455930" marR="891540">
              <a:lnSpc>
                <a:spcPct val="100000"/>
              </a:lnSpc>
              <a:spcBef>
                <a:spcPts val="2370"/>
              </a:spcBef>
            </a:pP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Stockholm'de</a:t>
            </a:r>
            <a:r>
              <a:rPr dirty="0" sz="24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DEHB</a:t>
            </a:r>
            <a:r>
              <a:rPr dirty="0" sz="24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tanısı</a:t>
            </a:r>
            <a:r>
              <a:rPr dirty="0" sz="2400" spc="-5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almış</a:t>
            </a:r>
            <a:r>
              <a:rPr dirty="0" sz="24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85.330</a:t>
            </a:r>
            <a:r>
              <a:rPr dirty="0" sz="24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kişinin</a:t>
            </a:r>
            <a:r>
              <a:rPr dirty="0" sz="24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sağlık kayıtları</a:t>
            </a:r>
            <a:r>
              <a:rPr dirty="0" sz="2400" spc="-8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incelendi.</a:t>
            </a:r>
            <a:endParaRPr sz="2400">
              <a:latin typeface="Calibri"/>
              <a:cs typeface="Calibri"/>
            </a:endParaRPr>
          </a:p>
          <a:p>
            <a:pPr marL="455930" marR="828040">
              <a:lnSpc>
                <a:spcPct val="132000"/>
              </a:lnSpc>
              <a:spcBef>
                <a:spcPts val="2880"/>
              </a:spcBef>
            </a:pPr>
            <a:r>
              <a:rPr dirty="0" sz="2400" b="1">
                <a:solidFill>
                  <a:srgbClr val="131525"/>
                </a:solidFill>
                <a:latin typeface="Calibri"/>
                <a:cs typeface="Calibri"/>
              </a:rPr>
              <a:t>Kadınlar</a:t>
            </a:r>
            <a:r>
              <a:rPr dirty="0" sz="2400" spc="-95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131525"/>
                </a:solidFill>
                <a:latin typeface="Calibri"/>
                <a:cs typeface="Calibri"/>
              </a:rPr>
              <a:t>tanıyı</a:t>
            </a:r>
            <a:r>
              <a:rPr dirty="0" sz="2400" spc="-80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131525"/>
                </a:solidFill>
                <a:latin typeface="Calibri"/>
                <a:cs typeface="Calibri"/>
              </a:rPr>
              <a:t>ortalama</a:t>
            </a:r>
            <a:r>
              <a:rPr dirty="0" sz="2400" spc="-80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131525"/>
                </a:solidFill>
                <a:latin typeface="Calibri"/>
                <a:cs typeface="Calibri"/>
              </a:rPr>
              <a:t>23,5</a:t>
            </a:r>
            <a:r>
              <a:rPr dirty="0" sz="2400" spc="-80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131525"/>
                </a:solidFill>
                <a:latin typeface="Calibri"/>
                <a:cs typeface="Calibri"/>
              </a:rPr>
              <a:t>yaşında,</a:t>
            </a:r>
            <a:r>
              <a:rPr dirty="0" sz="2400" spc="-85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131525"/>
                </a:solidFill>
                <a:latin typeface="Calibri"/>
                <a:cs typeface="Calibri"/>
              </a:rPr>
              <a:t>erkekler</a:t>
            </a:r>
            <a:r>
              <a:rPr dirty="0" sz="2400" spc="-90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400" spc="-20" b="1">
                <a:solidFill>
                  <a:srgbClr val="131525"/>
                </a:solidFill>
                <a:latin typeface="Calibri"/>
                <a:cs typeface="Calibri"/>
              </a:rPr>
              <a:t>19,6 </a:t>
            </a:r>
            <a:r>
              <a:rPr dirty="0" sz="2400" b="1">
                <a:solidFill>
                  <a:srgbClr val="131525"/>
                </a:solidFill>
                <a:latin typeface="Calibri"/>
                <a:cs typeface="Calibri"/>
              </a:rPr>
              <a:t>yaşında</a:t>
            </a:r>
            <a:r>
              <a:rPr dirty="0" sz="2400" spc="-105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400" spc="-20" b="1">
                <a:solidFill>
                  <a:srgbClr val="131525"/>
                </a:solidFill>
                <a:latin typeface="Calibri"/>
                <a:cs typeface="Calibri"/>
              </a:rPr>
              <a:t>aldı.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69"/>
              </a:spcBef>
            </a:pPr>
            <a:endParaRPr sz="2400">
              <a:latin typeface="Calibri"/>
              <a:cs typeface="Calibri"/>
            </a:endParaRPr>
          </a:p>
          <a:p>
            <a:pPr marL="455930" marR="410845">
              <a:lnSpc>
                <a:spcPct val="132000"/>
              </a:lnSpc>
            </a:pP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Kadınlarda</a:t>
            </a:r>
            <a:r>
              <a:rPr dirty="0" sz="24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eşlik</a:t>
            </a:r>
            <a:r>
              <a:rPr dirty="0" sz="24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eden</a:t>
            </a:r>
            <a:r>
              <a:rPr dirty="0" sz="24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psikiyatrik</a:t>
            </a:r>
            <a:r>
              <a:rPr dirty="0" sz="24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tanılar</a:t>
            </a:r>
            <a:r>
              <a:rPr dirty="0" sz="2400" spc="-5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ve</a:t>
            </a:r>
            <a:r>
              <a:rPr dirty="0" sz="24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sağlık</a:t>
            </a:r>
            <a:r>
              <a:rPr dirty="0" sz="24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hizmeti kullanımı,</a:t>
            </a:r>
            <a:r>
              <a:rPr dirty="0" sz="24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hem</a:t>
            </a:r>
            <a:r>
              <a:rPr dirty="0" sz="2400" spc="-4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tanıdan</a:t>
            </a:r>
            <a:r>
              <a:rPr dirty="0" sz="2400" spc="-5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önce</a:t>
            </a:r>
            <a:r>
              <a:rPr dirty="0" sz="2400" spc="-5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hem</a:t>
            </a:r>
            <a:r>
              <a:rPr dirty="0" sz="2400" spc="-5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sonra</a:t>
            </a:r>
            <a:r>
              <a:rPr dirty="0" sz="2400" spc="-5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daha</a:t>
            </a:r>
            <a:r>
              <a:rPr dirty="0" sz="2400" spc="-5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yüksekti.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62736" y="7905851"/>
            <a:ext cx="407162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i="1">
                <a:solidFill>
                  <a:srgbClr val="6A6D7C"/>
                </a:solidFill>
                <a:latin typeface="Calibri"/>
                <a:cs typeface="Calibri"/>
              </a:rPr>
              <a:t>Skoglund</a:t>
            </a:r>
            <a:r>
              <a:rPr dirty="0" sz="1200" spc="-1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ve</a:t>
            </a:r>
            <a:r>
              <a:rPr dirty="0" sz="1200" spc="-10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ark.,</a:t>
            </a:r>
            <a:r>
              <a:rPr dirty="0" sz="1200" spc="-1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Journal</a:t>
            </a:r>
            <a:r>
              <a:rPr dirty="0" sz="1200" spc="-1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of</a:t>
            </a:r>
            <a:r>
              <a:rPr dirty="0" sz="1200" spc="-10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Child </a:t>
            </a:r>
            <a:r>
              <a:rPr dirty="0" sz="1200" spc="-10" i="1">
                <a:solidFill>
                  <a:srgbClr val="6A6D7C"/>
                </a:solidFill>
                <a:latin typeface="Calibri"/>
                <a:cs typeface="Calibri"/>
              </a:rPr>
              <a:t>Psychology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and</a:t>
            </a:r>
            <a:r>
              <a:rPr dirty="0" sz="1200" spc="-10" i="1">
                <a:solidFill>
                  <a:srgbClr val="6A6D7C"/>
                </a:solidFill>
                <a:latin typeface="Calibri"/>
                <a:cs typeface="Calibri"/>
              </a:rPr>
              <a:t> Psychiatry,</a:t>
            </a:r>
            <a:r>
              <a:rPr dirty="0" sz="1200" spc="-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spc="-20" i="1">
                <a:solidFill>
                  <a:srgbClr val="6A6D7C"/>
                </a:solidFill>
                <a:latin typeface="Calibri"/>
                <a:cs typeface="Calibri"/>
              </a:rPr>
              <a:t>2024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85800" y="8275319"/>
            <a:ext cx="7772400" cy="635"/>
          </a:xfrm>
          <a:custGeom>
            <a:avLst/>
            <a:gdLst/>
            <a:ahLst/>
            <a:cxnLst/>
            <a:rect l="l" t="t" r="r" b="b"/>
            <a:pathLst>
              <a:path w="7772400" h="634">
                <a:moveTo>
                  <a:pt x="0" y="0"/>
                </a:moveTo>
                <a:lnTo>
                  <a:pt x="7772400" y="355"/>
                </a:lnTo>
              </a:path>
            </a:pathLst>
          </a:custGeom>
          <a:ln w="12599">
            <a:solidFill>
              <a:srgbClr val="D5CF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508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10</a:t>
            </a:fld>
            <a:r>
              <a:rPr dirty="0" spc="-15"/>
              <a:t> </a:t>
            </a:r>
            <a:r>
              <a:rPr dirty="0"/>
              <a:t>/</a:t>
            </a:r>
            <a:r>
              <a:rPr dirty="0" spc="-5"/>
              <a:t> </a:t>
            </a:r>
            <a:r>
              <a:rPr dirty="0" spc="-25"/>
              <a:t>17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/>
              <a:t>Doç.</a:t>
            </a:r>
            <a:r>
              <a:rPr dirty="0" spc="-35"/>
              <a:t> </a:t>
            </a:r>
            <a:r>
              <a:rPr dirty="0" spc="-25"/>
              <a:t>Dr.</a:t>
            </a:r>
            <a:r>
              <a:rPr dirty="0" spc="-30"/>
              <a:t> </a:t>
            </a:r>
            <a:r>
              <a:rPr dirty="0"/>
              <a:t>Alişan</a:t>
            </a:r>
            <a:r>
              <a:rPr dirty="0" spc="-30"/>
              <a:t> </a:t>
            </a:r>
            <a:r>
              <a:rPr dirty="0"/>
              <a:t>Burak</a:t>
            </a:r>
            <a:r>
              <a:rPr dirty="0" spc="-35"/>
              <a:t> </a:t>
            </a:r>
            <a:r>
              <a:rPr dirty="0" spc="-10"/>
              <a:t>Yaşar</a:t>
            </a:r>
            <a:r>
              <a:rPr dirty="0" spc="-30"/>
              <a:t> </a:t>
            </a:r>
            <a:r>
              <a:rPr dirty="0"/>
              <a:t>·</a:t>
            </a:r>
            <a:r>
              <a:rPr dirty="0" spc="-45"/>
              <a:t> </a:t>
            </a:r>
            <a:r>
              <a:rPr dirty="0"/>
              <a:t>Psikiyatri</a:t>
            </a:r>
            <a:r>
              <a:rPr dirty="0" spc="-25"/>
              <a:t> </a:t>
            </a:r>
            <a:r>
              <a:rPr dirty="0" spc="-10"/>
              <a:t>Uzmanı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pc="-10"/>
              <a:t>alisanburak.com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2736" y="584187"/>
            <a:ext cx="429768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79780" algn="l"/>
                <a:tab pos="1825625" algn="l"/>
                <a:tab pos="2066289" algn="l"/>
                <a:tab pos="3059430" algn="l"/>
                <a:tab pos="3652520" algn="l"/>
              </a:tabLst>
            </a:pP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T</a:t>
            </a:r>
            <a:r>
              <a:rPr dirty="0" sz="1400" spc="15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A</a:t>
            </a:r>
            <a:r>
              <a:rPr dirty="0" sz="1400" spc="27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N</a:t>
            </a:r>
            <a:r>
              <a:rPr dirty="0" sz="1400" spc="27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003466"/>
                </a:solidFill>
                <a:latin typeface="Calibri"/>
                <a:cs typeface="Calibri"/>
              </a:rPr>
              <a:t>I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	S</a:t>
            </a:r>
            <a:r>
              <a:rPr dirty="0" sz="1400" spc="265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I</a:t>
            </a:r>
            <a:r>
              <a:rPr dirty="0" sz="1400" spc="265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R</a:t>
            </a:r>
            <a:r>
              <a:rPr dirty="0" sz="1400" spc="275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A</a:t>
            </a:r>
            <a:r>
              <a:rPr dirty="0" sz="1400" spc="27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S</a:t>
            </a:r>
            <a:r>
              <a:rPr dirty="0" sz="1400" spc="27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003466"/>
                </a:solidFill>
                <a:latin typeface="Calibri"/>
                <a:cs typeface="Calibri"/>
              </a:rPr>
              <a:t>I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	</a:t>
            </a:r>
            <a:r>
              <a:rPr dirty="0" sz="1400" spc="-50" b="1">
                <a:solidFill>
                  <a:srgbClr val="003466"/>
                </a:solidFill>
                <a:latin typeface="Calibri"/>
                <a:cs typeface="Calibri"/>
              </a:rPr>
              <a:t>·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	B</a:t>
            </a:r>
            <a:r>
              <a:rPr dirty="0" sz="1400" spc="25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A</a:t>
            </a:r>
            <a:r>
              <a:rPr dirty="0" sz="1400" spc="275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Ş</a:t>
            </a:r>
            <a:r>
              <a:rPr dirty="0" sz="1400" spc="27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K</a:t>
            </a:r>
            <a:r>
              <a:rPr dirty="0" sz="1400" spc="27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003466"/>
                </a:solidFill>
                <a:latin typeface="Calibri"/>
                <a:cs typeface="Calibri"/>
              </a:rPr>
              <a:t>A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	B</a:t>
            </a:r>
            <a:r>
              <a:rPr dirty="0" sz="1400" spc="26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İ</a:t>
            </a:r>
            <a:r>
              <a:rPr dirty="0" sz="1400" spc="28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003466"/>
                </a:solidFill>
                <a:latin typeface="Calibri"/>
                <a:cs typeface="Calibri"/>
              </a:rPr>
              <a:t>R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	A</a:t>
            </a:r>
            <a:r>
              <a:rPr dirty="0" sz="1400" spc="27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D</a:t>
            </a:r>
            <a:r>
              <a:rPr dirty="0" sz="1400" spc="275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L</a:t>
            </a:r>
            <a:r>
              <a:rPr dirty="0" sz="1400" spc="265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003466"/>
                </a:solidFill>
                <a:latin typeface="Calibri"/>
                <a:cs typeface="Calibri"/>
              </a:rPr>
              <a:t>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762736" y="1065274"/>
            <a:ext cx="6658609" cy="15271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1900"/>
              </a:lnSpc>
              <a:spcBef>
                <a:spcPts val="100"/>
              </a:spcBef>
            </a:pPr>
            <a:r>
              <a:rPr dirty="0" sz="4400"/>
              <a:t>Tablo</a:t>
            </a:r>
            <a:r>
              <a:rPr dirty="0" sz="4400" spc="-60"/>
              <a:t> </a:t>
            </a:r>
            <a:r>
              <a:rPr dirty="0" sz="4400"/>
              <a:t>yok</a:t>
            </a:r>
            <a:r>
              <a:rPr dirty="0" sz="4400" spc="-55"/>
              <a:t> </a:t>
            </a:r>
            <a:r>
              <a:rPr dirty="0" sz="4400" spc="-10"/>
              <a:t>değildi. </a:t>
            </a:r>
            <a:r>
              <a:rPr dirty="0" sz="4400"/>
              <a:t>Başka</a:t>
            </a:r>
            <a:r>
              <a:rPr dirty="0" sz="4400" spc="-60"/>
              <a:t> </a:t>
            </a:r>
            <a:r>
              <a:rPr dirty="0" sz="4400"/>
              <a:t>bir</a:t>
            </a:r>
            <a:r>
              <a:rPr dirty="0" sz="4400" spc="-55"/>
              <a:t> </a:t>
            </a:r>
            <a:r>
              <a:rPr dirty="0" sz="4400"/>
              <a:t>adla</a:t>
            </a:r>
            <a:r>
              <a:rPr dirty="0" sz="4400" spc="-60"/>
              <a:t> </a:t>
            </a:r>
            <a:r>
              <a:rPr dirty="0" sz="4400" spc="-10"/>
              <a:t>okundu.</a:t>
            </a:r>
            <a:endParaRPr sz="4400"/>
          </a:p>
        </p:txBody>
      </p:sp>
      <p:sp>
        <p:nvSpPr>
          <p:cNvPr id="4" name="object 4"/>
          <p:cNvSpPr/>
          <p:nvPr/>
        </p:nvSpPr>
        <p:spPr>
          <a:xfrm>
            <a:off x="685444" y="2788564"/>
            <a:ext cx="1097280" cy="64135"/>
          </a:xfrm>
          <a:custGeom>
            <a:avLst/>
            <a:gdLst/>
            <a:ahLst/>
            <a:cxnLst/>
            <a:rect l="l" t="t" r="r" b="b"/>
            <a:pathLst>
              <a:path w="1097280" h="64135">
                <a:moveTo>
                  <a:pt x="1096911" y="0"/>
                </a:moveTo>
                <a:lnTo>
                  <a:pt x="0" y="0"/>
                </a:lnTo>
                <a:lnTo>
                  <a:pt x="0" y="63715"/>
                </a:lnTo>
                <a:lnTo>
                  <a:pt x="548640" y="63715"/>
                </a:lnTo>
                <a:lnTo>
                  <a:pt x="1096911" y="63715"/>
                </a:lnTo>
                <a:lnTo>
                  <a:pt x="1096911" y="0"/>
                </a:lnTo>
                <a:close/>
              </a:path>
            </a:pathLst>
          </a:custGeom>
          <a:solidFill>
            <a:srgbClr val="D39F16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679144" y="3193744"/>
            <a:ext cx="7785100" cy="4493260"/>
            <a:chOff x="679144" y="3193744"/>
            <a:chExt cx="7785100" cy="4493260"/>
          </a:xfrm>
        </p:grpSpPr>
        <p:sp>
          <p:nvSpPr>
            <p:cNvPr id="6" name="object 6"/>
            <p:cNvSpPr/>
            <p:nvPr/>
          </p:nvSpPr>
          <p:spPr>
            <a:xfrm>
              <a:off x="685444" y="3200044"/>
              <a:ext cx="7772400" cy="4480560"/>
            </a:xfrm>
            <a:custGeom>
              <a:avLst/>
              <a:gdLst/>
              <a:ahLst/>
              <a:cxnLst/>
              <a:rect l="l" t="t" r="r" b="b"/>
              <a:pathLst>
                <a:path w="7772400" h="4480559">
                  <a:moveTo>
                    <a:pt x="7772031" y="0"/>
                  </a:moveTo>
                  <a:lnTo>
                    <a:pt x="0" y="0"/>
                  </a:lnTo>
                  <a:lnTo>
                    <a:pt x="0" y="4480191"/>
                  </a:lnTo>
                  <a:lnTo>
                    <a:pt x="3886200" y="4480191"/>
                  </a:lnTo>
                  <a:lnTo>
                    <a:pt x="7772031" y="4480191"/>
                  </a:lnTo>
                  <a:lnTo>
                    <a:pt x="77720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685444" y="3200044"/>
              <a:ext cx="7772400" cy="4480560"/>
            </a:xfrm>
            <a:custGeom>
              <a:avLst/>
              <a:gdLst/>
              <a:ahLst/>
              <a:cxnLst/>
              <a:rect l="l" t="t" r="r" b="b"/>
              <a:pathLst>
                <a:path w="7772400" h="4480559">
                  <a:moveTo>
                    <a:pt x="3886200" y="4480191"/>
                  </a:moveTo>
                  <a:lnTo>
                    <a:pt x="0" y="4480191"/>
                  </a:lnTo>
                  <a:lnTo>
                    <a:pt x="0" y="0"/>
                  </a:lnTo>
                  <a:lnTo>
                    <a:pt x="7772031" y="0"/>
                  </a:lnTo>
                  <a:lnTo>
                    <a:pt x="7772031" y="4480191"/>
                  </a:lnTo>
                  <a:lnTo>
                    <a:pt x="3886200" y="4480191"/>
                  </a:lnTo>
                  <a:close/>
                </a:path>
              </a:pathLst>
            </a:custGeom>
            <a:ln w="12599">
              <a:solidFill>
                <a:srgbClr val="D5CF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685799" y="3200044"/>
              <a:ext cx="137160" cy="4480560"/>
            </a:xfrm>
            <a:custGeom>
              <a:avLst/>
              <a:gdLst/>
              <a:ahLst/>
              <a:cxnLst/>
              <a:rect l="l" t="t" r="r" b="b"/>
              <a:pathLst>
                <a:path w="137159" h="4480559">
                  <a:moveTo>
                    <a:pt x="136804" y="0"/>
                  </a:moveTo>
                  <a:lnTo>
                    <a:pt x="0" y="0"/>
                  </a:lnTo>
                  <a:lnTo>
                    <a:pt x="0" y="4480191"/>
                  </a:lnTo>
                  <a:lnTo>
                    <a:pt x="68402" y="4480191"/>
                  </a:lnTo>
                  <a:lnTo>
                    <a:pt x="136804" y="4480191"/>
                  </a:lnTo>
                  <a:lnTo>
                    <a:pt x="136804" y="0"/>
                  </a:lnTo>
                  <a:close/>
                </a:path>
              </a:pathLst>
            </a:custGeom>
            <a:solidFill>
              <a:srgbClr val="00346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/>
          <p:nvPr/>
        </p:nvSpPr>
        <p:spPr>
          <a:xfrm>
            <a:off x="1128864" y="3488370"/>
            <a:ext cx="6772275" cy="32613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31900"/>
              </a:lnSpc>
              <a:spcBef>
                <a:spcPts val="100"/>
              </a:spcBef>
            </a:pP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Galler'de</a:t>
            </a:r>
            <a:r>
              <a:rPr dirty="0" sz="2300" spc="-5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DEHB</a:t>
            </a:r>
            <a:r>
              <a:rPr dirty="0" sz="2300" spc="-5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tanılı</a:t>
            </a:r>
            <a:r>
              <a:rPr dirty="0" sz="23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16.458</a:t>
            </a:r>
            <a:r>
              <a:rPr dirty="0" sz="2300" spc="-5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kişinin</a:t>
            </a:r>
            <a:r>
              <a:rPr dirty="0" sz="2300" spc="-5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10">
                <a:solidFill>
                  <a:srgbClr val="2B2E44"/>
                </a:solidFill>
                <a:latin typeface="Calibri"/>
                <a:cs typeface="Calibri"/>
              </a:rPr>
              <a:t>kayıtlarında,</a:t>
            </a:r>
            <a:r>
              <a:rPr dirty="0" sz="23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25">
                <a:solidFill>
                  <a:srgbClr val="2B2E44"/>
                </a:solidFill>
                <a:latin typeface="Calibri"/>
                <a:cs typeface="Calibri"/>
              </a:rPr>
              <a:t>12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yaşından</a:t>
            </a:r>
            <a:r>
              <a:rPr dirty="0" sz="2300" spc="-7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önce</a:t>
            </a:r>
            <a:r>
              <a:rPr dirty="0" sz="2300" spc="-8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tanı</a:t>
            </a:r>
            <a:r>
              <a:rPr dirty="0" sz="2300" spc="-8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alanlarda</a:t>
            </a:r>
            <a:r>
              <a:rPr dirty="0" sz="2300" spc="-7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10">
                <a:solidFill>
                  <a:srgbClr val="2B2E44"/>
                </a:solidFill>
                <a:latin typeface="Calibri"/>
                <a:cs typeface="Calibri"/>
              </a:rPr>
              <a:t>erkek</a:t>
            </a:r>
            <a:r>
              <a:rPr dirty="0" sz="2300" spc="-8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ve</a:t>
            </a:r>
            <a:r>
              <a:rPr dirty="0" sz="2300" spc="-8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kadın</a:t>
            </a:r>
            <a:r>
              <a:rPr dirty="0" sz="2300" spc="-8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oranı</a:t>
            </a:r>
            <a:r>
              <a:rPr dirty="0" sz="2300" spc="-7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4,8'e</a:t>
            </a:r>
            <a:r>
              <a:rPr dirty="0" sz="2300" spc="-8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25">
                <a:solidFill>
                  <a:srgbClr val="2B2E44"/>
                </a:solidFill>
                <a:latin typeface="Calibri"/>
                <a:cs typeface="Calibri"/>
              </a:rPr>
              <a:t>1.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On</a:t>
            </a:r>
            <a:r>
              <a:rPr dirty="0" sz="2300" spc="-7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sekiz</a:t>
            </a:r>
            <a:r>
              <a:rPr dirty="0" sz="2300" spc="-7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yaşından</a:t>
            </a:r>
            <a:r>
              <a:rPr dirty="0" sz="2300" spc="-7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sonra</a:t>
            </a:r>
            <a:r>
              <a:rPr dirty="0" sz="23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tanı</a:t>
            </a:r>
            <a:r>
              <a:rPr dirty="0" sz="2300" spc="-7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alanlarda</a:t>
            </a:r>
            <a:r>
              <a:rPr dirty="0" sz="23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ise</a:t>
            </a:r>
            <a:r>
              <a:rPr dirty="0" sz="23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1,9'a</a:t>
            </a:r>
            <a:r>
              <a:rPr dirty="0" sz="2300" spc="-7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25">
                <a:solidFill>
                  <a:srgbClr val="2B2E44"/>
                </a:solidFill>
                <a:latin typeface="Calibri"/>
                <a:cs typeface="Calibri"/>
              </a:rPr>
              <a:t>1.</a:t>
            </a:r>
            <a:endParaRPr sz="2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30"/>
              </a:spcBef>
            </a:pPr>
            <a:endParaRPr sz="2300">
              <a:latin typeface="Calibri"/>
              <a:cs typeface="Calibri"/>
            </a:endParaRPr>
          </a:p>
          <a:p>
            <a:pPr marL="12700" marR="241935">
              <a:lnSpc>
                <a:spcPct val="131900"/>
              </a:lnSpc>
            </a:pPr>
            <a:r>
              <a:rPr dirty="0" sz="2300" spc="-30">
                <a:solidFill>
                  <a:srgbClr val="2B2E44"/>
                </a:solidFill>
                <a:latin typeface="Calibri"/>
                <a:cs typeface="Calibri"/>
              </a:rPr>
              <a:t>Kadınlar,</a:t>
            </a:r>
            <a:r>
              <a:rPr dirty="0" sz="2300" spc="-5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DEHB</a:t>
            </a:r>
            <a:r>
              <a:rPr dirty="0" sz="2300" spc="-5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10">
                <a:solidFill>
                  <a:srgbClr val="2B2E44"/>
                </a:solidFill>
                <a:latin typeface="Calibri"/>
                <a:cs typeface="Calibri"/>
              </a:rPr>
              <a:t>tanısından</a:t>
            </a:r>
            <a:r>
              <a:rPr dirty="0" sz="2300" spc="-5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önce</a:t>
            </a:r>
            <a:r>
              <a:rPr dirty="0" sz="2300" spc="-5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daha</a:t>
            </a:r>
            <a:r>
              <a:rPr dirty="0" sz="2300" spc="-5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sık</a:t>
            </a:r>
            <a:r>
              <a:rPr dirty="0" sz="23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10">
                <a:solidFill>
                  <a:srgbClr val="2B2E44"/>
                </a:solidFill>
                <a:latin typeface="Calibri"/>
                <a:cs typeface="Calibri"/>
              </a:rPr>
              <a:t>anksiyete</a:t>
            </a:r>
            <a:r>
              <a:rPr dirty="0" sz="2300" spc="-5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20">
                <a:solidFill>
                  <a:srgbClr val="2B2E44"/>
                </a:solidFill>
                <a:latin typeface="Calibri"/>
                <a:cs typeface="Calibri"/>
              </a:rPr>
              <a:t>veya </a:t>
            </a:r>
            <a:r>
              <a:rPr dirty="0" sz="2300" spc="-10">
                <a:solidFill>
                  <a:srgbClr val="2B2E44"/>
                </a:solidFill>
                <a:latin typeface="Calibri"/>
                <a:cs typeface="Calibri"/>
              </a:rPr>
              <a:t>depresyon</a:t>
            </a:r>
            <a:r>
              <a:rPr dirty="0" sz="23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tanısı</a:t>
            </a:r>
            <a:r>
              <a:rPr dirty="0" sz="23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alıyor</a:t>
            </a:r>
            <a:r>
              <a:rPr dirty="0" sz="23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ve</a:t>
            </a:r>
            <a:r>
              <a:rPr dirty="0" sz="23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daha</a:t>
            </a:r>
            <a:r>
              <a:rPr dirty="0" sz="23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sık</a:t>
            </a:r>
            <a:r>
              <a:rPr dirty="0" sz="2300" spc="-5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10">
                <a:solidFill>
                  <a:srgbClr val="2B2E44"/>
                </a:solidFill>
                <a:latin typeface="Calibri"/>
                <a:cs typeface="Calibri"/>
              </a:rPr>
              <a:t>antidepresan kullanıyordu.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62736" y="7905851"/>
            <a:ext cx="393572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Martin</a:t>
            </a:r>
            <a:r>
              <a:rPr dirty="0" sz="1200" spc="-1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ve</a:t>
            </a:r>
            <a:r>
              <a:rPr dirty="0" sz="1200" spc="-20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ark.,</a:t>
            </a:r>
            <a:r>
              <a:rPr dirty="0" sz="1200" spc="-20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Journal</a:t>
            </a:r>
            <a:r>
              <a:rPr dirty="0" sz="1200" spc="-10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of</a:t>
            </a:r>
            <a:r>
              <a:rPr dirty="0" sz="1200" spc="-1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Child</a:t>
            </a:r>
            <a:r>
              <a:rPr dirty="0" sz="1200" spc="-1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spc="-10" i="1">
                <a:solidFill>
                  <a:srgbClr val="6A6D7C"/>
                </a:solidFill>
                <a:latin typeface="Calibri"/>
                <a:cs typeface="Calibri"/>
              </a:rPr>
              <a:t>Psychology</a:t>
            </a:r>
            <a:r>
              <a:rPr dirty="0" sz="1200" spc="-1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and</a:t>
            </a:r>
            <a:r>
              <a:rPr dirty="0" sz="1200" spc="-1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spc="-10" i="1">
                <a:solidFill>
                  <a:srgbClr val="6A6D7C"/>
                </a:solidFill>
                <a:latin typeface="Calibri"/>
                <a:cs typeface="Calibri"/>
              </a:rPr>
              <a:t>Psychiatry, </a:t>
            </a:r>
            <a:r>
              <a:rPr dirty="0" sz="1200" spc="-20" i="1">
                <a:solidFill>
                  <a:srgbClr val="6A6D7C"/>
                </a:solidFill>
                <a:latin typeface="Calibri"/>
                <a:cs typeface="Calibri"/>
              </a:rPr>
              <a:t>2024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85800" y="8275319"/>
            <a:ext cx="7772400" cy="635"/>
          </a:xfrm>
          <a:custGeom>
            <a:avLst/>
            <a:gdLst/>
            <a:ahLst/>
            <a:cxnLst/>
            <a:rect l="l" t="t" r="r" b="b"/>
            <a:pathLst>
              <a:path w="7772400" h="634">
                <a:moveTo>
                  <a:pt x="0" y="0"/>
                </a:moveTo>
                <a:lnTo>
                  <a:pt x="7772400" y="355"/>
                </a:lnTo>
              </a:path>
            </a:pathLst>
          </a:custGeom>
          <a:ln w="12599">
            <a:solidFill>
              <a:srgbClr val="D5CF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508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10</a:t>
            </a:fld>
            <a:r>
              <a:rPr dirty="0" spc="-15"/>
              <a:t> </a:t>
            </a:r>
            <a:r>
              <a:rPr dirty="0"/>
              <a:t>/</a:t>
            </a:r>
            <a:r>
              <a:rPr dirty="0" spc="-5"/>
              <a:t> </a:t>
            </a:r>
            <a:r>
              <a:rPr dirty="0" spc="-25"/>
              <a:t>17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/>
              <a:t>Doç.</a:t>
            </a:r>
            <a:r>
              <a:rPr dirty="0" spc="-35"/>
              <a:t> </a:t>
            </a:r>
            <a:r>
              <a:rPr dirty="0" spc="-25"/>
              <a:t>Dr.</a:t>
            </a:r>
            <a:r>
              <a:rPr dirty="0" spc="-30"/>
              <a:t> </a:t>
            </a:r>
            <a:r>
              <a:rPr dirty="0"/>
              <a:t>Alişan</a:t>
            </a:r>
            <a:r>
              <a:rPr dirty="0" spc="-30"/>
              <a:t> </a:t>
            </a:r>
            <a:r>
              <a:rPr dirty="0"/>
              <a:t>Burak</a:t>
            </a:r>
            <a:r>
              <a:rPr dirty="0" spc="-35"/>
              <a:t> </a:t>
            </a:r>
            <a:r>
              <a:rPr dirty="0" spc="-10"/>
              <a:t>Yaşar</a:t>
            </a:r>
            <a:r>
              <a:rPr dirty="0" spc="-30"/>
              <a:t> </a:t>
            </a:r>
            <a:r>
              <a:rPr dirty="0"/>
              <a:t>·</a:t>
            </a:r>
            <a:r>
              <a:rPr dirty="0" spc="-45"/>
              <a:t> </a:t>
            </a:r>
            <a:r>
              <a:rPr dirty="0"/>
              <a:t>Psikiyatri</a:t>
            </a:r>
            <a:r>
              <a:rPr dirty="0" spc="-25"/>
              <a:t> </a:t>
            </a:r>
            <a:r>
              <a:rPr dirty="0" spc="-10"/>
              <a:t>Uzmanı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pc="-10"/>
              <a:t>alisanburak.com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2736" y="584187"/>
            <a:ext cx="398272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77569" algn="l"/>
                <a:tab pos="2181860" algn="l"/>
                <a:tab pos="2422525" algn="l"/>
              </a:tabLst>
            </a:pP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G</a:t>
            </a:r>
            <a:r>
              <a:rPr dirty="0" sz="1400" spc="265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İ</a:t>
            </a:r>
            <a:r>
              <a:rPr dirty="0" sz="1400" spc="270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Z</a:t>
            </a:r>
            <a:r>
              <a:rPr dirty="0" sz="1400" spc="275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L</a:t>
            </a:r>
            <a:r>
              <a:rPr dirty="0" sz="1400" spc="275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D39F16"/>
                </a:solidFill>
                <a:latin typeface="Calibri"/>
                <a:cs typeface="Calibri"/>
              </a:rPr>
              <a:t>İ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	M</a:t>
            </a:r>
            <a:r>
              <a:rPr dirty="0" sz="1400" spc="275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A</a:t>
            </a:r>
            <a:r>
              <a:rPr dirty="0" sz="1400" spc="260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L</a:t>
            </a:r>
            <a:r>
              <a:rPr dirty="0" sz="1400" spc="275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İ</a:t>
            </a:r>
            <a:r>
              <a:rPr dirty="0" sz="1400" spc="265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Y</a:t>
            </a:r>
            <a:r>
              <a:rPr dirty="0" sz="1400" spc="275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E</a:t>
            </a:r>
            <a:r>
              <a:rPr dirty="0" sz="1400" spc="270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D39F16"/>
                </a:solidFill>
                <a:latin typeface="Calibri"/>
                <a:cs typeface="Calibri"/>
              </a:rPr>
              <a:t>T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	</a:t>
            </a:r>
            <a:r>
              <a:rPr dirty="0" sz="1400" spc="-50" b="1">
                <a:solidFill>
                  <a:srgbClr val="D39F16"/>
                </a:solidFill>
                <a:latin typeface="Calibri"/>
                <a:cs typeface="Calibri"/>
              </a:rPr>
              <a:t>·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	M</a:t>
            </a:r>
            <a:r>
              <a:rPr dirty="0" sz="1400" spc="265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A</a:t>
            </a:r>
            <a:r>
              <a:rPr dirty="0" sz="1400" spc="275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S</a:t>
            </a:r>
            <a:r>
              <a:rPr dirty="0" sz="1400" spc="275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K</a:t>
            </a:r>
            <a:r>
              <a:rPr dirty="0" sz="1400" spc="270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E</a:t>
            </a:r>
            <a:r>
              <a:rPr dirty="0" sz="1400" spc="270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L</a:t>
            </a:r>
            <a:r>
              <a:rPr dirty="0" sz="1400" spc="260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E</a:t>
            </a:r>
            <a:r>
              <a:rPr dirty="0" sz="1400" spc="270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M</a:t>
            </a:r>
            <a:r>
              <a:rPr dirty="0" sz="1400" spc="270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D39F16"/>
                </a:solidFill>
                <a:latin typeface="Calibri"/>
                <a:cs typeface="Calibri"/>
              </a:rPr>
              <a:t>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81376" rIns="0" bIns="0" rtlCol="0" vert="horz">
            <a:spAutoFit/>
          </a:bodyPr>
          <a:lstStyle/>
          <a:p>
            <a:pPr marL="12700" marR="5080">
              <a:lnSpc>
                <a:spcPct val="111900"/>
              </a:lnSpc>
              <a:spcBef>
                <a:spcPts val="100"/>
              </a:spcBef>
            </a:pPr>
            <a:r>
              <a:rPr dirty="0" sz="4400"/>
              <a:t>Bedel</a:t>
            </a:r>
            <a:r>
              <a:rPr dirty="0" sz="4400" spc="-90"/>
              <a:t> </a:t>
            </a:r>
            <a:r>
              <a:rPr dirty="0" sz="4400"/>
              <a:t>notlarda</a:t>
            </a:r>
            <a:r>
              <a:rPr dirty="0" sz="4400" spc="-95"/>
              <a:t> </a:t>
            </a:r>
            <a:r>
              <a:rPr dirty="0" sz="4400" spc="-10"/>
              <a:t>değil, </a:t>
            </a:r>
            <a:r>
              <a:rPr dirty="0" sz="4400"/>
              <a:t>başka</a:t>
            </a:r>
            <a:r>
              <a:rPr dirty="0" sz="4400" spc="-50"/>
              <a:t> </a:t>
            </a:r>
            <a:r>
              <a:rPr dirty="0" sz="4400"/>
              <a:t>yerde</a:t>
            </a:r>
            <a:r>
              <a:rPr dirty="0" sz="4400" spc="-45"/>
              <a:t> </a:t>
            </a:r>
            <a:r>
              <a:rPr dirty="0" sz="4400" spc="-10"/>
              <a:t>ödeniyor.</a:t>
            </a:r>
            <a:endParaRPr sz="4400"/>
          </a:p>
        </p:txBody>
      </p:sp>
      <p:sp>
        <p:nvSpPr>
          <p:cNvPr id="4" name="object 4"/>
          <p:cNvSpPr/>
          <p:nvPr/>
        </p:nvSpPr>
        <p:spPr>
          <a:xfrm>
            <a:off x="685444" y="2788564"/>
            <a:ext cx="1097280" cy="64135"/>
          </a:xfrm>
          <a:custGeom>
            <a:avLst/>
            <a:gdLst/>
            <a:ahLst/>
            <a:cxnLst/>
            <a:rect l="l" t="t" r="r" b="b"/>
            <a:pathLst>
              <a:path w="1097280" h="64135">
                <a:moveTo>
                  <a:pt x="1096911" y="0"/>
                </a:moveTo>
                <a:lnTo>
                  <a:pt x="0" y="0"/>
                </a:lnTo>
                <a:lnTo>
                  <a:pt x="0" y="63715"/>
                </a:lnTo>
                <a:lnTo>
                  <a:pt x="548640" y="63715"/>
                </a:lnTo>
                <a:lnTo>
                  <a:pt x="1096911" y="63715"/>
                </a:lnTo>
                <a:lnTo>
                  <a:pt x="1096911" y="0"/>
                </a:lnTo>
                <a:close/>
              </a:path>
            </a:pathLst>
          </a:custGeom>
          <a:solidFill>
            <a:srgbClr val="D39F16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685444" y="3200044"/>
            <a:ext cx="7772400" cy="4480560"/>
            <a:chOff x="685444" y="3200044"/>
            <a:chExt cx="7772400" cy="4480560"/>
          </a:xfrm>
        </p:grpSpPr>
        <p:sp>
          <p:nvSpPr>
            <p:cNvPr id="6" name="object 6"/>
            <p:cNvSpPr/>
            <p:nvPr/>
          </p:nvSpPr>
          <p:spPr>
            <a:xfrm>
              <a:off x="685444" y="3200044"/>
              <a:ext cx="7772400" cy="4480560"/>
            </a:xfrm>
            <a:custGeom>
              <a:avLst/>
              <a:gdLst/>
              <a:ahLst/>
              <a:cxnLst/>
              <a:rect l="l" t="t" r="r" b="b"/>
              <a:pathLst>
                <a:path w="7772400" h="4480559">
                  <a:moveTo>
                    <a:pt x="7772031" y="0"/>
                  </a:moveTo>
                  <a:lnTo>
                    <a:pt x="0" y="0"/>
                  </a:lnTo>
                  <a:lnTo>
                    <a:pt x="0" y="4480191"/>
                  </a:lnTo>
                  <a:lnTo>
                    <a:pt x="3886200" y="4480191"/>
                  </a:lnTo>
                  <a:lnTo>
                    <a:pt x="7772031" y="4480191"/>
                  </a:lnTo>
                  <a:lnTo>
                    <a:pt x="77720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685800" y="3200044"/>
              <a:ext cx="137160" cy="4480560"/>
            </a:xfrm>
            <a:custGeom>
              <a:avLst/>
              <a:gdLst/>
              <a:ahLst/>
              <a:cxnLst/>
              <a:rect l="l" t="t" r="r" b="b"/>
              <a:pathLst>
                <a:path w="137159" h="4480559">
                  <a:moveTo>
                    <a:pt x="136804" y="0"/>
                  </a:moveTo>
                  <a:lnTo>
                    <a:pt x="0" y="0"/>
                  </a:lnTo>
                  <a:lnTo>
                    <a:pt x="0" y="4480191"/>
                  </a:lnTo>
                  <a:lnTo>
                    <a:pt x="68402" y="4480191"/>
                  </a:lnTo>
                  <a:lnTo>
                    <a:pt x="136804" y="4480191"/>
                  </a:lnTo>
                  <a:lnTo>
                    <a:pt x="136804" y="0"/>
                  </a:lnTo>
                  <a:close/>
                </a:path>
              </a:pathLst>
            </a:custGeom>
            <a:solidFill>
              <a:srgbClr val="D39F1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685444" y="3200044"/>
            <a:ext cx="7772400" cy="4480560"/>
          </a:xfrm>
          <a:prstGeom prst="rect">
            <a:avLst/>
          </a:prstGeom>
          <a:ln w="12599">
            <a:solidFill>
              <a:srgbClr val="D5CFBE"/>
            </a:solidFill>
          </a:ln>
        </p:spPr>
        <p:txBody>
          <a:bodyPr wrap="square" lIns="0" tIns="300990" rIns="0" bIns="0" rtlCol="0" vert="horz">
            <a:spAutoFit/>
          </a:bodyPr>
          <a:lstStyle/>
          <a:p>
            <a:pPr marL="455930" marR="588645">
              <a:lnSpc>
                <a:spcPct val="132000"/>
              </a:lnSpc>
              <a:spcBef>
                <a:spcPts val="2370"/>
              </a:spcBef>
            </a:pP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DEHB</a:t>
            </a:r>
            <a:r>
              <a:rPr dirty="0" sz="2400" spc="-9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tanılı</a:t>
            </a:r>
            <a:r>
              <a:rPr dirty="0" sz="2400" spc="-8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329</a:t>
            </a:r>
            <a:r>
              <a:rPr dirty="0" sz="2400" spc="-8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kadınla</a:t>
            </a:r>
            <a:r>
              <a:rPr dirty="0" sz="2400" spc="-7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yapılan</a:t>
            </a:r>
            <a:r>
              <a:rPr dirty="0" sz="2400" spc="-8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çalışmada</a:t>
            </a:r>
            <a:r>
              <a:rPr dirty="0" sz="2400" spc="-8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sosyal maskeleme</a:t>
            </a:r>
            <a:r>
              <a:rPr dirty="0" sz="2400" spc="-7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puanı</a:t>
            </a:r>
            <a:r>
              <a:rPr dirty="0" sz="2400" spc="-8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yükseldikçe</a:t>
            </a:r>
            <a:r>
              <a:rPr dirty="0" sz="2400" spc="-7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yaşam</a:t>
            </a:r>
            <a:r>
              <a:rPr dirty="0" sz="2400" spc="-8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doyumu</a:t>
            </a:r>
            <a:r>
              <a:rPr dirty="0" sz="2400" spc="-7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düşüyor, depresif</a:t>
            </a:r>
            <a:r>
              <a:rPr dirty="0" sz="2400" spc="-8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belirtiler</a:t>
            </a:r>
            <a:r>
              <a:rPr dirty="0" sz="2400" spc="-7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artıyordu.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69"/>
              </a:spcBef>
            </a:pPr>
            <a:endParaRPr sz="2400">
              <a:latin typeface="Calibri"/>
              <a:cs typeface="Calibri"/>
            </a:endParaRPr>
          </a:p>
          <a:p>
            <a:pPr marL="455930" marR="1133475">
              <a:lnSpc>
                <a:spcPct val="132000"/>
              </a:lnSpc>
            </a:pP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Çalışma</a:t>
            </a:r>
            <a:r>
              <a:rPr dirty="0" sz="2400" spc="-5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kesitsel.</a:t>
            </a:r>
            <a:r>
              <a:rPr dirty="0" sz="2400" spc="-5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Neden</a:t>
            </a:r>
            <a:r>
              <a:rPr dirty="0" sz="2400" spc="-5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ve</a:t>
            </a:r>
            <a:r>
              <a:rPr dirty="0" sz="2400" spc="-4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sonuç</a:t>
            </a:r>
            <a:r>
              <a:rPr dirty="0" sz="24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ilişkisi</a:t>
            </a:r>
            <a:r>
              <a:rPr dirty="0" sz="24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kurmuyor, birlikteliği</a:t>
            </a:r>
            <a:r>
              <a:rPr dirty="0" sz="2400" spc="-2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gösteriyor.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62736" y="7905851"/>
            <a:ext cx="497141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i="1">
                <a:solidFill>
                  <a:srgbClr val="6A6D7C"/>
                </a:solidFill>
                <a:latin typeface="Calibri"/>
                <a:cs typeface="Calibri"/>
              </a:rPr>
              <a:t>Wicherkiewicz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ve</a:t>
            </a:r>
            <a:r>
              <a:rPr dirty="0" sz="1200" spc="-1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Gambin,</a:t>
            </a:r>
            <a:r>
              <a:rPr dirty="0" sz="1200" spc="-1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Journal</a:t>
            </a:r>
            <a:r>
              <a:rPr dirty="0" sz="1200" spc="-1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of</a:t>
            </a:r>
            <a:r>
              <a:rPr dirty="0" sz="1200" spc="-10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Autism</a:t>
            </a:r>
            <a:r>
              <a:rPr dirty="0" sz="1200" spc="-1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and</a:t>
            </a:r>
            <a:r>
              <a:rPr dirty="0" sz="1200" spc="-10" i="1">
                <a:solidFill>
                  <a:srgbClr val="6A6D7C"/>
                </a:solidFill>
                <a:latin typeface="Calibri"/>
                <a:cs typeface="Calibri"/>
              </a:rPr>
              <a:t> Developmental</a:t>
            </a:r>
            <a:r>
              <a:rPr dirty="0" sz="1200" spc="-1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Disorders,</a:t>
            </a:r>
            <a:r>
              <a:rPr dirty="0" sz="1200" spc="-1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spc="-20" i="1">
                <a:solidFill>
                  <a:srgbClr val="6A6D7C"/>
                </a:solidFill>
                <a:latin typeface="Calibri"/>
                <a:cs typeface="Calibri"/>
              </a:rPr>
              <a:t>2024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85800" y="8275319"/>
            <a:ext cx="7772400" cy="635"/>
          </a:xfrm>
          <a:custGeom>
            <a:avLst/>
            <a:gdLst/>
            <a:ahLst/>
            <a:cxnLst/>
            <a:rect l="l" t="t" r="r" b="b"/>
            <a:pathLst>
              <a:path w="7772400" h="634">
                <a:moveTo>
                  <a:pt x="0" y="0"/>
                </a:moveTo>
                <a:lnTo>
                  <a:pt x="7772400" y="355"/>
                </a:lnTo>
              </a:path>
            </a:pathLst>
          </a:custGeom>
          <a:ln w="12599">
            <a:solidFill>
              <a:srgbClr val="D5CF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508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10</a:t>
            </a:fld>
            <a:r>
              <a:rPr dirty="0" spc="-15"/>
              <a:t> </a:t>
            </a:r>
            <a:r>
              <a:rPr dirty="0"/>
              <a:t>/</a:t>
            </a:r>
            <a:r>
              <a:rPr dirty="0" spc="-5"/>
              <a:t> </a:t>
            </a:r>
            <a:r>
              <a:rPr dirty="0" spc="-25"/>
              <a:t>17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/>
              <a:t>Doç.</a:t>
            </a:r>
            <a:r>
              <a:rPr dirty="0" spc="-35"/>
              <a:t> </a:t>
            </a:r>
            <a:r>
              <a:rPr dirty="0" spc="-25"/>
              <a:t>Dr.</a:t>
            </a:r>
            <a:r>
              <a:rPr dirty="0" spc="-30"/>
              <a:t> </a:t>
            </a:r>
            <a:r>
              <a:rPr dirty="0"/>
              <a:t>Alişan</a:t>
            </a:r>
            <a:r>
              <a:rPr dirty="0" spc="-30"/>
              <a:t> </a:t>
            </a:r>
            <a:r>
              <a:rPr dirty="0"/>
              <a:t>Burak</a:t>
            </a:r>
            <a:r>
              <a:rPr dirty="0" spc="-35"/>
              <a:t> </a:t>
            </a:r>
            <a:r>
              <a:rPr dirty="0" spc="-10"/>
              <a:t>Yaşar</a:t>
            </a:r>
            <a:r>
              <a:rPr dirty="0" spc="-30"/>
              <a:t> </a:t>
            </a:r>
            <a:r>
              <a:rPr dirty="0"/>
              <a:t>·</a:t>
            </a:r>
            <a:r>
              <a:rPr dirty="0" spc="-45"/>
              <a:t> </a:t>
            </a:r>
            <a:r>
              <a:rPr dirty="0"/>
              <a:t>Psikiyatri</a:t>
            </a:r>
            <a:r>
              <a:rPr dirty="0" spc="-25"/>
              <a:t> </a:t>
            </a:r>
            <a:r>
              <a:rPr dirty="0" spc="-10"/>
              <a:t>Uzmanı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pc="-10"/>
              <a:t>alisanburak.com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2736" y="584187"/>
            <a:ext cx="382270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05155" algn="l"/>
                <a:tab pos="1624330" algn="l"/>
                <a:tab pos="1864995" algn="l"/>
                <a:tab pos="2440940" algn="l"/>
              </a:tabLst>
            </a:pP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B</a:t>
            </a:r>
            <a:r>
              <a:rPr dirty="0" sz="1400" spc="26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İ</a:t>
            </a:r>
            <a:r>
              <a:rPr dirty="0" sz="1400" spc="265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003466"/>
                </a:solidFill>
                <a:latin typeface="Calibri"/>
                <a:cs typeface="Calibri"/>
              </a:rPr>
              <a:t>R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	Ö</a:t>
            </a:r>
            <a:r>
              <a:rPr dirty="0" sz="1400" spc="27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R</a:t>
            </a:r>
            <a:r>
              <a:rPr dirty="0" sz="1400" spc="27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N</a:t>
            </a:r>
            <a:r>
              <a:rPr dirty="0" sz="1400" spc="27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E</a:t>
            </a:r>
            <a:r>
              <a:rPr dirty="0" sz="1400" spc="265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003466"/>
                </a:solidFill>
                <a:latin typeface="Calibri"/>
                <a:cs typeface="Calibri"/>
              </a:rPr>
              <a:t>K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	</a:t>
            </a:r>
            <a:r>
              <a:rPr dirty="0" sz="1400" spc="-50" b="1">
                <a:solidFill>
                  <a:srgbClr val="003466"/>
                </a:solidFill>
                <a:latin typeface="Calibri"/>
                <a:cs typeface="Calibri"/>
              </a:rPr>
              <a:t>·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	T</a:t>
            </a:r>
            <a:r>
              <a:rPr dirty="0" sz="1400" spc="27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I</a:t>
            </a:r>
            <a:r>
              <a:rPr dirty="0" sz="1400" spc="275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003466"/>
                </a:solidFill>
                <a:latin typeface="Calibri"/>
                <a:cs typeface="Calibri"/>
              </a:rPr>
              <a:t>P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	F</a:t>
            </a:r>
            <a:r>
              <a:rPr dirty="0" sz="1400" spc="19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A</a:t>
            </a:r>
            <a:r>
              <a:rPr dirty="0" sz="1400" spc="275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K</a:t>
            </a:r>
            <a:r>
              <a:rPr dirty="0" sz="1400" spc="25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Ü</a:t>
            </a:r>
            <a:r>
              <a:rPr dirty="0" sz="1400" spc="28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L</a:t>
            </a:r>
            <a:r>
              <a:rPr dirty="0" sz="1400" spc="175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T</a:t>
            </a:r>
            <a:r>
              <a:rPr dirty="0" sz="1400" spc="26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E</a:t>
            </a:r>
            <a:r>
              <a:rPr dirty="0" sz="1400" spc="265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S</a:t>
            </a:r>
            <a:r>
              <a:rPr dirty="0" sz="1400" spc="28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003466"/>
                </a:solidFill>
                <a:latin typeface="Calibri"/>
                <a:cs typeface="Calibri"/>
              </a:rPr>
              <a:t>İ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2000"/>
              </a:lnSpc>
              <a:spcBef>
                <a:spcPts val="95"/>
              </a:spcBef>
            </a:pPr>
            <a:r>
              <a:rPr dirty="0" sz="4800"/>
              <a:t>Tıp</a:t>
            </a:r>
            <a:r>
              <a:rPr dirty="0" sz="4800" spc="-105"/>
              <a:t> </a:t>
            </a:r>
            <a:r>
              <a:rPr dirty="0" sz="4800" spc="-10"/>
              <a:t>fakültesini </a:t>
            </a:r>
            <a:r>
              <a:rPr dirty="0" sz="4800"/>
              <a:t>bitirenler</a:t>
            </a:r>
            <a:r>
              <a:rPr dirty="0" sz="4800" spc="-185"/>
              <a:t> </a:t>
            </a:r>
            <a:r>
              <a:rPr dirty="0" sz="4800"/>
              <a:t>de</a:t>
            </a:r>
            <a:r>
              <a:rPr dirty="0" sz="4800" spc="-180"/>
              <a:t> </a:t>
            </a:r>
            <a:r>
              <a:rPr dirty="0" sz="4800" spc="-20"/>
              <a:t>var.</a:t>
            </a:r>
            <a:endParaRPr sz="4800"/>
          </a:p>
        </p:txBody>
      </p:sp>
      <p:sp>
        <p:nvSpPr>
          <p:cNvPr id="4" name="object 4"/>
          <p:cNvSpPr/>
          <p:nvPr/>
        </p:nvSpPr>
        <p:spPr>
          <a:xfrm>
            <a:off x="685444" y="2788564"/>
            <a:ext cx="1097280" cy="64135"/>
          </a:xfrm>
          <a:custGeom>
            <a:avLst/>
            <a:gdLst/>
            <a:ahLst/>
            <a:cxnLst/>
            <a:rect l="l" t="t" r="r" b="b"/>
            <a:pathLst>
              <a:path w="1097280" h="64135">
                <a:moveTo>
                  <a:pt x="1096911" y="0"/>
                </a:moveTo>
                <a:lnTo>
                  <a:pt x="0" y="0"/>
                </a:lnTo>
                <a:lnTo>
                  <a:pt x="0" y="63715"/>
                </a:lnTo>
                <a:lnTo>
                  <a:pt x="548640" y="63715"/>
                </a:lnTo>
                <a:lnTo>
                  <a:pt x="1096911" y="63715"/>
                </a:lnTo>
                <a:lnTo>
                  <a:pt x="1096911" y="0"/>
                </a:lnTo>
                <a:close/>
              </a:path>
            </a:pathLst>
          </a:custGeom>
          <a:solidFill>
            <a:srgbClr val="D39F16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679144" y="3193744"/>
            <a:ext cx="7785100" cy="4493260"/>
            <a:chOff x="679144" y="3193744"/>
            <a:chExt cx="7785100" cy="4493260"/>
          </a:xfrm>
        </p:grpSpPr>
        <p:sp>
          <p:nvSpPr>
            <p:cNvPr id="6" name="object 6"/>
            <p:cNvSpPr/>
            <p:nvPr/>
          </p:nvSpPr>
          <p:spPr>
            <a:xfrm>
              <a:off x="685444" y="3200044"/>
              <a:ext cx="7772400" cy="4480560"/>
            </a:xfrm>
            <a:custGeom>
              <a:avLst/>
              <a:gdLst/>
              <a:ahLst/>
              <a:cxnLst/>
              <a:rect l="l" t="t" r="r" b="b"/>
              <a:pathLst>
                <a:path w="7772400" h="4480559">
                  <a:moveTo>
                    <a:pt x="7772031" y="0"/>
                  </a:moveTo>
                  <a:lnTo>
                    <a:pt x="0" y="0"/>
                  </a:lnTo>
                  <a:lnTo>
                    <a:pt x="0" y="4480191"/>
                  </a:lnTo>
                  <a:lnTo>
                    <a:pt x="3886200" y="4480191"/>
                  </a:lnTo>
                  <a:lnTo>
                    <a:pt x="7772031" y="4480191"/>
                  </a:lnTo>
                  <a:lnTo>
                    <a:pt x="77720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685444" y="3200044"/>
              <a:ext cx="7772400" cy="4480560"/>
            </a:xfrm>
            <a:custGeom>
              <a:avLst/>
              <a:gdLst/>
              <a:ahLst/>
              <a:cxnLst/>
              <a:rect l="l" t="t" r="r" b="b"/>
              <a:pathLst>
                <a:path w="7772400" h="4480559">
                  <a:moveTo>
                    <a:pt x="3886200" y="4480191"/>
                  </a:moveTo>
                  <a:lnTo>
                    <a:pt x="0" y="4480191"/>
                  </a:lnTo>
                  <a:lnTo>
                    <a:pt x="0" y="0"/>
                  </a:lnTo>
                  <a:lnTo>
                    <a:pt x="7772031" y="0"/>
                  </a:lnTo>
                  <a:lnTo>
                    <a:pt x="7772031" y="4480191"/>
                  </a:lnTo>
                  <a:lnTo>
                    <a:pt x="3886200" y="4480191"/>
                  </a:lnTo>
                  <a:close/>
                </a:path>
              </a:pathLst>
            </a:custGeom>
            <a:ln w="12599">
              <a:solidFill>
                <a:srgbClr val="D5CF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685799" y="3200044"/>
              <a:ext cx="137160" cy="4480560"/>
            </a:xfrm>
            <a:custGeom>
              <a:avLst/>
              <a:gdLst/>
              <a:ahLst/>
              <a:cxnLst/>
              <a:rect l="l" t="t" r="r" b="b"/>
              <a:pathLst>
                <a:path w="137159" h="4480559">
                  <a:moveTo>
                    <a:pt x="136804" y="0"/>
                  </a:moveTo>
                  <a:lnTo>
                    <a:pt x="0" y="0"/>
                  </a:lnTo>
                  <a:lnTo>
                    <a:pt x="0" y="4480191"/>
                  </a:lnTo>
                  <a:lnTo>
                    <a:pt x="68402" y="4480191"/>
                  </a:lnTo>
                  <a:lnTo>
                    <a:pt x="136804" y="4480191"/>
                  </a:lnTo>
                  <a:lnTo>
                    <a:pt x="136804" y="0"/>
                  </a:lnTo>
                  <a:close/>
                </a:path>
              </a:pathLst>
            </a:custGeom>
            <a:solidFill>
              <a:srgbClr val="00346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/>
          <p:nvPr/>
        </p:nvSpPr>
        <p:spPr>
          <a:xfrm>
            <a:off x="1128864" y="3488370"/>
            <a:ext cx="6680834" cy="32613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44450">
              <a:lnSpc>
                <a:spcPct val="131900"/>
              </a:lnSpc>
              <a:spcBef>
                <a:spcPts val="100"/>
              </a:spcBef>
            </a:pP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DEHB'li</a:t>
            </a:r>
            <a:r>
              <a:rPr dirty="0" sz="2300" spc="-7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tıp</a:t>
            </a:r>
            <a:r>
              <a:rPr dirty="0" sz="2300" spc="-5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10">
                <a:solidFill>
                  <a:srgbClr val="2B2E44"/>
                </a:solidFill>
                <a:latin typeface="Calibri"/>
                <a:cs typeface="Calibri"/>
              </a:rPr>
              <a:t>fakültesi</a:t>
            </a:r>
            <a:r>
              <a:rPr dirty="0" sz="23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10">
                <a:solidFill>
                  <a:srgbClr val="2B2E44"/>
                </a:solidFill>
                <a:latin typeface="Calibri"/>
                <a:cs typeface="Calibri"/>
              </a:rPr>
              <a:t>öğrencileriyle</a:t>
            </a:r>
            <a:r>
              <a:rPr dirty="0" sz="23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yapılan</a:t>
            </a:r>
            <a:r>
              <a:rPr dirty="0" sz="23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nitel</a:t>
            </a:r>
            <a:r>
              <a:rPr dirty="0" sz="2300" spc="-5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25">
                <a:solidFill>
                  <a:srgbClr val="2B2E44"/>
                </a:solidFill>
                <a:latin typeface="Calibri"/>
                <a:cs typeface="Calibri"/>
              </a:rPr>
              <a:t>bir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çalışmada</a:t>
            </a:r>
            <a:r>
              <a:rPr dirty="0" sz="2300" spc="-8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10">
                <a:solidFill>
                  <a:srgbClr val="2B2E44"/>
                </a:solidFill>
                <a:latin typeface="Calibri"/>
                <a:cs typeface="Calibri"/>
              </a:rPr>
              <a:t>katılımcıların</a:t>
            </a:r>
            <a:r>
              <a:rPr dirty="0" sz="2300" spc="-7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tamamı,</a:t>
            </a:r>
            <a:r>
              <a:rPr dirty="0" sz="2300" spc="-8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DEHB'lerini</a:t>
            </a:r>
            <a:r>
              <a:rPr dirty="0" sz="2300" spc="-8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10">
                <a:solidFill>
                  <a:srgbClr val="2B2E44"/>
                </a:solidFill>
                <a:latin typeface="Calibri"/>
                <a:cs typeface="Calibri"/>
              </a:rPr>
              <a:t>ancak eğitimleri</a:t>
            </a:r>
            <a:r>
              <a:rPr dirty="0" sz="23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sırasında</a:t>
            </a:r>
            <a:r>
              <a:rPr dirty="0" sz="23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ruh</a:t>
            </a:r>
            <a:r>
              <a:rPr dirty="0" sz="23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sağlıkları</a:t>
            </a:r>
            <a:r>
              <a:rPr dirty="0" sz="23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10">
                <a:solidFill>
                  <a:srgbClr val="2B2E44"/>
                </a:solidFill>
                <a:latin typeface="Calibri"/>
                <a:cs typeface="Calibri"/>
              </a:rPr>
              <a:t>bozulduğunda</a:t>
            </a:r>
            <a:r>
              <a:rPr dirty="0" sz="23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fark</a:t>
            </a:r>
            <a:r>
              <a:rPr dirty="0" sz="2300" spc="-5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10">
                <a:solidFill>
                  <a:srgbClr val="2B2E44"/>
                </a:solidFill>
                <a:latin typeface="Calibri"/>
                <a:cs typeface="Calibri"/>
              </a:rPr>
              <a:t>etti.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Dışlanmamak</a:t>
            </a:r>
            <a:r>
              <a:rPr dirty="0" sz="23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için</a:t>
            </a:r>
            <a:r>
              <a:rPr dirty="0" sz="23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10">
                <a:solidFill>
                  <a:srgbClr val="2B2E44"/>
                </a:solidFill>
                <a:latin typeface="Calibri"/>
                <a:cs typeface="Calibri"/>
              </a:rPr>
              <a:t>başvurdukları</a:t>
            </a:r>
            <a:r>
              <a:rPr dirty="0" sz="2300" spc="-7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temel</a:t>
            </a:r>
            <a:r>
              <a:rPr dirty="0" sz="2300" spc="-7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10">
                <a:solidFill>
                  <a:srgbClr val="2B2E44"/>
                </a:solidFill>
                <a:latin typeface="Calibri"/>
                <a:cs typeface="Calibri"/>
              </a:rPr>
              <a:t>yöntem maskelemeydi.</a:t>
            </a:r>
            <a:endParaRPr sz="2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710"/>
              </a:spcBef>
            </a:pPr>
            <a:endParaRPr sz="2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Çalışma</a:t>
            </a:r>
            <a:r>
              <a:rPr dirty="0" sz="2300" spc="-4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altı</a:t>
            </a:r>
            <a:r>
              <a:rPr dirty="0" sz="2300" spc="-5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kişiyle</a:t>
            </a:r>
            <a:r>
              <a:rPr dirty="0" sz="2300" spc="-5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yapıldı.</a:t>
            </a:r>
            <a:r>
              <a:rPr dirty="0" sz="2300" spc="-5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10">
                <a:solidFill>
                  <a:srgbClr val="2B2E44"/>
                </a:solidFill>
                <a:latin typeface="Calibri"/>
                <a:cs typeface="Calibri"/>
              </a:rPr>
              <a:t>Genellenemez,</a:t>
            </a:r>
            <a:r>
              <a:rPr dirty="0" sz="2300" spc="-4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ama</a:t>
            </a:r>
            <a:r>
              <a:rPr dirty="0" sz="2300" spc="-5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10">
                <a:solidFill>
                  <a:srgbClr val="2B2E44"/>
                </a:solidFill>
                <a:latin typeface="Calibri"/>
                <a:cs typeface="Calibri"/>
              </a:rPr>
              <a:t>tanıdıktır.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62736" y="7905851"/>
            <a:ext cx="253238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i="1">
                <a:solidFill>
                  <a:srgbClr val="6A6D7C"/>
                </a:solidFill>
                <a:latin typeface="Calibri"/>
                <a:cs typeface="Calibri"/>
              </a:rPr>
              <a:t>Godfrey-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Harris</a:t>
            </a:r>
            <a:r>
              <a:rPr dirty="0" sz="1200" spc="-40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ve</a:t>
            </a:r>
            <a:r>
              <a:rPr dirty="0" sz="1200" spc="-40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spc="-10" i="1">
                <a:solidFill>
                  <a:srgbClr val="6A6D7C"/>
                </a:solidFill>
                <a:latin typeface="Calibri"/>
                <a:cs typeface="Calibri"/>
              </a:rPr>
              <a:t>Shaw,</a:t>
            </a:r>
            <a:r>
              <a:rPr dirty="0" sz="1200" spc="-3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PLOS</a:t>
            </a:r>
            <a:r>
              <a:rPr dirty="0" sz="1200" spc="-3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ONE,</a:t>
            </a:r>
            <a:r>
              <a:rPr dirty="0" sz="1200" spc="-3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spc="-20" i="1">
                <a:solidFill>
                  <a:srgbClr val="6A6D7C"/>
                </a:solidFill>
                <a:latin typeface="Calibri"/>
                <a:cs typeface="Calibri"/>
              </a:rPr>
              <a:t>2023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85800" y="8275319"/>
            <a:ext cx="7772400" cy="635"/>
          </a:xfrm>
          <a:custGeom>
            <a:avLst/>
            <a:gdLst/>
            <a:ahLst/>
            <a:cxnLst/>
            <a:rect l="l" t="t" r="r" b="b"/>
            <a:pathLst>
              <a:path w="7772400" h="634">
                <a:moveTo>
                  <a:pt x="0" y="0"/>
                </a:moveTo>
                <a:lnTo>
                  <a:pt x="7772400" y="355"/>
                </a:lnTo>
              </a:path>
            </a:pathLst>
          </a:custGeom>
          <a:ln w="12599">
            <a:solidFill>
              <a:srgbClr val="D5CF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508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10</a:t>
            </a:fld>
            <a:r>
              <a:rPr dirty="0" spc="-15"/>
              <a:t> </a:t>
            </a:r>
            <a:r>
              <a:rPr dirty="0"/>
              <a:t>/</a:t>
            </a:r>
            <a:r>
              <a:rPr dirty="0" spc="-5"/>
              <a:t> </a:t>
            </a:r>
            <a:r>
              <a:rPr dirty="0" spc="-25"/>
              <a:t>17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/>
              <a:t>Doç.</a:t>
            </a:r>
            <a:r>
              <a:rPr dirty="0" spc="-35"/>
              <a:t> </a:t>
            </a:r>
            <a:r>
              <a:rPr dirty="0" spc="-25"/>
              <a:t>Dr.</a:t>
            </a:r>
            <a:r>
              <a:rPr dirty="0" spc="-30"/>
              <a:t> </a:t>
            </a:r>
            <a:r>
              <a:rPr dirty="0"/>
              <a:t>Alişan</a:t>
            </a:r>
            <a:r>
              <a:rPr dirty="0" spc="-30"/>
              <a:t> </a:t>
            </a:r>
            <a:r>
              <a:rPr dirty="0"/>
              <a:t>Burak</a:t>
            </a:r>
            <a:r>
              <a:rPr dirty="0" spc="-35"/>
              <a:t> </a:t>
            </a:r>
            <a:r>
              <a:rPr dirty="0" spc="-10"/>
              <a:t>Yaşar</a:t>
            </a:r>
            <a:r>
              <a:rPr dirty="0" spc="-30"/>
              <a:t> </a:t>
            </a:r>
            <a:r>
              <a:rPr dirty="0"/>
              <a:t>·</a:t>
            </a:r>
            <a:r>
              <a:rPr dirty="0" spc="-45"/>
              <a:t> </a:t>
            </a:r>
            <a:r>
              <a:rPr dirty="0"/>
              <a:t>Psikiyatri</a:t>
            </a:r>
            <a:r>
              <a:rPr dirty="0" spc="-25"/>
              <a:t> </a:t>
            </a:r>
            <a:r>
              <a:rPr dirty="0" spc="-10"/>
              <a:t>Uzmanı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pc="-10"/>
              <a:t>alisanburak.com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2736" y="584187"/>
            <a:ext cx="398208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96570" algn="l"/>
                <a:tab pos="1522095" algn="l"/>
                <a:tab pos="2880995" algn="l"/>
              </a:tabLst>
            </a:pP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B</a:t>
            </a:r>
            <a:r>
              <a:rPr dirty="0" sz="1400" spc="260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spc="-60" b="1">
                <a:solidFill>
                  <a:srgbClr val="C0111E"/>
                </a:solidFill>
                <a:latin typeface="Calibri"/>
                <a:cs typeface="Calibri"/>
              </a:rPr>
              <a:t>U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	C</a:t>
            </a:r>
            <a:r>
              <a:rPr dirty="0" sz="1400" spc="275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Ü</a:t>
            </a:r>
            <a:r>
              <a:rPr dirty="0" sz="1400" spc="265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M</a:t>
            </a:r>
            <a:r>
              <a:rPr dirty="0" sz="1400" spc="275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L</a:t>
            </a:r>
            <a:r>
              <a:rPr dirty="0" sz="1400" spc="275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C0111E"/>
                </a:solidFill>
                <a:latin typeface="Calibri"/>
                <a:cs typeface="Calibri"/>
              </a:rPr>
              <a:t>E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	N</a:t>
            </a:r>
            <a:r>
              <a:rPr dirty="0" sz="1400" spc="275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E</a:t>
            </a:r>
            <a:r>
              <a:rPr dirty="0" sz="1400" spc="270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R</a:t>
            </a:r>
            <a:r>
              <a:rPr dirty="0" sz="1400" spc="260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E</a:t>
            </a:r>
            <a:r>
              <a:rPr dirty="0" sz="1400" spc="275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D</a:t>
            </a:r>
            <a:r>
              <a:rPr dirty="0" sz="1400" spc="265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E</a:t>
            </a:r>
            <a:r>
              <a:rPr dirty="0" sz="1400" spc="270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C0111E"/>
                </a:solidFill>
                <a:latin typeface="Calibri"/>
                <a:cs typeface="Calibri"/>
              </a:rPr>
              <a:t>N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	G</a:t>
            </a:r>
            <a:r>
              <a:rPr dirty="0" sz="1400" spc="265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E</a:t>
            </a:r>
            <a:r>
              <a:rPr dirty="0" sz="1400" spc="285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L</a:t>
            </a:r>
            <a:r>
              <a:rPr dirty="0" sz="1400" spc="265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İ</a:t>
            </a:r>
            <a:r>
              <a:rPr dirty="0" sz="1400" spc="275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Y</a:t>
            </a:r>
            <a:r>
              <a:rPr dirty="0" sz="1400" spc="225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O</a:t>
            </a:r>
            <a:r>
              <a:rPr dirty="0" sz="1400" spc="270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C0111E"/>
                </a:solidFill>
                <a:latin typeface="Calibri"/>
                <a:cs typeface="Calibri"/>
              </a:rPr>
              <a:t>R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2000"/>
              </a:lnSpc>
              <a:spcBef>
                <a:spcPts val="100"/>
              </a:spcBef>
            </a:pPr>
            <a:r>
              <a:rPr dirty="0"/>
              <a:t>Her</a:t>
            </a:r>
            <a:r>
              <a:rPr dirty="0" spc="-55"/>
              <a:t> </a:t>
            </a:r>
            <a:r>
              <a:rPr dirty="0"/>
              <a:t>beş</a:t>
            </a:r>
            <a:r>
              <a:rPr dirty="0" spc="-70"/>
              <a:t> </a:t>
            </a:r>
            <a:r>
              <a:rPr dirty="0"/>
              <a:t>kişiden</a:t>
            </a:r>
            <a:r>
              <a:rPr dirty="0" spc="-60"/>
              <a:t> </a:t>
            </a:r>
            <a:r>
              <a:rPr dirty="0" spc="-20"/>
              <a:t>biri </a:t>
            </a:r>
            <a:r>
              <a:rPr dirty="0"/>
              <a:t>“gerçek</a:t>
            </a:r>
            <a:r>
              <a:rPr dirty="0" spc="-114"/>
              <a:t> </a:t>
            </a:r>
            <a:r>
              <a:rPr dirty="0"/>
              <a:t>değil”</a:t>
            </a:r>
            <a:r>
              <a:rPr dirty="0" spc="-105"/>
              <a:t> </a:t>
            </a:r>
            <a:r>
              <a:rPr dirty="0" spc="-10"/>
              <a:t>diyor.</a:t>
            </a:r>
          </a:p>
        </p:txBody>
      </p:sp>
      <p:sp>
        <p:nvSpPr>
          <p:cNvPr id="4" name="object 4"/>
          <p:cNvSpPr/>
          <p:nvPr/>
        </p:nvSpPr>
        <p:spPr>
          <a:xfrm>
            <a:off x="685444" y="2788564"/>
            <a:ext cx="1097280" cy="64135"/>
          </a:xfrm>
          <a:custGeom>
            <a:avLst/>
            <a:gdLst/>
            <a:ahLst/>
            <a:cxnLst/>
            <a:rect l="l" t="t" r="r" b="b"/>
            <a:pathLst>
              <a:path w="1097280" h="64135">
                <a:moveTo>
                  <a:pt x="1096911" y="0"/>
                </a:moveTo>
                <a:lnTo>
                  <a:pt x="0" y="0"/>
                </a:lnTo>
                <a:lnTo>
                  <a:pt x="0" y="63715"/>
                </a:lnTo>
                <a:lnTo>
                  <a:pt x="548640" y="63715"/>
                </a:lnTo>
                <a:lnTo>
                  <a:pt x="1096911" y="63715"/>
                </a:lnTo>
                <a:lnTo>
                  <a:pt x="1096911" y="0"/>
                </a:lnTo>
                <a:close/>
              </a:path>
            </a:pathLst>
          </a:custGeom>
          <a:solidFill>
            <a:srgbClr val="C0111E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679144" y="3193744"/>
            <a:ext cx="7785100" cy="4493260"/>
            <a:chOff x="679144" y="3193744"/>
            <a:chExt cx="7785100" cy="4493260"/>
          </a:xfrm>
        </p:grpSpPr>
        <p:sp>
          <p:nvSpPr>
            <p:cNvPr id="6" name="object 6"/>
            <p:cNvSpPr/>
            <p:nvPr/>
          </p:nvSpPr>
          <p:spPr>
            <a:xfrm>
              <a:off x="685444" y="3200044"/>
              <a:ext cx="7772400" cy="4480560"/>
            </a:xfrm>
            <a:custGeom>
              <a:avLst/>
              <a:gdLst/>
              <a:ahLst/>
              <a:cxnLst/>
              <a:rect l="l" t="t" r="r" b="b"/>
              <a:pathLst>
                <a:path w="7772400" h="4480559">
                  <a:moveTo>
                    <a:pt x="7772031" y="0"/>
                  </a:moveTo>
                  <a:lnTo>
                    <a:pt x="0" y="0"/>
                  </a:lnTo>
                  <a:lnTo>
                    <a:pt x="0" y="4480191"/>
                  </a:lnTo>
                  <a:lnTo>
                    <a:pt x="3886200" y="4480191"/>
                  </a:lnTo>
                  <a:lnTo>
                    <a:pt x="7772031" y="4480191"/>
                  </a:lnTo>
                  <a:lnTo>
                    <a:pt x="77720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685444" y="3200044"/>
              <a:ext cx="7772400" cy="4480560"/>
            </a:xfrm>
            <a:custGeom>
              <a:avLst/>
              <a:gdLst/>
              <a:ahLst/>
              <a:cxnLst/>
              <a:rect l="l" t="t" r="r" b="b"/>
              <a:pathLst>
                <a:path w="7772400" h="4480559">
                  <a:moveTo>
                    <a:pt x="3886200" y="4480191"/>
                  </a:moveTo>
                  <a:lnTo>
                    <a:pt x="0" y="4480191"/>
                  </a:lnTo>
                  <a:lnTo>
                    <a:pt x="0" y="0"/>
                  </a:lnTo>
                  <a:lnTo>
                    <a:pt x="7772031" y="0"/>
                  </a:lnTo>
                  <a:lnTo>
                    <a:pt x="7772031" y="4480191"/>
                  </a:lnTo>
                  <a:lnTo>
                    <a:pt x="3886200" y="4480191"/>
                  </a:lnTo>
                  <a:close/>
                </a:path>
              </a:pathLst>
            </a:custGeom>
            <a:ln w="12599">
              <a:solidFill>
                <a:srgbClr val="D5CF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685799" y="3200044"/>
              <a:ext cx="137160" cy="4480560"/>
            </a:xfrm>
            <a:custGeom>
              <a:avLst/>
              <a:gdLst/>
              <a:ahLst/>
              <a:cxnLst/>
              <a:rect l="l" t="t" r="r" b="b"/>
              <a:pathLst>
                <a:path w="137159" h="4480559">
                  <a:moveTo>
                    <a:pt x="136804" y="0"/>
                  </a:moveTo>
                  <a:lnTo>
                    <a:pt x="0" y="0"/>
                  </a:lnTo>
                  <a:lnTo>
                    <a:pt x="0" y="4480191"/>
                  </a:lnTo>
                  <a:lnTo>
                    <a:pt x="68402" y="4480191"/>
                  </a:lnTo>
                  <a:lnTo>
                    <a:pt x="136804" y="4480191"/>
                  </a:lnTo>
                  <a:lnTo>
                    <a:pt x="136804" y="0"/>
                  </a:lnTo>
                  <a:close/>
                </a:path>
              </a:pathLst>
            </a:custGeom>
            <a:solidFill>
              <a:srgbClr val="C0111E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/>
          <p:nvPr/>
        </p:nvSpPr>
        <p:spPr>
          <a:xfrm>
            <a:off x="1128864" y="3488370"/>
            <a:ext cx="6558915" cy="32613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292735">
              <a:lnSpc>
                <a:spcPct val="131900"/>
              </a:lnSpc>
              <a:spcBef>
                <a:spcPts val="100"/>
              </a:spcBef>
            </a:pPr>
            <a:r>
              <a:rPr dirty="0" sz="2300" spc="-10">
                <a:solidFill>
                  <a:srgbClr val="2B2E44"/>
                </a:solidFill>
                <a:latin typeface="Calibri"/>
                <a:cs typeface="Calibri"/>
              </a:rPr>
              <a:t>Almanya'da</a:t>
            </a:r>
            <a:r>
              <a:rPr dirty="0" sz="2300" spc="-5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1.008</a:t>
            </a:r>
            <a:r>
              <a:rPr dirty="0" sz="2300" spc="-4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kişilik</a:t>
            </a:r>
            <a:r>
              <a:rPr dirty="0" sz="2300" spc="-5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temsili</a:t>
            </a:r>
            <a:r>
              <a:rPr dirty="0" sz="2300" spc="-5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10">
                <a:solidFill>
                  <a:srgbClr val="2B2E44"/>
                </a:solidFill>
                <a:latin typeface="Calibri"/>
                <a:cs typeface="Calibri"/>
              </a:rPr>
              <a:t>örneklemde,</a:t>
            </a:r>
            <a:r>
              <a:rPr dirty="0" sz="2300" spc="-4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10">
                <a:solidFill>
                  <a:srgbClr val="2B2E44"/>
                </a:solidFill>
                <a:latin typeface="Calibri"/>
                <a:cs typeface="Calibri"/>
              </a:rPr>
              <a:t>DEHB'yi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duymuş</a:t>
            </a:r>
            <a:r>
              <a:rPr dirty="0" sz="23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olanların</a:t>
            </a:r>
            <a:r>
              <a:rPr dirty="0" sz="2300" spc="-7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%20'si</a:t>
            </a:r>
            <a:r>
              <a:rPr dirty="0" sz="2300" spc="-7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onun</a:t>
            </a:r>
            <a:r>
              <a:rPr dirty="0" sz="2300" spc="-7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gerçek</a:t>
            </a:r>
            <a:r>
              <a:rPr dirty="0" sz="2300" spc="-7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bir</a:t>
            </a:r>
            <a:r>
              <a:rPr dirty="0" sz="23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10">
                <a:solidFill>
                  <a:srgbClr val="2B2E44"/>
                </a:solidFill>
                <a:latin typeface="Calibri"/>
                <a:cs typeface="Calibri"/>
              </a:rPr>
              <a:t>hastalık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olmadığını</a:t>
            </a:r>
            <a:r>
              <a:rPr dirty="0" sz="2300" spc="-13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10">
                <a:solidFill>
                  <a:srgbClr val="2B2E44"/>
                </a:solidFill>
                <a:latin typeface="Calibri"/>
                <a:cs typeface="Calibri"/>
              </a:rPr>
              <a:t>söyledi.</a:t>
            </a:r>
            <a:endParaRPr sz="2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30"/>
              </a:spcBef>
            </a:pPr>
            <a:endParaRPr sz="2300">
              <a:latin typeface="Calibri"/>
              <a:cs typeface="Calibri"/>
            </a:endParaRPr>
          </a:p>
          <a:p>
            <a:pPr marL="12700" marR="5080">
              <a:lnSpc>
                <a:spcPct val="131900"/>
              </a:lnSpc>
            </a:pP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DEHB</a:t>
            </a:r>
            <a:r>
              <a:rPr dirty="0" sz="23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10">
                <a:solidFill>
                  <a:srgbClr val="2B2E44"/>
                </a:solidFill>
                <a:latin typeface="Calibri"/>
                <a:cs typeface="Calibri"/>
              </a:rPr>
              <a:t>üzerine</a:t>
            </a:r>
            <a:r>
              <a:rPr dirty="0" sz="23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208</a:t>
            </a:r>
            <a:r>
              <a:rPr dirty="0" sz="23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maddelik</a:t>
            </a:r>
            <a:r>
              <a:rPr dirty="0" sz="23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uluslararası</a:t>
            </a:r>
            <a:r>
              <a:rPr dirty="0" sz="23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uzlaşı</a:t>
            </a:r>
            <a:r>
              <a:rPr dirty="0" sz="23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metni</a:t>
            </a:r>
            <a:r>
              <a:rPr dirty="0" sz="2300" spc="-5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35">
                <a:solidFill>
                  <a:srgbClr val="2B2E44"/>
                </a:solidFill>
                <a:latin typeface="Calibri"/>
                <a:cs typeface="Calibri"/>
              </a:rPr>
              <a:t>de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tam</a:t>
            </a:r>
            <a:r>
              <a:rPr dirty="0" sz="23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bu</a:t>
            </a:r>
            <a:r>
              <a:rPr dirty="0" sz="2300" spc="-7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10">
                <a:solidFill>
                  <a:srgbClr val="2B2E44"/>
                </a:solidFill>
                <a:latin typeface="Calibri"/>
                <a:cs typeface="Calibri"/>
              </a:rPr>
              <a:t>noktadan</a:t>
            </a:r>
            <a:r>
              <a:rPr dirty="0" sz="23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başlıyor:</a:t>
            </a:r>
            <a:r>
              <a:rPr dirty="0" sz="23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yanlış</a:t>
            </a:r>
            <a:r>
              <a:rPr dirty="0" sz="2300" spc="-7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inanışlar</a:t>
            </a:r>
            <a:r>
              <a:rPr dirty="0" sz="23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10">
                <a:solidFill>
                  <a:srgbClr val="2B2E44"/>
                </a:solidFill>
                <a:latin typeface="Calibri"/>
                <a:cs typeface="Calibri"/>
              </a:rPr>
              <a:t>kişiyi </a:t>
            </a:r>
            <a:r>
              <a:rPr dirty="0" sz="2300" spc="-30">
                <a:solidFill>
                  <a:srgbClr val="2B2E44"/>
                </a:solidFill>
                <a:latin typeface="Calibri"/>
                <a:cs typeface="Calibri"/>
              </a:rPr>
              <a:t>damgalıyor,</a:t>
            </a:r>
            <a:r>
              <a:rPr dirty="0" sz="2300" spc="-5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tedaviyi</a:t>
            </a:r>
            <a:r>
              <a:rPr dirty="0" sz="2300" spc="-4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10">
                <a:solidFill>
                  <a:srgbClr val="2B2E44"/>
                </a:solidFill>
                <a:latin typeface="Calibri"/>
                <a:cs typeface="Calibri"/>
              </a:rPr>
              <a:t>engelliyor</a:t>
            </a:r>
            <a:r>
              <a:rPr dirty="0" sz="2300" spc="-5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ya</a:t>
            </a:r>
            <a:r>
              <a:rPr dirty="0" sz="2300" spc="-5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da</a:t>
            </a:r>
            <a:r>
              <a:rPr dirty="0" sz="2300" spc="-4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10">
                <a:solidFill>
                  <a:srgbClr val="2B2E44"/>
                </a:solidFill>
                <a:latin typeface="Calibri"/>
                <a:cs typeface="Calibri"/>
              </a:rPr>
              <a:t>geciktiriyor.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62736" y="7905851"/>
            <a:ext cx="728662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i="1">
                <a:solidFill>
                  <a:srgbClr val="6A6D7C"/>
                </a:solidFill>
                <a:latin typeface="Calibri"/>
                <a:cs typeface="Calibri"/>
              </a:rPr>
              <a:t>Speerforck</a:t>
            </a:r>
            <a:r>
              <a:rPr dirty="0" sz="1200" spc="-20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ve</a:t>
            </a:r>
            <a:r>
              <a:rPr dirty="0" sz="1200" spc="-2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ark.,</a:t>
            </a:r>
            <a:r>
              <a:rPr dirty="0" sz="1200" spc="-2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Journal</a:t>
            </a:r>
            <a:r>
              <a:rPr dirty="0" sz="1200" spc="-1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of</a:t>
            </a:r>
            <a:r>
              <a:rPr dirty="0" sz="1200" spc="-1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spc="-10" i="1">
                <a:solidFill>
                  <a:srgbClr val="6A6D7C"/>
                </a:solidFill>
                <a:latin typeface="Calibri"/>
                <a:cs typeface="Calibri"/>
              </a:rPr>
              <a:t>Attention</a:t>
            </a:r>
            <a:r>
              <a:rPr dirty="0" sz="1200" spc="-20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Disorders,</a:t>
            </a:r>
            <a:r>
              <a:rPr dirty="0" sz="1200" spc="-1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2019</a:t>
            </a:r>
            <a:r>
              <a:rPr dirty="0" sz="1200" spc="-20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·</a:t>
            </a:r>
            <a:r>
              <a:rPr dirty="0" sz="1200" spc="-20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Faraone</a:t>
            </a:r>
            <a:r>
              <a:rPr dirty="0" sz="1200" spc="-10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ve</a:t>
            </a:r>
            <a:r>
              <a:rPr dirty="0" sz="1200" spc="-10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ark.,</a:t>
            </a:r>
            <a:r>
              <a:rPr dirty="0" sz="1200" spc="-1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spc="-10" i="1">
                <a:solidFill>
                  <a:srgbClr val="6A6D7C"/>
                </a:solidFill>
                <a:latin typeface="Calibri"/>
                <a:cs typeface="Calibri"/>
              </a:rPr>
              <a:t>Neuroscience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&amp;</a:t>
            </a:r>
            <a:r>
              <a:rPr dirty="0" sz="1200" spc="-20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Biobehavioral</a:t>
            </a:r>
            <a:r>
              <a:rPr dirty="0" sz="1200" spc="-2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spc="-10" i="1">
                <a:solidFill>
                  <a:srgbClr val="6A6D7C"/>
                </a:solidFill>
                <a:latin typeface="Calibri"/>
                <a:cs typeface="Calibri"/>
              </a:rPr>
              <a:t>Reviews,</a:t>
            </a:r>
            <a:r>
              <a:rPr dirty="0" sz="1200" spc="-1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spc="-20" i="1">
                <a:solidFill>
                  <a:srgbClr val="6A6D7C"/>
                </a:solidFill>
                <a:latin typeface="Calibri"/>
                <a:cs typeface="Calibri"/>
              </a:rPr>
              <a:t>2021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85800" y="8275319"/>
            <a:ext cx="7772400" cy="635"/>
          </a:xfrm>
          <a:custGeom>
            <a:avLst/>
            <a:gdLst/>
            <a:ahLst/>
            <a:cxnLst/>
            <a:rect l="l" t="t" r="r" b="b"/>
            <a:pathLst>
              <a:path w="7772400" h="634">
                <a:moveTo>
                  <a:pt x="0" y="0"/>
                </a:moveTo>
                <a:lnTo>
                  <a:pt x="7772400" y="355"/>
                </a:lnTo>
              </a:path>
            </a:pathLst>
          </a:custGeom>
          <a:ln w="12599">
            <a:solidFill>
              <a:srgbClr val="D5CF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508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10</a:t>
            </a:fld>
            <a:r>
              <a:rPr dirty="0" spc="-15"/>
              <a:t> </a:t>
            </a:r>
            <a:r>
              <a:rPr dirty="0"/>
              <a:t>/</a:t>
            </a:r>
            <a:r>
              <a:rPr dirty="0" spc="-5"/>
              <a:t> </a:t>
            </a:r>
            <a:r>
              <a:rPr dirty="0" spc="-25"/>
              <a:t>17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/>
              <a:t>Doç.</a:t>
            </a:r>
            <a:r>
              <a:rPr dirty="0" spc="-35"/>
              <a:t> </a:t>
            </a:r>
            <a:r>
              <a:rPr dirty="0" spc="-25"/>
              <a:t>Dr.</a:t>
            </a:r>
            <a:r>
              <a:rPr dirty="0" spc="-30"/>
              <a:t> </a:t>
            </a:r>
            <a:r>
              <a:rPr dirty="0"/>
              <a:t>Alişan</a:t>
            </a:r>
            <a:r>
              <a:rPr dirty="0" spc="-30"/>
              <a:t> </a:t>
            </a:r>
            <a:r>
              <a:rPr dirty="0"/>
              <a:t>Burak</a:t>
            </a:r>
            <a:r>
              <a:rPr dirty="0" spc="-35"/>
              <a:t> </a:t>
            </a:r>
            <a:r>
              <a:rPr dirty="0" spc="-10"/>
              <a:t>Yaşar</a:t>
            </a:r>
            <a:r>
              <a:rPr dirty="0" spc="-30"/>
              <a:t> </a:t>
            </a:r>
            <a:r>
              <a:rPr dirty="0"/>
              <a:t>·</a:t>
            </a:r>
            <a:r>
              <a:rPr dirty="0" spc="-45"/>
              <a:t> </a:t>
            </a:r>
            <a:r>
              <a:rPr dirty="0"/>
              <a:t>Psikiyatri</a:t>
            </a:r>
            <a:r>
              <a:rPr dirty="0" spc="-25"/>
              <a:t> </a:t>
            </a:r>
            <a:r>
              <a:rPr dirty="0" spc="-10"/>
              <a:t>Uzmanı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pc="-10"/>
              <a:t>alisanburak.com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2736" y="584187"/>
            <a:ext cx="323659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38810" algn="l"/>
                <a:tab pos="2046605" algn="l"/>
                <a:tab pos="2287270" algn="l"/>
                <a:tab pos="2570480" algn="l"/>
              </a:tabLst>
            </a:pP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Y</a:t>
            </a:r>
            <a:r>
              <a:rPr dirty="0" sz="1400" spc="215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O</a:t>
            </a:r>
            <a:r>
              <a:rPr dirty="0" sz="1400" spc="275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D39F16"/>
                </a:solidFill>
                <a:latin typeface="Calibri"/>
                <a:cs typeface="Calibri"/>
              </a:rPr>
              <a:t>L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	H</a:t>
            </a:r>
            <a:r>
              <a:rPr dirty="0" sz="1400" spc="270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A</a:t>
            </a:r>
            <a:r>
              <a:rPr dirty="0" sz="1400" spc="270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R</a:t>
            </a:r>
            <a:r>
              <a:rPr dirty="0" sz="1400" spc="270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İ</a:t>
            </a:r>
            <a:r>
              <a:rPr dirty="0" sz="1400" spc="270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T</a:t>
            </a:r>
            <a:r>
              <a:rPr dirty="0" sz="1400" spc="150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A</a:t>
            </a:r>
            <a:r>
              <a:rPr dirty="0" sz="1400" spc="270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S</a:t>
            </a:r>
            <a:r>
              <a:rPr dirty="0" sz="1400" spc="280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D39F16"/>
                </a:solidFill>
                <a:latin typeface="Calibri"/>
                <a:cs typeface="Calibri"/>
              </a:rPr>
              <a:t>I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	</a:t>
            </a:r>
            <a:r>
              <a:rPr dirty="0" sz="1400" spc="-50" b="1">
                <a:solidFill>
                  <a:srgbClr val="D39F16"/>
                </a:solidFill>
                <a:latin typeface="Calibri"/>
                <a:cs typeface="Calibri"/>
              </a:rPr>
              <a:t>·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	</a:t>
            </a:r>
            <a:r>
              <a:rPr dirty="0" sz="1400" spc="-50" b="1">
                <a:solidFill>
                  <a:srgbClr val="D39F16"/>
                </a:solidFill>
                <a:latin typeface="Calibri"/>
                <a:cs typeface="Calibri"/>
              </a:rPr>
              <a:t>5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	A</a:t>
            </a:r>
            <a:r>
              <a:rPr dirty="0" sz="1400" spc="270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D</a:t>
            </a:r>
            <a:r>
              <a:rPr dirty="0" sz="1400" spc="265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I</a:t>
            </a:r>
            <a:r>
              <a:rPr dirty="0" sz="1400" spc="275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D39F16"/>
                </a:solidFill>
                <a:latin typeface="Calibri"/>
                <a:cs typeface="Calibri"/>
              </a:rPr>
              <a:t>M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762736" y="1049299"/>
            <a:ext cx="3723640" cy="7270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Ne</a:t>
            </a:r>
            <a:r>
              <a:rPr dirty="0" spc="-65"/>
              <a:t> </a:t>
            </a:r>
            <a:r>
              <a:rPr dirty="0" spc="-10"/>
              <a:t>yapmalı?</a:t>
            </a:r>
          </a:p>
        </p:txBody>
      </p:sp>
      <p:sp>
        <p:nvSpPr>
          <p:cNvPr id="4" name="object 4"/>
          <p:cNvSpPr/>
          <p:nvPr/>
        </p:nvSpPr>
        <p:spPr>
          <a:xfrm>
            <a:off x="685444" y="2029675"/>
            <a:ext cx="1097280" cy="64135"/>
          </a:xfrm>
          <a:custGeom>
            <a:avLst/>
            <a:gdLst/>
            <a:ahLst/>
            <a:cxnLst/>
            <a:rect l="l" t="t" r="r" b="b"/>
            <a:pathLst>
              <a:path w="1097280" h="64135">
                <a:moveTo>
                  <a:pt x="1096911" y="0"/>
                </a:moveTo>
                <a:lnTo>
                  <a:pt x="0" y="0"/>
                </a:lnTo>
                <a:lnTo>
                  <a:pt x="0" y="63728"/>
                </a:lnTo>
                <a:lnTo>
                  <a:pt x="548640" y="63728"/>
                </a:lnTo>
                <a:lnTo>
                  <a:pt x="1096911" y="63728"/>
                </a:lnTo>
                <a:lnTo>
                  <a:pt x="1096911" y="0"/>
                </a:lnTo>
                <a:close/>
              </a:path>
            </a:pathLst>
          </a:custGeom>
          <a:solidFill>
            <a:srgbClr val="D39F16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679144" y="2233980"/>
            <a:ext cx="7785100" cy="5453380"/>
            <a:chOff x="679144" y="2233980"/>
            <a:chExt cx="7785100" cy="5453380"/>
          </a:xfrm>
        </p:grpSpPr>
        <p:sp>
          <p:nvSpPr>
            <p:cNvPr id="6" name="object 6"/>
            <p:cNvSpPr/>
            <p:nvPr/>
          </p:nvSpPr>
          <p:spPr>
            <a:xfrm>
              <a:off x="685444" y="2240280"/>
              <a:ext cx="7772400" cy="5440680"/>
            </a:xfrm>
            <a:custGeom>
              <a:avLst/>
              <a:gdLst/>
              <a:ahLst/>
              <a:cxnLst/>
              <a:rect l="l" t="t" r="r" b="b"/>
              <a:pathLst>
                <a:path w="7772400" h="5440680">
                  <a:moveTo>
                    <a:pt x="7772031" y="0"/>
                  </a:moveTo>
                  <a:lnTo>
                    <a:pt x="0" y="0"/>
                  </a:lnTo>
                  <a:lnTo>
                    <a:pt x="0" y="5440324"/>
                  </a:lnTo>
                  <a:lnTo>
                    <a:pt x="3886200" y="5440324"/>
                  </a:lnTo>
                  <a:lnTo>
                    <a:pt x="7772031" y="5440324"/>
                  </a:lnTo>
                  <a:lnTo>
                    <a:pt x="77720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685444" y="2240280"/>
              <a:ext cx="7772400" cy="5440680"/>
            </a:xfrm>
            <a:custGeom>
              <a:avLst/>
              <a:gdLst/>
              <a:ahLst/>
              <a:cxnLst/>
              <a:rect l="l" t="t" r="r" b="b"/>
              <a:pathLst>
                <a:path w="7772400" h="5440680">
                  <a:moveTo>
                    <a:pt x="3886200" y="5440324"/>
                  </a:moveTo>
                  <a:lnTo>
                    <a:pt x="0" y="5440324"/>
                  </a:lnTo>
                  <a:lnTo>
                    <a:pt x="0" y="0"/>
                  </a:lnTo>
                  <a:lnTo>
                    <a:pt x="7772031" y="0"/>
                  </a:lnTo>
                  <a:lnTo>
                    <a:pt x="7772031" y="5440324"/>
                  </a:lnTo>
                  <a:lnTo>
                    <a:pt x="3886200" y="5440324"/>
                  </a:lnTo>
                  <a:close/>
                </a:path>
              </a:pathLst>
            </a:custGeom>
            <a:ln w="12599">
              <a:solidFill>
                <a:srgbClr val="D5CF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685799" y="2240280"/>
              <a:ext cx="137160" cy="5440680"/>
            </a:xfrm>
            <a:custGeom>
              <a:avLst/>
              <a:gdLst/>
              <a:ahLst/>
              <a:cxnLst/>
              <a:rect l="l" t="t" r="r" b="b"/>
              <a:pathLst>
                <a:path w="137159" h="5440680">
                  <a:moveTo>
                    <a:pt x="136804" y="0"/>
                  </a:moveTo>
                  <a:lnTo>
                    <a:pt x="0" y="0"/>
                  </a:lnTo>
                  <a:lnTo>
                    <a:pt x="0" y="5440324"/>
                  </a:lnTo>
                  <a:lnTo>
                    <a:pt x="68402" y="5440324"/>
                  </a:lnTo>
                  <a:lnTo>
                    <a:pt x="136804" y="5440324"/>
                  </a:lnTo>
                  <a:lnTo>
                    <a:pt x="136804" y="0"/>
                  </a:lnTo>
                  <a:close/>
                </a:path>
              </a:pathLst>
            </a:custGeom>
            <a:solidFill>
              <a:srgbClr val="D39F1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/>
          <p:nvPr/>
        </p:nvSpPr>
        <p:spPr>
          <a:xfrm>
            <a:off x="1128864" y="2546977"/>
            <a:ext cx="6850380" cy="48577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383540" indent="277495">
              <a:lnSpc>
                <a:spcPct val="125899"/>
              </a:lnSpc>
              <a:spcBef>
                <a:spcPts val="100"/>
              </a:spcBef>
              <a:buAutoNum type="arabicPeriod"/>
              <a:tabLst>
                <a:tab pos="290195" algn="l"/>
              </a:tabLst>
            </a:pPr>
            <a:r>
              <a:rPr dirty="0" sz="2200" b="1">
                <a:solidFill>
                  <a:srgbClr val="131525"/>
                </a:solidFill>
                <a:latin typeface="Calibri"/>
                <a:cs typeface="Calibri"/>
              </a:rPr>
              <a:t>Ölçüt</a:t>
            </a:r>
            <a:r>
              <a:rPr dirty="0" sz="2200" spc="-70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131525"/>
                </a:solidFill>
                <a:latin typeface="Calibri"/>
                <a:cs typeface="Calibri"/>
              </a:rPr>
              <a:t>not</a:t>
            </a:r>
            <a:r>
              <a:rPr dirty="0" sz="2200" spc="-65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131525"/>
                </a:solidFill>
                <a:latin typeface="Calibri"/>
                <a:cs typeface="Calibri"/>
              </a:rPr>
              <a:t>değil,</a:t>
            </a:r>
            <a:r>
              <a:rPr dirty="0" sz="2200" spc="-65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200" spc="-20" b="1">
                <a:solidFill>
                  <a:srgbClr val="131525"/>
                </a:solidFill>
                <a:latin typeface="Calibri"/>
                <a:cs typeface="Calibri"/>
              </a:rPr>
              <a:t>işlevdir.</a:t>
            </a:r>
            <a:r>
              <a:rPr dirty="0" sz="2200" spc="-50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2B2E44"/>
                </a:solidFill>
                <a:latin typeface="Calibri"/>
                <a:cs typeface="Calibri"/>
              </a:rPr>
              <a:t>“Bitirdin</a:t>
            </a:r>
            <a:r>
              <a:rPr dirty="0" sz="22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2B2E44"/>
                </a:solidFill>
                <a:latin typeface="Calibri"/>
                <a:cs typeface="Calibri"/>
              </a:rPr>
              <a:t>mi”</a:t>
            </a:r>
            <a:r>
              <a:rPr dirty="0" sz="2200" spc="-7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2B2E44"/>
                </a:solidFill>
                <a:latin typeface="Calibri"/>
                <a:cs typeface="Calibri"/>
              </a:rPr>
              <a:t>yerine</a:t>
            </a:r>
            <a:r>
              <a:rPr dirty="0" sz="2200" spc="-7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2B2E44"/>
                </a:solidFill>
                <a:latin typeface="Calibri"/>
                <a:cs typeface="Calibri"/>
              </a:rPr>
              <a:t>“neye</a:t>
            </a:r>
            <a:r>
              <a:rPr dirty="0" sz="22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200" spc="-25">
                <a:solidFill>
                  <a:srgbClr val="2B2E44"/>
                </a:solidFill>
                <a:latin typeface="Calibri"/>
                <a:cs typeface="Calibri"/>
              </a:rPr>
              <a:t>mal </a:t>
            </a:r>
            <a:r>
              <a:rPr dirty="0" sz="2200">
                <a:solidFill>
                  <a:srgbClr val="2B2E44"/>
                </a:solidFill>
                <a:latin typeface="Calibri"/>
                <a:cs typeface="Calibri"/>
              </a:rPr>
              <a:t>oldu”</a:t>
            </a:r>
            <a:r>
              <a:rPr dirty="0" sz="22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2B2E44"/>
                </a:solidFill>
                <a:latin typeface="Calibri"/>
                <a:cs typeface="Calibri"/>
              </a:rPr>
              <a:t>diye</a:t>
            </a:r>
            <a:r>
              <a:rPr dirty="0" sz="22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2B2E44"/>
                </a:solidFill>
                <a:latin typeface="Calibri"/>
                <a:cs typeface="Calibri"/>
              </a:rPr>
              <a:t>sorun.</a:t>
            </a:r>
            <a:endParaRPr sz="2200">
              <a:latin typeface="Calibri"/>
              <a:cs typeface="Calibri"/>
            </a:endParaRPr>
          </a:p>
          <a:p>
            <a:pPr marL="12700" marR="1017905" indent="277495">
              <a:lnSpc>
                <a:spcPct val="126000"/>
              </a:lnSpc>
              <a:spcBef>
                <a:spcPts val="1195"/>
              </a:spcBef>
              <a:buAutoNum type="arabicPeriod"/>
              <a:tabLst>
                <a:tab pos="290195" algn="l"/>
              </a:tabLst>
            </a:pPr>
            <a:r>
              <a:rPr dirty="0" sz="2200" spc="-35" b="1">
                <a:solidFill>
                  <a:srgbClr val="131525"/>
                </a:solidFill>
                <a:latin typeface="Calibri"/>
                <a:cs typeface="Calibri"/>
              </a:rPr>
              <a:t>Telafi</a:t>
            </a:r>
            <a:r>
              <a:rPr dirty="0" sz="2200" spc="-55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200" spc="-20" b="1">
                <a:solidFill>
                  <a:srgbClr val="131525"/>
                </a:solidFill>
                <a:latin typeface="Calibri"/>
                <a:cs typeface="Calibri"/>
              </a:rPr>
              <a:t>stratejilerini</a:t>
            </a:r>
            <a:r>
              <a:rPr dirty="0" sz="2200" spc="-55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131525"/>
                </a:solidFill>
                <a:latin typeface="Calibri"/>
                <a:cs typeface="Calibri"/>
              </a:rPr>
              <a:t>sorun.</a:t>
            </a:r>
            <a:r>
              <a:rPr dirty="0" sz="2200" spc="-20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2B2E44"/>
                </a:solidFill>
                <a:latin typeface="Calibri"/>
                <a:cs typeface="Calibri"/>
              </a:rPr>
              <a:t>Nasıl</a:t>
            </a:r>
            <a:r>
              <a:rPr dirty="0" sz="2200" spc="-4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2B2E44"/>
                </a:solidFill>
                <a:latin typeface="Calibri"/>
                <a:cs typeface="Calibri"/>
              </a:rPr>
              <a:t>başardığı,</a:t>
            </a:r>
            <a:r>
              <a:rPr dirty="0" sz="2200" spc="-5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2B2E44"/>
                </a:solidFill>
                <a:latin typeface="Calibri"/>
                <a:cs typeface="Calibri"/>
              </a:rPr>
              <a:t>başarıp </a:t>
            </a:r>
            <a:r>
              <a:rPr dirty="0" sz="2200">
                <a:solidFill>
                  <a:srgbClr val="2B2E44"/>
                </a:solidFill>
                <a:latin typeface="Calibri"/>
                <a:cs typeface="Calibri"/>
              </a:rPr>
              <a:t>başarmadığından</a:t>
            </a:r>
            <a:r>
              <a:rPr dirty="0" sz="2200" spc="-7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2B2E44"/>
                </a:solidFill>
                <a:latin typeface="Calibri"/>
                <a:cs typeface="Calibri"/>
              </a:rPr>
              <a:t>daha</a:t>
            </a:r>
            <a:r>
              <a:rPr dirty="0" sz="2200" spc="-7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2B2E44"/>
                </a:solidFill>
                <a:latin typeface="Calibri"/>
                <a:cs typeface="Calibri"/>
              </a:rPr>
              <a:t>bilgilendiricidir.</a:t>
            </a:r>
            <a:endParaRPr sz="2200">
              <a:latin typeface="Calibri"/>
              <a:cs typeface="Calibri"/>
            </a:endParaRPr>
          </a:p>
          <a:p>
            <a:pPr marL="12700" marR="494030" indent="277495">
              <a:lnSpc>
                <a:spcPct val="125899"/>
              </a:lnSpc>
              <a:spcBef>
                <a:spcPts val="1205"/>
              </a:spcBef>
              <a:buAutoNum type="arabicPeriod"/>
              <a:tabLst>
                <a:tab pos="290195" algn="l"/>
              </a:tabLst>
            </a:pPr>
            <a:r>
              <a:rPr dirty="0" sz="2200" spc="-10" b="1">
                <a:solidFill>
                  <a:srgbClr val="131525"/>
                </a:solidFill>
                <a:latin typeface="Calibri"/>
                <a:cs typeface="Calibri"/>
              </a:rPr>
              <a:t>Sıralamayı</a:t>
            </a:r>
            <a:r>
              <a:rPr dirty="0" sz="2200" spc="-100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200" spc="-10" b="1">
                <a:solidFill>
                  <a:srgbClr val="131525"/>
                </a:solidFill>
                <a:latin typeface="Calibri"/>
                <a:cs typeface="Calibri"/>
              </a:rPr>
              <a:t>gözden</a:t>
            </a:r>
            <a:r>
              <a:rPr dirty="0" sz="2200" spc="-95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131525"/>
                </a:solidFill>
                <a:latin typeface="Calibri"/>
                <a:cs typeface="Calibri"/>
              </a:rPr>
              <a:t>geçirin.</a:t>
            </a:r>
            <a:r>
              <a:rPr dirty="0" sz="2200" spc="-75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2B2E44"/>
                </a:solidFill>
                <a:latin typeface="Calibri"/>
                <a:cs typeface="Calibri"/>
              </a:rPr>
              <a:t>Kadınlarda</a:t>
            </a:r>
            <a:r>
              <a:rPr dirty="0" sz="2200" spc="-9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2B2E44"/>
                </a:solidFill>
                <a:latin typeface="Calibri"/>
                <a:cs typeface="Calibri"/>
              </a:rPr>
              <a:t>DEHB'den</a:t>
            </a:r>
            <a:r>
              <a:rPr dirty="0" sz="2200" spc="-9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200" spc="-20">
                <a:solidFill>
                  <a:srgbClr val="2B2E44"/>
                </a:solidFill>
                <a:latin typeface="Calibri"/>
                <a:cs typeface="Calibri"/>
              </a:rPr>
              <a:t>önce </a:t>
            </a:r>
            <a:r>
              <a:rPr dirty="0" sz="2200" spc="-10">
                <a:solidFill>
                  <a:srgbClr val="2B2E44"/>
                </a:solidFill>
                <a:latin typeface="Calibri"/>
                <a:cs typeface="Calibri"/>
              </a:rPr>
              <a:t>anksiyete</a:t>
            </a:r>
            <a:r>
              <a:rPr dirty="0" sz="22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2B2E44"/>
                </a:solidFill>
                <a:latin typeface="Calibri"/>
                <a:cs typeface="Calibri"/>
              </a:rPr>
              <a:t>ya</a:t>
            </a:r>
            <a:r>
              <a:rPr dirty="0" sz="22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2B2E44"/>
                </a:solidFill>
                <a:latin typeface="Calibri"/>
                <a:cs typeface="Calibri"/>
              </a:rPr>
              <a:t>da</a:t>
            </a:r>
            <a:r>
              <a:rPr dirty="0" sz="22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2B2E44"/>
                </a:solidFill>
                <a:latin typeface="Calibri"/>
                <a:cs typeface="Calibri"/>
              </a:rPr>
              <a:t>depresyon</a:t>
            </a:r>
            <a:r>
              <a:rPr dirty="0" sz="22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2B2E44"/>
                </a:solidFill>
                <a:latin typeface="Calibri"/>
                <a:cs typeface="Calibri"/>
              </a:rPr>
              <a:t>tanısı</a:t>
            </a:r>
            <a:r>
              <a:rPr dirty="0" sz="22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2B2E44"/>
                </a:solidFill>
                <a:latin typeface="Calibri"/>
                <a:cs typeface="Calibri"/>
              </a:rPr>
              <a:t>konmuş</a:t>
            </a:r>
            <a:r>
              <a:rPr dirty="0" sz="2200" spc="-7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2B2E44"/>
                </a:solidFill>
                <a:latin typeface="Calibri"/>
                <a:cs typeface="Calibri"/>
              </a:rPr>
              <a:t>olabilir.</a:t>
            </a:r>
            <a:endParaRPr sz="2200">
              <a:latin typeface="Calibri"/>
              <a:cs typeface="Calibri"/>
            </a:endParaRPr>
          </a:p>
          <a:p>
            <a:pPr marL="12700" marR="35560" indent="277495">
              <a:lnSpc>
                <a:spcPct val="125899"/>
              </a:lnSpc>
              <a:spcBef>
                <a:spcPts val="1200"/>
              </a:spcBef>
              <a:buAutoNum type="arabicPeriod"/>
              <a:tabLst>
                <a:tab pos="290195" algn="l"/>
              </a:tabLst>
            </a:pPr>
            <a:r>
              <a:rPr dirty="0" sz="2200" spc="-35" b="1">
                <a:solidFill>
                  <a:srgbClr val="131525"/>
                </a:solidFill>
                <a:latin typeface="Calibri"/>
                <a:cs typeface="Calibri"/>
              </a:rPr>
              <a:t>Tarama</a:t>
            </a:r>
            <a:r>
              <a:rPr dirty="0" sz="2200" spc="-70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131525"/>
                </a:solidFill>
                <a:latin typeface="Calibri"/>
                <a:cs typeface="Calibri"/>
              </a:rPr>
              <a:t>tanı</a:t>
            </a:r>
            <a:r>
              <a:rPr dirty="0" sz="2200" spc="-75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200" spc="-20" b="1">
                <a:solidFill>
                  <a:srgbClr val="131525"/>
                </a:solidFill>
                <a:latin typeface="Calibri"/>
                <a:cs typeface="Calibri"/>
              </a:rPr>
              <a:t>değildir.</a:t>
            </a:r>
            <a:r>
              <a:rPr dirty="0" sz="2200" spc="-50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2B2E44"/>
                </a:solidFill>
                <a:latin typeface="Calibri"/>
                <a:cs typeface="Calibri"/>
              </a:rPr>
              <a:t>Altı</a:t>
            </a:r>
            <a:r>
              <a:rPr dirty="0" sz="2200" spc="-7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2B2E44"/>
                </a:solidFill>
                <a:latin typeface="Calibri"/>
                <a:cs typeface="Calibri"/>
              </a:rPr>
              <a:t>soruluk</a:t>
            </a:r>
            <a:r>
              <a:rPr dirty="0" sz="22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2B2E44"/>
                </a:solidFill>
                <a:latin typeface="Calibri"/>
                <a:cs typeface="Calibri"/>
              </a:rPr>
              <a:t>ASRS</a:t>
            </a:r>
            <a:r>
              <a:rPr dirty="0" sz="2200" spc="-7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2B2E44"/>
                </a:solidFill>
                <a:latin typeface="Calibri"/>
                <a:cs typeface="Calibri"/>
              </a:rPr>
              <a:t>tarama</a:t>
            </a:r>
            <a:r>
              <a:rPr dirty="0" sz="2200" spc="-7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200" spc="-25">
                <a:solidFill>
                  <a:srgbClr val="2B2E44"/>
                </a:solidFill>
                <a:latin typeface="Calibri"/>
                <a:cs typeface="Calibri"/>
              </a:rPr>
              <a:t>içindir.</a:t>
            </a:r>
            <a:r>
              <a:rPr dirty="0" sz="2200" spc="-7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200" spc="-20">
                <a:solidFill>
                  <a:srgbClr val="2B2E44"/>
                </a:solidFill>
                <a:latin typeface="Calibri"/>
                <a:cs typeface="Calibri"/>
              </a:rPr>
              <a:t>Tanı </a:t>
            </a:r>
            <a:r>
              <a:rPr dirty="0" sz="2200">
                <a:solidFill>
                  <a:srgbClr val="2B2E44"/>
                </a:solidFill>
                <a:latin typeface="Calibri"/>
                <a:cs typeface="Calibri"/>
              </a:rPr>
              <a:t>klinik</a:t>
            </a:r>
            <a:r>
              <a:rPr dirty="0" sz="2200" spc="-5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2B2E44"/>
                </a:solidFill>
                <a:latin typeface="Calibri"/>
                <a:cs typeface="Calibri"/>
              </a:rPr>
              <a:t>değerlendirmeyle</a:t>
            </a:r>
            <a:r>
              <a:rPr dirty="0" sz="2200" spc="-3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2B2E44"/>
                </a:solidFill>
                <a:latin typeface="Calibri"/>
                <a:cs typeface="Calibri"/>
              </a:rPr>
              <a:t>konur.</a:t>
            </a:r>
            <a:endParaRPr sz="2200">
              <a:latin typeface="Calibri"/>
              <a:cs typeface="Calibri"/>
            </a:endParaRPr>
          </a:p>
          <a:p>
            <a:pPr marL="12700" marR="5080" indent="277495">
              <a:lnSpc>
                <a:spcPct val="126000"/>
              </a:lnSpc>
              <a:spcBef>
                <a:spcPts val="1195"/>
              </a:spcBef>
              <a:buAutoNum type="arabicPeriod"/>
              <a:tabLst>
                <a:tab pos="290195" algn="l"/>
              </a:tabLst>
            </a:pPr>
            <a:r>
              <a:rPr dirty="0" sz="2200" spc="-20" b="1">
                <a:solidFill>
                  <a:srgbClr val="131525"/>
                </a:solidFill>
                <a:latin typeface="Calibri"/>
                <a:cs typeface="Calibri"/>
              </a:rPr>
              <a:t>Yakın</a:t>
            </a:r>
            <a:r>
              <a:rPr dirty="0" sz="2200" spc="-55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200" spc="-10" b="1">
                <a:solidFill>
                  <a:srgbClr val="131525"/>
                </a:solidFill>
                <a:latin typeface="Calibri"/>
                <a:cs typeface="Calibri"/>
              </a:rPr>
              <a:t>çevreden</a:t>
            </a:r>
            <a:r>
              <a:rPr dirty="0" sz="2200" spc="-70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131525"/>
                </a:solidFill>
                <a:latin typeface="Calibri"/>
                <a:cs typeface="Calibri"/>
              </a:rPr>
              <a:t>bilgi</a:t>
            </a:r>
            <a:r>
              <a:rPr dirty="0" sz="2200" spc="-65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200" b="1">
                <a:solidFill>
                  <a:srgbClr val="131525"/>
                </a:solidFill>
                <a:latin typeface="Calibri"/>
                <a:cs typeface="Calibri"/>
              </a:rPr>
              <a:t>alın.</a:t>
            </a:r>
            <a:r>
              <a:rPr dirty="0" sz="2200" spc="-35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2B2E44"/>
                </a:solidFill>
                <a:latin typeface="Calibri"/>
                <a:cs typeface="Calibri"/>
              </a:rPr>
              <a:t>Kendini</a:t>
            </a:r>
            <a:r>
              <a:rPr dirty="0" sz="22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2B2E44"/>
                </a:solidFill>
                <a:latin typeface="Calibri"/>
                <a:cs typeface="Calibri"/>
              </a:rPr>
              <a:t>fark</a:t>
            </a:r>
            <a:r>
              <a:rPr dirty="0" sz="2200" spc="-5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2B2E44"/>
                </a:solidFill>
                <a:latin typeface="Calibri"/>
                <a:cs typeface="Calibri"/>
              </a:rPr>
              <a:t>edemeyen</a:t>
            </a:r>
            <a:r>
              <a:rPr dirty="0" sz="22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2B2E44"/>
                </a:solidFill>
                <a:latin typeface="Calibri"/>
                <a:cs typeface="Calibri"/>
              </a:rPr>
              <a:t>kişide</a:t>
            </a:r>
            <a:r>
              <a:rPr dirty="0" sz="2200" spc="-5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200" spc="-25">
                <a:solidFill>
                  <a:srgbClr val="2B2E44"/>
                </a:solidFill>
                <a:latin typeface="Calibri"/>
                <a:cs typeface="Calibri"/>
              </a:rPr>
              <a:t>öz </a:t>
            </a:r>
            <a:r>
              <a:rPr dirty="0" sz="2200">
                <a:solidFill>
                  <a:srgbClr val="2B2E44"/>
                </a:solidFill>
                <a:latin typeface="Calibri"/>
                <a:cs typeface="Calibri"/>
              </a:rPr>
              <a:t>bildirim</a:t>
            </a:r>
            <a:r>
              <a:rPr dirty="0" sz="2200" spc="-9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2B2E44"/>
                </a:solidFill>
                <a:latin typeface="Calibri"/>
                <a:cs typeface="Calibri"/>
              </a:rPr>
              <a:t>taraması</a:t>
            </a:r>
            <a:r>
              <a:rPr dirty="0" sz="2200" spc="-8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2B2E44"/>
                </a:solidFill>
                <a:latin typeface="Calibri"/>
                <a:cs typeface="Calibri"/>
              </a:rPr>
              <a:t>yetersiz</a:t>
            </a:r>
            <a:r>
              <a:rPr dirty="0" sz="2200" spc="-9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2B2E44"/>
                </a:solidFill>
                <a:latin typeface="Calibri"/>
                <a:cs typeface="Calibri"/>
              </a:rPr>
              <a:t>kalır.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62736" y="7905851"/>
            <a:ext cx="623760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Ustun</a:t>
            </a:r>
            <a:r>
              <a:rPr dirty="0" sz="1200" spc="-2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ve</a:t>
            </a:r>
            <a:r>
              <a:rPr dirty="0" sz="1200" spc="-2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ark.,</a:t>
            </a:r>
            <a:r>
              <a:rPr dirty="0" sz="1200" spc="-30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JAMA</a:t>
            </a:r>
            <a:r>
              <a:rPr dirty="0" sz="1200" spc="-30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spc="-10" i="1">
                <a:solidFill>
                  <a:srgbClr val="6A6D7C"/>
                </a:solidFill>
                <a:latin typeface="Calibri"/>
                <a:cs typeface="Calibri"/>
              </a:rPr>
              <a:t>Psychiatry,</a:t>
            </a:r>
            <a:r>
              <a:rPr dirty="0" sz="1200" spc="-20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2017</a:t>
            </a:r>
            <a:r>
              <a:rPr dirty="0" sz="1200" spc="-2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·</a:t>
            </a:r>
            <a:r>
              <a:rPr dirty="0" sz="1200" spc="-2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Gray</a:t>
            </a:r>
            <a:r>
              <a:rPr dirty="0" sz="1200" spc="-2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ve</a:t>
            </a:r>
            <a:r>
              <a:rPr dirty="0" sz="1200" spc="-2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ark.,</a:t>
            </a:r>
            <a:r>
              <a:rPr dirty="0" sz="1200" spc="-30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2016</a:t>
            </a:r>
            <a:r>
              <a:rPr dirty="0" sz="1200" spc="-2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·</a:t>
            </a:r>
            <a:r>
              <a:rPr dirty="0" sz="1200" spc="-20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Canela</a:t>
            </a:r>
            <a:r>
              <a:rPr dirty="0" sz="1200" spc="-2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ve</a:t>
            </a:r>
            <a:r>
              <a:rPr dirty="0" sz="1200" spc="-30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ark.,</a:t>
            </a:r>
            <a:r>
              <a:rPr dirty="0" sz="1200" spc="-20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2017</a:t>
            </a:r>
            <a:r>
              <a:rPr dirty="0" sz="1200" spc="-2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·</a:t>
            </a:r>
            <a:r>
              <a:rPr dirty="0" sz="1200" spc="-2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Martin</a:t>
            </a:r>
            <a:r>
              <a:rPr dirty="0" sz="1200" spc="-2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ve</a:t>
            </a:r>
            <a:r>
              <a:rPr dirty="0" sz="1200" spc="-30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ark.,</a:t>
            </a:r>
            <a:r>
              <a:rPr dirty="0" sz="1200" spc="-20" i="1">
                <a:solidFill>
                  <a:srgbClr val="6A6D7C"/>
                </a:solidFill>
                <a:latin typeface="Calibri"/>
                <a:cs typeface="Calibri"/>
              </a:rPr>
              <a:t> 2024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85800" y="8275319"/>
            <a:ext cx="7772400" cy="635"/>
          </a:xfrm>
          <a:custGeom>
            <a:avLst/>
            <a:gdLst/>
            <a:ahLst/>
            <a:cxnLst/>
            <a:rect l="l" t="t" r="r" b="b"/>
            <a:pathLst>
              <a:path w="7772400" h="634">
                <a:moveTo>
                  <a:pt x="0" y="0"/>
                </a:moveTo>
                <a:lnTo>
                  <a:pt x="7772400" y="355"/>
                </a:lnTo>
              </a:path>
            </a:pathLst>
          </a:custGeom>
          <a:ln w="12599">
            <a:solidFill>
              <a:srgbClr val="D5CF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508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10</a:t>
            </a:fld>
            <a:r>
              <a:rPr dirty="0" spc="-15"/>
              <a:t> </a:t>
            </a:r>
            <a:r>
              <a:rPr dirty="0"/>
              <a:t>/</a:t>
            </a:r>
            <a:r>
              <a:rPr dirty="0" spc="-5"/>
              <a:t> </a:t>
            </a:r>
            <a:r>
              <a:rPr dirty="0" spc="-25"/>
              <a:t>17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/>
              <a:t>Doç.</a:t>
            </a:r>
            <a:r>
              <a:rPr dirty="0" spc="-35"/>
              <a:t> </a:t>
            </a:r>
            <a:r>
              <a:rPr dirty="0" spc="-25"/>
              <a:t>Dr.</a:t>
            </a:r>
            <a:r>
              <a:rPr dirty="0" spc="-30"/>
              <a:t> </a:t>
            </a:r>
            <a:r>
              <a:rPr dirty="0"/>
              <a:t>Alişan</a:t>
            </a:r>
            <a:r>
              <a:rPr dirty="0" spc="-30"/>
              <a:t> </a:t>
            </a:r>
            <a:r>
              <a:rPr dirty="0"/>
              <a:t>Burak</a:t>
            </a:r>
            <a:r>
              <a:rPr dirty="0" spc="-35"/>
              <a:t> </a:t>
            </a:r>
            <a:r>
              <a:rPr dirty="0" spc="-10"/>
              <a:t>Yaşar</a:t>
            </a:r>
            <a:r>
              <a:rPr dirty="0" spc="-30"/>
              <a:t> </a:t>
            </a:r>
            <a:r>
              <a:rPr dirty="0"/>
              <a:t>·</a:t>
            </a:r>
            <a:r>
              <a:rPr dirty="0" spc="-45"/>
              <a:t> </a:t>
            </a:r>
            <a:r>
              <a:rPr dirty="0"/>
              <a:t>Psikiyatri</a:t>
            </a:r>
            <a:r>
              <a:rPr dirty="0" spc="-25"/>
              <a:t> </a:t>
            </a:r>
            <a:r>
              <a:rPr dirty="0" spc="-10"/>
              <a:t>Uzmanı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pc="-10"/>
              <a:t>alisanburak.com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9144000"/>
          </a:xfrm>
          <a:custGeom>
            <a:avLst/>
            <a:gdLst/>
            <a:ahLst/>
            <a:cxnLst/>
            <a:rect l="l" t="t" r="r" b="b"/>
            <a:pathLst>
              <a:path w="9144000" h="9144000">
                <a:moveTo>
                  <a:pt x="9144000" y="0"/>
                </a:moveTo>
                <a:lnTo>
                  <a:pt x="0" y="0"/>
                </a:lnTo>
                <a:lnTo>
                  <a:pt x="0" y="9144000"/>
                </a:lnTo>
                <a:lnTo>
                  <a:pt x="9144000" y="9144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152F2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99896" y="1251623"/>
            <a:ext cx="96266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S</a:t>
            </a:r>
            <a:r>
              <a:rPr dirty="0" sz="1400" spc="459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O</a:t>
            </a:r>
            <a:r>
              <a:rPr dirty="0" sz="1400" spc="465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N</a:t>
            </a:r>
            <a:r>
              <a:rPr dirty="0" sz="1400" spc="470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U</a:t>
            </a:r>
            <a:r>
              <a:rPr dirty="0" sz="1400" spc="459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D39F16"/>
                </a:solidFill>
                <a:latin typeface="Calibri"/>
                <a:cs typeface="Calibri"/>
              </a:rPr>
              <a:t>Ç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22604" y="1755724"/>
            <a:ext cx="1280160" cy="73025"/>
          </a:xfrm>
          <a:custGeom>
            <a:avLst/>
            <a:gdLst/>
            <a:ahLst/>
            <a:cxnLst/>
            <a:rect l="l" t="t" r="r" b="b"/>
            <a:pathLst>
              <a:path w="1280160" h="73025">
                <a:moveTo>
                  <a:pt x="1279791" y="0"/>
                </a:moveTo>
                <a:lnTo>
                  <a:pt x="0" y="0"/>
                </a:lnTo>
                <a:lnTo>
                  <a:pt x="0" y="72720"/>
                </a:lnTo>
                <a:lnTo>
                  <a:pt x="640079" y="72720"/>
                </a:lnTo>
                <a:lnTo>
                  <a:pt x="1279791" y="72720"/>
                </a:lnTo>
                <a:lnTo>
                  <a:pt x="1279791" y="0"/>
                </a:lnTo>
                <a:close/>
              </a:path>
            </a:pathLst>
          </a:custGeom>
          <a:solidFill>
            <a:srgbClr val="D39F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$PPTXTitle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111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75"/>
              </a:spcBef>
            </a:pPr>
            <a:r>
              <a:rPr dirty="0" spc="-10"/>
              <a:t>Diploma</a:t>
            </a:r>
          </a:p>
          <a:p>
            <a:pPr marL="12700">
              <a:lnSpc>
                <a:spcPct val="100000"/>
              </a:lnSpc>
              <a:spcBef>
                <a:spcPts val="775"/>
              </a:spcBef>
            </a:pPr>
            <a:r>
              <a:rPr dirty="0"/>
              <a:t>bir</a:t>
            </a:r>
            <a:r>
              <a:rPr dirty="0" spc="-135"/>
              <a:t> </a:t>
            </a:r>
            <a:r>
              <a:rPr dirty="0"/>
              <a:t>kanıt</a:t>
            </a:r>
            <a:r>
              <a:rPr dirty="0" spc="-135"/>
              <a:t> </a:t>
            </a:r>
            <a:r>
              <a:rPr dirty="0" spc="-10"/>
              <a:t>değildir.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99896" y="4604514"/>
            <a:ext cx="5314950" cy="1122680"/>
          </a:xfrm>
          <a:prstGeom prst="rect">
            <a:avLst/>
          </a:prstGeom>
        </p:spPr>
        <p:txBody>
          <a:bodyPr wrap="square" lIns="0" tIns="10413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19"/>
              </a:spcBef>
            </a:pPr>
            <a:r>
              <a:rPr dirty="0" sz="3000" i="1">
                <a:solidFill>
                  <a:srgbClr val="D8E3DE"/>
                </a:solidFill>
                <a:latin typeface="Georgia"/>
                <a:cs typeface="Georgia"/>
              </a:rPr>
              <a:t>Sadece</a:t>
            </a:r>
            <a:r>
              <a:rPr dirty="0" sz="3000" spc="-50" i="1">
                <a:solidFill>
                  <a:srgbClr val="D8E3DE"/>
                </a:solidFill>
                <a:latin typeface="Georgia"/>
                <a:cs typeface="Georgia"/>
              </a:rPr>
              <a:t> </a:t>
            </a:r>
            <a:r>
              <a:rPr dirty="0" sz="3000" i="1">
                <a:solidFill>
                  <a:srgbClr val="D8E3DE"/>
                </a:solidFill>
                <a:latin typeface="Georgia"/>
                <a:cs typeface="Georgia"/>
              </a:rPr>
              <a:t>bir</a:t>
            </a:r>
            <a:r>
              <a:rPr dirty="0" sz="3000" spc="-35" i="1">
                <a:solidFill>
                  <a:srgbClr val="D8E3DE"/>
                </a:solidFill>
                <a:latin typeface="Georgia"/>
                <a:cs typeface="Georgia"/>
              </a:rPr>
              <a:t> </a:t>
            </a:r>
            <a:r>
              <a:rPr dirty="0" sz="3000" spc="-10" i="1">
                <a:solidFill>
                  <a:srgbClr val="D8E3DE"/>
                </a:solidFill>
                <a:latin typeface="Georgia"/>
                <a:cs typeface="Georgia"/>
              </a:rPr>
              <a:t>sonuçtur.</a:t>
            </a:r>
            <a:endParaRPr sz="30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dirty="0" sz="3000" i="1">
                <a:solidFill>
                  <a:srgbClr val="D8E3DE"/>
                </a:solidFill>
                <a:latin typeface="Georgia"/>
                <a:cs typeface="Georgia"/>
              </a:rPr>
              <a:t>Neye</a:t>
            </a:r>
            <a:r>
              <a:rPr dirty="0" sz="3000" spc="-35" i="1">
                <a:solidFill>
                  <a:srgbClr val="D8E3DE"/>
                </a:solidFill>
                <a:latin typeface="Georgia"/>
                <a:cs typeface="Georgia"/>
              </a:rPr>
              <a:t> </a:t>
            </a:r>
            <a:r>
              <a:rPr dirty="0" sz="3000" i="1">
                <a:solidFill>
                  <a:srgbClr val="D8E3DE"/>
                </a:solidFill>
                <a:latin typeface="Georgia"/>
                <a:cs typeface="Georgia"/>
              </a:rPr>
              <a:t>mal</a:t>
            </a:r>
            <a:r>
              <a:rPr dirty="0" sz="3000" spc="-20" i="1">
                <a:solidFill>
                  <a:srgbClr val="D8E3DE"/>
                </a:solidFill>
                <a:latin typeface="Georgia"/>
                <a:cs typeface="Georgia"/>
              </a:rPr>
              <a:t> </a:t>
            </a:r>
            <a:r>
              <a:rPr dirty="0" sz="3000" i="1">
                <a:solidFill>
                  <a:srgbClr val="D8E3DE"/>
                </a:solidFill>
                <a:latin typeface="Georgia"/>
                <a:cs typeface="Georgia"/>
              </a:rPr>
              <a:t>olduğunu</a:t>
            </a:r>
            <a:r>
              <a:rPr dirty="0" sz="3000" spc="-30" i="1">
                <a:solidFill>
                  <a:srgbClr val="D8E3DE"/>
                </a:solidFill>
                <a:latin typeface="Georgia"/>
                <a:cs typeface="Georgia"/>
              </a:rPr>
              <a:t> </a:t>
            </a:r>
            <a:r>
              <a:rPr dirty="0" sz="3000" spc="-10" i="1">
                <a:solidFill>
                  <a:srgbClr val="D8E3DE"/>
                </a:solidFill>
                <a:latin typeface="Georgia"/>
                <a:cs typeface="Georgia"/>
              </a:rPr>
              <a:t>göstermez.</a:t>
            </a:r>
            <a:endParaRPr sz="3000">
              <a:latin typeface="Georgia"/>
              <a:cs typeface="Georgi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22604" y="5897524"/>
            <a:ext cx="7498080" cy="2011680"/>
            <a:chOff x="822604" y="5897524"/>
            <a:chExt cx="7498080" cy="2011680"/>
          </a:xfrm>
        </p:grpSpPr>
        <p:sp>
          <p:nvSpPr>
            <p:cNvPr id="8" name="object 8"/>
            <p:cNvSpPr/>
            <p:nvPr/>
          </p:nvSpPr>
          <p:spPr>
            <a:xfrm>
              <a:off x="822604" y="5897524"/>
              <a:ext cx="7498080" cy="2011680"/>
            </a:xfrm>
            <a:custGeom>
              <a:avLst/>
              <a:gdLst/>
              <a:ahLst/>
              <a:cxnLst/>
              <a:rect l="l" t="t" r="r" b="b"/>
              <a:pathLst>
                <a:path w="7498080" h="2011679">
                  <a:moveTo>
                    <a:pt x="7497711" y="0"/>
                  </a:moveTo>
                  <a:lnTo>
                    <a:pt x="0" y="0"/>
                  </a:lnTo>
                  <a:lnTo>
                    <a:pt x="0" y="2011311"/>
                  </a:lnTo>
                  <a:lnTo>
                    <a:pt x="3749040" y="2011311"/>
                  </a:lnTo>
                  <a:lnTo>
                    <a:pt x="7497711" y="2011311"/>
                  </a:lnTo>
                  <a:lnTo>
                    <a:pt x="7497711" y="0"/>
                  </a:lnTo>
                  <a:close/>
                </a:path>
              </a:pathLst>
            </a:custGeom>
            <a:solidFill>
              <a:srgbClr val="1D39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822960" y="5897524"/>
              <a:ext cx="137160" cy="2011680"/>
            </a:xfrm>
            <a:custGeom>
              <a:avLst/>
              <a:gdLst/>
              <a:ahLst/>
              <a:cxnLst/>
              <a:rect l="l" t="t" r="r" b="b"/>
              <a:pathLst>
                <a:path w="137159" h="2011679">
                  <a:moveTo>
                    <a:pt x="136804" y="0"/>
                  </a:moveTo>
                  <a:lnTo>
                    <a:pt x="0" y="0"/>
                  </a:lnTo>
                  <a:lnTo>
                    <a:pt x="0" y="2011311"/>
                  </a:lnTo>
                  <a:lnTo>
                    <a:pt x="68402" y="2011311"/>
                  </a:lnTo>
                  <a:lnTo>
                    <a:pt x="136804" y="2011311"/>
                  </a:lnTo>
                  <a:lnTo>
                    <a:pt x="136804" y="0"/>
                  </a:lnTo>
                  <a:close/>
                </a:path>
              </a:pathLst>
            </a:custGeom>
            <a:solidFill>
              <a:srgbClr val="D39F1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822604" y="5897524"/>
            <a:ext cx="7498080" cy="2011680"/>
          </a:xfrm>
          <a:prstGeom prst="rect">
            <a:avLst/>
          </a:prstGeom>
          <a:ln w="12599">
            <a:solidFill>
              <a:srgbClr val="2D4941"/>
            </a:solidFill>
          </a:ln>
        </p:spPr>
        <p:txBody>
          <a:bodyPr wrap="square" lIns="0" tIns="255270" rIns="0" bIns="0" rtlCol="0" vert="horz">
            <a:spAutoFit/>
          </a:bodyPr>
          <a:lstStyle/>
          <a:p>
            <a:pPr marL="455930" marR="510540">
              <a:lnSpc>
                <a:spcPct val="128000"/>
              </a:lnSpc>
              <a:spcBef>
                <a:spcPts val="2010"/>
              </a:spcBef>
            </a:pPr>
            <a:r>
              <a:rPr dirty="0" sz="2000" b="1">
                <a:solidFill>
                  <a:srgbClr val="FFFFFF"/>
                </a:solidFill>
                <a:latin typeface="Calibri"/>
                <a:cs typeface="Calibri"/>
              </a:rPr>
              <a:t>Siz</a:t>
            </a:r>
            <a:r>
              <a:rPr dirty="0" sz="2000" spc="-4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dirty="0" sz="2000" spc="-4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FFFFFF"/>
                </a:solidFill>
                <a:latin typeface="Calibri"/>
                <a:cs typeface="Calibri"/>
              </a:rPr>
              <a:t>“sen</a:t>
            </a:r>
            <a:r>
              <a:rPr dirty="0" sz="2000" spc="-5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 b="1">
                <a:solidFill>
                  <a:srgbClr val="FFFFFF"/>
                </a:solidFill>
                <a:latin typeface="Calibri"/>
                <a:cs typeface="Calibri"/>
              </a:rPr>
              <a:t>yapabiliyorsun,</a:t>
            </a:r>
            <a:r>
              <a:rPr dirty="0" sz="2000" spc="-4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FFFFFF"/>
                </a:solidFill>
                <a:latin typeface="Calibri"/>
                <a:cs typeface="Calibri"/>
              </a:rPr>
              <a:t>demek</a:t>
            </a:r>
            <a:r>
              <a:rPr dirty="0" sz="2000" spc="-5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FFFFFF"/>
                </a:solidFill>
                <a:latin typeface="Calibri"/>
                <a:cs typeface="Calibri"/>
              </a:rPr>
              <a:t>ki</a:t>
            </a:r>
            <a:r>
              <a:rPr dirty="0" sz="2000" spc="-4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FFFFFF"/>
                </a:solidFill>
                <a:latin typeface="Calibri"/>
                <a:cs typeface="Calibri"/>
              </a:rPr>
              <a:t>yok”</a:t>
            </a:r>
            <a:r>
              <a:rPr dirty="0" sz="2000" spc="-4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FFFFFF"/>
                </a:solidFill>
                <a:latin typeface="Calibri"/>
                <a:cs typeface="Calibri"/>
              </a:rPr>
              <a:t>cümlesini</a:t>
            </a:r>
            <a:r>
              <a:rPr dirty="0" sz="2000" spc="-4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 b="1">
                <a:solidFill>
                  <a:srgbClr val="FFFFFF"/>
                </a:solidFill>
                <a:latin typeface="Calibri"/>
                <a:cs typeface="Calibri"/>
              </a:rPr>
              <a:t>duydunuz </a:t>
            </a:r>
            <a:r>
              <a:rPr dirty="0" sz="2000" spc="-25" b="1">
                <a:solidFill>
                  <a:srgbClr val="FFFFFF"/>
                </a:solidFill>
                <a:latin typeface="Calibri"/>
                <a:cs typeface="Calibri"/>
              </a:rPr>
              <a:t>mu?</a:t>
            </a:r>
            <a:endParaRPr sz="2000">
              <a:latin typeface="Calibri"/>
              <a:cs typeface="Calibri"/>
            </a:endParaRPr>
          </a:p>
          <a:p>
            <a:pPr marL="455930" marR="640080">
              <a:lnSpc>
                <a:spcPct val="128000"/>
              </a:lnSpc>
              <a:spcBef>
                <a:spcPts val="1200"/>
              </a:spcBef>
            </a:pPr>
            <a:r>
              <a:rPr dirty="0" sz="2000" spc="-10">
                <a:solidFill>
                  <a:srgbClr val="C8D7D1"/>
                </a:solidFill>
                <a:latin typeface="Calibri"/>
                <a:cs typeface="Calibri"/>
              </a:rPr>
              <a:t>Kaynakların</a:t>
            </a:r>
            <a:r>
              <a:rPr dirty="0" sz="2000" spc="-45">
                <a:solidFill>
                  <a:srgbClr val="C8D7D1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C8D7D1"/>
                </a:solidFill>
                <a:latin typeface="Calibri"/>
                <a:cs typeface="Calibri"/>
              </a:rPr>
              <a:t>tamamını</a:t>
            </a:r>
            <a:r>
              <a:rPr dirty="0" sz="2000" spc="-45">
                <a:solidFill>
                  <a:srgbClr val="C8D7D1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C8D7D1"/>
                </a:solidFill>
                <a:latin typeface="Calibri"/>
                <a:cs typeface="Calibri"/>
              </a:rPr>
              <a:t>ve</a:t>
            </a:r>
            <a:r>
              <a:rPr dirty="0" sz="2000" spc="-55">
                <a:solidFill>
                  <a:srgbClr val="C8D7D1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C8D7D1"/>
                </a:solidFill>
                <a:latin typeface="Calibri"/>
                <a:cs typeface="Calibri"/>
              </a:rPr>
              <a:t>dosyayı</a:t>
            </a:r>
            <a:r>
              <a:rPr dirty="0" sz="2000" spc="-45">
                <a:solidFill>
                  <a:srgbClr val="C8D7D1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C8D7D1"/>
                </a:solidFill>
                <a:latin typeface="Calibri"/>
                <a:cs typeface="Calibri"/>
              </a:rPr>
              <a:t>alisanburak.com'dan</a:t>
            </a:r>
            <a:r>
              <a:rPr dirty="0" sz="2000" spc="-45">
                <a:solidFill>
                  <a:srgbClr val="C8D7D1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C8D7D1"/>
                </a:solidFill>
                <a:latin typeface="Calibri"/>
                <a:cs typeface="Calibri"/>
              </a:rPr>
              <a:t>ücretsiz indirebilirsiniz.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85800" y="8275319"/>
            <a:ext cx="7772400" cy="635"/>
          </a:xfrm>
          <a:custGeom>
            <a:avLst/>
            <a:gdLst/>
            <a:ahLst/>
            <a:cxnLst/>
            <a:rect l="l" t="t" r="r" b="b"/>
            <a:pathLst>
              <a:path w="7772400" h="634">
                <a:moveTo>
                  <a:pt x="0" y="0"/>
                </a:moveTo>
                <a:lnTo>
                  <a:pt x="7772400" y="355"/>
                </a:lnTo>
              </a:path>
            </a:pathLst>
          </a:custGeom>
          <a:ln w="12599">
            <a:solidFill>
              <a:srgbClr val="2D494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508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10</a:t>
            </a:fld>
            <a:r>
              <a:rPr dirty="0" spc="-15"/>
              <a:t> </a:t>
            </a:r>
            <a:r>
              <a:rPr dirty="0"/>
              <a:t>/</a:t>
            </a:r>
            <a:r>
              <a:rPr dirty="0" spc="-5"/>
              <a:t> </a:t>
            </a:r>
            <a:r>
              <a:rPr dirty="0" spc="-25"/>
              <a:t>17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/>
              <a:t>Doç.</a:t>
            </a:r>
            <a:r>
              <a:rPr dirty="0" spc="-35"/>
              <a:t> </a:t>
            </a:r>
            <a:r>
              <a:rPr dirty="0" spc="-25"/>
              <a:t>Dr.</a:t>
            </a:r>
            <a:r>
              <a:rPr dirty="0" spc="-30"/>
              <a:t> </a:t>
            </a:r>
            <a:r>
              <a:rPr dirty="0"/>
              <a:t>Alişan</a:t>
            </a:r>
            <a:r>
              <a:rPr dirty="0" spc="-30"/>
              <a:t> </a:t>
            </a:r>
            <a:r>
              <a:rPr dirty="0"/>
              <a:t>Burak</a:t>
            </a:r>
            <a:r>
              <a:rPr dirty="0" spc="-35"/>
              <a:t> </a:t>
            </a:r>
            <a:r>
              <a:rPr dirty="0" spc="-10"/>
              <a:t>Yaşar</a:t>
            </a:r>
            <a:r>
              <a:rPr dirty="0" spc="-30"/>
              <a:t> </a:t>
            </a:r>
            <a:r>
              <a:rPr dirty="0"/>
              <a:t>·</a:t>
            </a:r>
            <a:r>
              <a:rPr dirty="0" spc="-45"/>
              <a:t> </a:t>
            </a:r>
            <a:r>
              <a:rPr dirty="0"/>
              <a:t>Psikiyatri</a:t>
            </a:r>
            <a:r>
              <a:rPr dirty="0" spc="-25"/>
              <a:t> </a:t>
            </a:r>
            <a:r>
              <a:rPr dirty="0" spc="-10"/>
              <a:t>Uzmanı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pc="-10"/>
              <a:t>alisanburak.com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2736" y="584187"/>
            <a:ext cx="289115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74420" algn="l"/>
                <a:tab pos="1313180" algn="l"/>
              </a:tabLst>
            </a:pP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T</a:t>
            </a:r>
            <a:r>
              <a:rPr dirty="0" sz="1400" spc="260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E</a:t>
            </a:r>
            <a:r>
              <a:rPr dirty="0" sz="1400" spc="260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S</a:t>
            </a:r>
            <a:r>
              <a:rPr dirty="0" sz="1400" spc="280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P</a:t>
            </a:r>
            <a:r>
              <a:rPr dirty="0" sz="1400" spc="270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İ</a:t>
            </a:r>
            <a:r>
              <a:rPr dirty="0" sz="1400" spc="265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D39F16"/>
                </a:solidFill>
                <a:latin typeface="Calibri"/>
                <a:cs typeface="Calibri"/>
              </a:rPr>
              <a:t>T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	</a:t>
            </a:r>
            <a:r>
              <a:rPr dirty="0" sz="1400" spc="-50" b="1">
                <a:solidFill>
                  <a:srgbClr val="D39F16"/>
                </a:solidFill>
                <a:latin typeface="Calibri"/>
                <a:cs typeface="Calibri"/>
              </a:rPr>
              <a:t>·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	Ü</a:t>
            </a:r>
            <a:r>
              <a:rPr dirty="0" sz="1400" spc="280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N</a:t>
            </a:r>
            <a:r>
              <a:rPr dirty="0" sz="1400" spc="270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İ</a:t>
            </a:r>
            <a:r>
              <a:rPr dirty="0" sz="1400" spc="265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V</a:t>
            </a:r>
            <a:r>
              <a:rPr dirty="0" sz="1400" spc="275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E</a:t>
            </a:r>
            <a:r>
              <a:rPr dirty="0" sz="1400" spc="270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R</a:t>
            </a:r>
            <a:r>
              <a:rPr dirty="0" sz="1400" spc="260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S</a:t>
            </a:r>
            <a:r>
              <a:rPr dirty="0" sz="1400" spc="275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İ</a:t>
            </a:r>
            <a:r>
              <a:rPr dirty="0" sz="1400" spc="265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T</a:t>
            </a:r>
            <a:r>
              <a:rPr dirty="0" sz="1400" spc="275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D39F16"/>
                </a:solidFill>
                <a:latin typeface="Calibri"/>
                <a:cs typeface="Calibri"/>
              </a:rPr>
              <a:t>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2000"/>
              </a:lnSpc>
              <a:spcBef>
                <a:spcPts val="95"/>
              </a:spcBef>
            </a:pPr>
            <a:r>
              <a:rPr dirty="0" sz="4800"/>
              <a:t>68</a:t>
            </a:r>
            <a:r>
              <a:rPr dirty="0" sz="4800" spc="-155"/>
              <a:t> </a:t>
            </a:r>
            <a:r>
              <a:rPr dirty="0" sz="4800" spc="-10"/>
              <a:t>öğrencinin</a:t>
            </a:r>
            <a:r>
              <a:rPr dirty="0" sz="4800" spc="-150"/>
              <a:t> </a:t>
            </a:r>
            <a:r>
              <a:rPr dirty="0" sz="4800" spc="-10"/>
              <a:t>tamamı </a:t>
            </a:r>
            <a:r>
              <a:rPr dirty="0" sz="4800"/>
              <a:t>mezun</a:t>
            </a:r>
            <a:r>
              <a:rPr dirty="0" sz="4800" spc="-200"/>
              <a:t> </a:t>
            </a:r>
            <a:r>
              <a:rPr dirty="0" sz="4800" spc="-20"/>
              <a:t>oldu.</a:t>
            </a:r>
            <a:endParaRPr sz="4800"/>
          </a:p>
        </p:txBody>
      </p:sp>
      <p:sp>
        <p:nvSpPr>
          <p:cNvPr id="4" name="object 4"/>
          <p:cNvSpPr/>
          <p:nvPr/>
        </p:nvSpPr>
        <p:spPr>
          <a:xfrm>
            <a:off x="685444" y="2788564"/>
            <a:ext cx="1097280" cy="64135"/>
          </a:xfrm>
          <a:custGeom>
            <a:avLst/>
            <a:gdLst/>
            <a:ahLst/>
            <a:cxnLst/>
            <a:rect l="l" t="t" r="r" b="b"/>
            <a:pathLst>
              <a:path w="1097280" h="64135">
                <a:moveTo>
                  <a:pt x="1096911" y="0"/>
                </a:moveTo>
                <a:lnTo>
                  <a:pt x="0" y="0"/>
                </a:lnTo>
                <a:lnTo>
                  <a:pt x="0" y="63715"/>
                </a:lnTo>
                <a:lnTo>
                  <a:pt x="548640" y="63715"/>
                </a:lnTo>
                <a:lnTo>
                  <a:pt x="1096911" y="63715"/>
                </a:lnTo>
                <a:lnTo>
                  <a:pt x="1096911" y="0"/>
                </a:lnTo>
                <a:close/>
              </a:path>
            </a:pathLst>
          </a:custGeom>
          <a:solidFill>
            <a:srgbClr val="D39F16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679144" y="3193744"/>
            <a:ext cx="7785100" cy="4493260"/>
            <a:chOff x="679144" y="3193744"/>
            <a:chExt cx="7785100" cy="4493260"/>
          </a:xfrm>
        </p:grpSpPr>
        <p:sp>
          <p:nvSpPr>
            <p:cNvPr id="6" name="object 6"/>
            <p:cNvSpPr/>
            <p:nvPr/>
          </p:nvSpPr>
          <p:spPr>
            <a:xfrm>
              <a:off x="685444" y="3200044"/>
              <a:ext cx="7772400" cy="4480560"/>
            </a:xfrm>
            <a:custGeom>
              <a:avLst/>
              <a:gdLst/>
              <a:ahLst/>
              <a:cxnLst/>
              <a:rect l="l" t="t" r="r" b="b"/>
              <a:pathLst>
                <a:path w="7772400" h="4480559">
                  <a:moveTo>
                    <a:pt x="7772031" y="0"/>
                  </a:moveTo>
                  <a:lnTo>
                    <a:pt x="0" y="0"/>
                  </a:lnTo>
                  <a:lnTo>
                    <a:pt x="0" y="4480191"/>
                  </a:lnTo>
                  <a:lnTo>
                    <a:pt x="3886200" y="4480191"/>
                  </a:lnTo>
                  <a:lnTo>
                    <a:pt x="7772031" y="4480191"/>
                  </a:lnTo>
                  <a:lnTo>
                    <a:pt x="77720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685444" y="3200044"/>
              <a:ext cx="7772400" cy="4480560"/>
            </a:xfrm>
            <a:custGeom>
              <a:avLst/>
              <a:gdLst/>
              <a:ahLst/>
              <a:cxnLst/>
              <a:rect l="l" t="t" r="r" b="b"/>
              <a:pathLst>
                <a:path w="7772400" h="4480559">
                  <a:moveTo>
                    <a:pt x="3886200" y="4480191"/>
                  </a:moveTo>
                  <a:lnTo>
                    <a:pt x="0" y="4480191"/>
                  </a:lnTo>
                  <a:lnTo>
                    <a:pt x="0" y="0"/>
                  </a:lnTo>
                  <a:lnTo>
                    <a:pt x="7772031" y="0"/>
                  </a:lnTo>
                  <a:lnTo>
                    <a:pt x="7772031" y="4480191"/>
                  </a:lnTo>
                  <a:lnTo>
                    <a:pt x="3886200" y="4480191"/>
                  </a:lnTo>
                  <a:close/>
                </a:path>
              </a:pathLst>
            </a:custGeom>
            <a:ln w="12599">
              <a:solidFill>
                <a:srgbClr val="D5CF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685799" y="3200044"/>
              <a:ext cx="137160" cy="4480560"/>
            </a:xfrm>
            <a:custGeom>
              <a:avLst/>
              <a:gdLst/>
              <a:ahLst/>
              <a:cxnLst/>
              <a:rect l="l" t="t" r="r" b="b"/>
              <a:pathLst>
                <a:path w="137159" h="4480559">
                  <a:moveTo>
                    <a:pt x="136804" y="0"/>
                  </a:moveTo>
                  <a:lnTo>
                    <a:pt x="0" y="0"/>
                  </a:lnTo>
                  <a:lnTo>
                    <a:pt x="0" y="4480191"/>
                  </a:lnTo>
                  <a:lnTo>
                    <a:pt x="68402" y="4480191"/>
                  </a:lnTo>
                  <a:lnTo>
                    <a:pt x="136804" y="4480191"/>
                  </a:lnTo>
                  <a:lnTo>
                    <a:pt x="136804" y="0"/>
                  </a:lnTo>
                  <a:close/>
                </a:path>
              </a:pathLst>
            </a:custGeom>
            <a:solidFill>
              <a:srgbClr val="D39F1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/>
          <p:nvPr/>
        </p:nvSpPr>
        <p:spPr>
          <a:xfrm>
            <a:off x="1128864" y="3488433"/>
            <a:ext cx="6670675" cy="34048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32000"/>
              </a:lnSpc>
              <a:spcBef>
                <a:spcPts val="100"/>
              </a:spcBef>
            </a:pP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Bir</a:t>
            </a:r>
            <a:r>
              <a:rPr dirty="0" sz="2400" spc="-5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üniversitede</a:t>
            </a:r>
            <a:r>
              <a:rPr dirty="0" sz="2400" spc="-5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DEHB</a:t>
            </a:r>
            <a:r>
              <a:rPr dirty="0" sz="24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tanısı</a:t>
            </a:r>
            <a:r>
              <a:rPr dirty="0" sz="24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almış</a:t>
            </a:r>
            <a:r>
              <a:rPr dirty="0" sz="2400" spc="-5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68</a:t>
            </a:r>
            <a:r>
              <a:rPr dirty="0" sz="24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öğrencinin</a:t>
            </a:r>
            <a:r>
              <a:rPr dirty="0" sz="24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2B2E44"/>
                </a:solidFill>
                <a:latin typeface="Calibri"/>
                <a:cs typeface="Calibri"/>
              </a:rPr>
              <a:t>beş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yıllık</a:t>
            </a:r>
            <a:r>
              <a:rPr dirty="0" sz="24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kayıtları</a:t>
            </a:r>
            <a:r>
              <a:rPr dirty="0" sz="2400" spc="-5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incelendi.</a:t>
            </a:r>
            <a:r>
              <a:rPr dirty="0" sz="2400" spc="-2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131525"/>
                </a:solidFill>
                <a:latin typeface="Calibri"/>
                <a:cs typeface="Calibri"/>
              </a:rPr>
              <a:t>Hepsi</a:t>
            </a:r>
            <a:r>
              <a:rPr dirty="0" sz="2400" spc="-55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131525"/>
                </a:solidFill>
                <a:latin typeface="Calibri"/>
                <a:cs typeface="Calibri"/>
              </a:rPr>
              <a:t>mezun</a:t>
            </a:r>
            <a:r>
              <a:rPr dirty="0" sz="2400" spc="-50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131525"/>
                </a:solidFill>
                <a:latin typeface="Calibri"/>
                <a:cs typeface="Calibri"/>
              </a:rPr>
              <a:t>oldu.</a:t>
            </a:r>
            <a:r>
              <a:rPr dirty="0" sz="2400" spc="-55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Mezuniyet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not</a:t>
            </a:r>
            <a:r>
              <a:rPr dirty="0" sz="2400" spc="-2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ortalamaları,</a:t>
            </a:r>
            <a:r>
              <a:rPr dirty="0" sz="2400" spc="-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o</a:t>
            </a:r>
            <a:r>
              <a:rPr dirty="0" sz="2400" spc="-1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2B2E44"/>
                </a:solidFill>
                <a:latin typeface="Calibri"/>
                <a:cs typeface="Calibri"/>
              </a:rPr>
              <a:t>üniversitenin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tipik</a:t>
            </a:r>
            <a:r>
              <a:rPr dirty="0" sz="2400" spc="-2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mezunundan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farklı</a:t>
            </a:r>
            <a:r>
              <a:rPr dirty="0" sz="2400" spc="-11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değildi.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69"/>
              </a:spcBef>
            </a:pPr>
            <a:endParaRPr sz="2400">
              <a:latin typeface="Calibri"/>
              <a:cs typeface="Calibri"/>
            </a:endParaRPr>
          </a:p>
          <a:p>
            <a:pPr marL="12700" marR="220345">
              <a:lnSpc>
                <a:spcPct val="132000"/>
              </a:lnSpc>
            </a:pP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Üstelik</a:t>
            </a:r>
            <a:r>
              <a:rPr dirty="0" sz="2400" spc="-7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üçte</a:t>
            </a:r>
            <a:r>
              <a:rPr dirty="0" sz="2400" spc="-8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ikisi,</a:t>
            </a:r>
            <a:r>
              <a:rPr dirty="0" sz="2400" spc="-7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zorunlu</a:t>
            </a:r>
            <a:r>
              <a:rPr dirty="0" sz="2400" spc="-7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yabancı</a:t>
            </a:r>
            <a:r>
              <a:rPr dirty="0" sz="2400" spc="-8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dil</a:t>
            </a:r>
            <a:r>
              <a:rPr dirty="0" sz="2400" spc="-7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derslerini</a:t>
            </a:r>
            <a:r>
              <a:rPr dirty="0" sz="2400" spc="-7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hiçbir özel</a:t>
            </a:r>
            <a:r>
              <a:rPr dirty="0" sz="2400" spc="-11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düzenleme</a:t>
            </a:r>
            <a:r>
              <a:rPr dirty="0" sz="2400" spc="-10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kullanmadan</a:t>
            </a:r>
            <a:r>
              <a:rPr dirty="0" sz="2400" spc="-10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geçti.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62736" y="7905851"/>
            <a:ext cx="320675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Sparks</a:t>
            </a:r>
            <a:r>
              <a:rPr dirty="0" sz="1200" spc="-1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ve</a:t>
            </a:r>
            <a:r>
              <a:rPr dirty="0" sz="1200" spc="-10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ark.,</a:t>
            </a:r>
            <a:r>
              <a:rPr dirty="0" sz="1200" spc="-10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Journal</a:t>
            </a:r>
            <a:r>
              <a:rPr dirty="0" sz="1200" spc="-2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of</a:t>
            </a:r>
            <a:r>
              <a:rPr dirty="0" sz="1200" spc="-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Learning</a:t>
            </a:r>
            <a:r>
              <a:rPr dirty="0" sz="1200" spc="-20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spc="-10" i="1">
                <a:solidFill>
                  <a:srgbClr val="6A6D7C"/>
                </a:solidFill>
                <a:latin typeface="Calibri"/>
                <a:cs typeface="Calibri"/>
              </a:rPr>
              <a:t>Disabilities, </a:t>
            </a:r>
            <a:r>
              <a:rPr dirty="0" sz="1200" spc="-20" i="1">
                <a:solidFill>
                  <a:srgbClr val="6A6D7C"/>
                </a:solidFill>
                <a:latin typeface="Calibri"/>
                <a:cs typeface="Calibri"/>
              </a:rPr>
              <a:t>2004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85800" y="8275319"/>
            <a:ext cx="7772400" cy="635"/>
          </a:xfrm>
          <a:custGeom>
            <a:avLst/>
            <a:gdLst/>
            <a:ahLst/>
            <a:cxnLst/>
            <a:rect l="l" t="t" r="r" b="b"/>
            <a:pathLst>
              <a:path w="7772400" h="634">
                <a:moveTo>
                  <a:pt x="0" y="0"/>
                </a:moveTo>
                <a:lnTo>
                  <a:pt x="7772400" y="355"/>
                </a:lnTo>
              </a:path>
            </a:pathLst>
          </a:custGeom>
          <a:ln w="12599">
            <a:solidFill>
              <a:srgbClr val="D5CF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508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10</a:t>
            </a:fld>
            <a:r>
              <a:rPr dirty="0" spc="-15"/>
              <a:t> </a:t>
            </a:r>
            <a:r>
              <a:rPr dirty="0"/>
              <a:t>/</a:t>
            </a:r>
            <a:r>
              <a:rPr dirty="0" spc="-5"/>
              <a:t> </a:t>
            </a:r>
            <a:r>
              <a:rPr dirty="0" spc="-25"/>
              <a:t>17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/>
              <a:t>Doç.</a:t>
            </a:r>
            <a:r>
              <a:rPr dirty="0" spc="-35"/>
              <a:t> </a:t>
            </a:r>
            <a:r>
              <a:rPr dirty="0" spc="-25"/>
              <a:t>Dr.</a:t>
            </a:r>
            <a:r>
              <a:rPr dirty="0" spc="-30"/>
              <a:t> </a:t>
            </a:r>
            <a:r>
              <a:rPr dirty="0"/>
              <a:t>Alişan</a:t>
            </a:r>
            <a:r>
              <a:rPr dirty="0" spc="-30"/>
              <a:t> </a:t>
            </a:r>
            <a:r>
              <a:rPr dirty="0"/>
              <a:t>Burak</a:t>
            </a:r>
            <a:r>
              <a:rPr dirty="0" spc="-35"/>
              <a:t> </a:t>
            </a:r>
            <a:r>
              <a:rPr dirty="0" spc="-10"/>
              <a:t>Yaşar</a:t>
            </a:r>
            <a:r>
              <a:rPr dirty="0" spc="-30"/>
              <a:t> </a:t>
            </a:r>
            <a:r>
              <a:rPr dirty="0"/>
              <a:t>·</a:t>
            </a:r>
            <a:r>
              <a:rPr dirty="0" spc="-45"/>
              <a:t> </a:t>
            </a:r>
            <a:r>
              <a:rPr dirty="0"/>
              <a:t>Psikiyatri</a:t>
            </a:r>
            <a:r>
              <a:rPr dirty="0" spc="-25"/>
              <a:t> </a:t>
            </a:r>
            <a:r>
              <a:rPr dirty="0" spc="-10"/>
              <a:t>Uzmanı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pc="-10"/>
              <a:t>alisanburak.com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2736" y="584187"/>
            <a:ext cx="389572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51585" algn="l"/>
                <a:tab pos="1492250" algn="l"/>
                <a:tab pos="2259965" algn="l"/>
                <a:tab pos="3065780" algn="l"/>
              </a:tabLst>
            </a:pP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K</a:t>
            </a:r>
            <a:r>
              <a:rPr dirty="0" sz="1400" spc="26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A</a:t>
            </a:r>
            <a:r>
              <a:rPr dirty="0" sz="1400" spc="20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V</a:t>
            </a:r>
            <a:r>
              <a:rPr dirty="0" sz="1400" spc="28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R</a:t>
            </a:r>
            <a:r>
              <a:rPr dirty="0" sz="1400" spc="265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A</a:t>
            </a:r>
            <a:r>
              <a:rPr dirty="0" sz="1400" spc="275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003466"/>
                </a:solidFill>
                <a:latin typeface="Calibri"/>
                <a:cs typeface="Calibri"/>
              </a:rPr>
              <a:t>M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	</a:t>
            </a:r>
            <a:r>
              <a:rPr dirty="0" sz="1400" spc="-50" b="1">
                <a:solidFill>
                  <a:srgbClr val="003466"/>
                </a:solidFill>
                <a:latin typeface="Calibri"/>
                <a:cs typeface="Calibri"/>
              </a:rPr>
              <a:t>·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	T</a:t>
            </a:r>
            <a:r>
              <a:rPr dirty="0" sz="1400" spc="155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A</a:t>
            </a:r>
            <a:r>
              <a:rPr dirty="0" sz="1400" spc="26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N</a:t>
            </a:r>
            <a:r>
              <a:rPr dirty="0" sz="1400" spc="27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003466"/>
                </a:solidFill>
                <a:latin typeface="Calibri"/>
                <a:cs typeface="Calibri"/>
              </a:rPr>
              <a:t>I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	N</a:t>
            </a:r>
            <a:r>
              <a:rPr dirty="0" sz="1400" spc="265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E</a:t>
            </a:r>
            <a:r>
              <a:rPr dirty="0" sz="1400" spc="27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Y</a:t>
            </a:r>
            <a:r>
              <a:rPr dirty="0" sz="1400" spc="275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003466"/>
                </a:solidFill>
                <a:latin typeface="Calibri"/>
                <a:cs typeface="Calibri"/>
              </a:rPr>
              <a:t>E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	B</a:t>
            </a:r>
            <a:r>
              <a:rPr dirty="0" sz="1400" spc="25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A</a:t>
            </a:r>
            <a:r>
              <a:rPr dirty="0" sz="1400" spc="27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K</a:t>
            </a:r>
            <a:r>
              <a:rPr dirty="0" sz="1400" spc="27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A</a:t>
            </a:r>
            <a:r>
              <a:rPr dirty="0" sz="1400" spc="275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003466"/>
                </a:solidFill>
                <a:latin typeface="Calibri"/>
                <a:cs typeface="Calibri"/>
              </a:rPr>
              <a:t>R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2000"/>
              </a:lnSpc>
              <a:spcBef>
                <a:spcPts val="95"/>
              </a:spcBef>
            </a:pPr>
            <a:r>
              <a:rPr dirty="0" sz="4800"/>
              <a:t>Ölçüt</a:t>
            </a:r>
            <a:r>
              <a:rPr dirty="0" sz="4800" spc="-160"/>
              <a:t> </a:t>
            </a:r>
            <a:r>
              <a:rPr dirty="0" sz="4800" spc="-10"/>
              <a:t>başarısızlık</a:t>
            </a:r>
            <a:r>
              <a:rPr dirty="0" sz="4800" spc="-160"/>
              <a:t> </a:t>
            </a:r>
            <a:r>
              <a:rPr dirty="0" sz="4800" spc="-10"/>
              <a:t>değil, işlevdir.</a:t>
            </a:r>
            <a:endParaRPr sz="4800"/>
          </a:p>
        </p:txBody>
      </p:sp>
      <p:sp>
        <p:nvSpPr>
          <p:cNvPr id="4" name="object 4"/>
          <p:cNvSpPr/>
          <p:nvPr/>
        </p:nvSpPr>
        <p:spPr>
          <a:xfrm>
            <a:off x="685444" y="2788564"/>
            <a:ext cx="1097280" cy="64135"/>
          </a:xfrm>
          <a:custGeom>
            <a:avLst/>
            <a:gdLst/>
            <a:ahLst/>
            <a:cxnLst/>
            <a:rect l="l" t="t" r="r" b="b"/>
            <a:pathLst>
              <a:path w="1097280" h="64135">
                <a:moveTo>
                  <a:pt x="1096911" y="0"/>
                </a:moveTo>
                <a:lnTo>
                  <a:pt x="0" y="0"/>
                </a:lnTo>
                <a:lnTo>
                  <a:pt x="0" y="63715"/>
                </a:lnTo>
                <a:lnTo>
                  <a:pt x="548640" y="63715"/>
                </a:lnTo>
                <a:lnTo>
                  <a:pt x="1096911" y="63715"/>
                </a:lnTo>
                <a:lnTo>
                  <a:pt x="1096911" y="0"/>
                </a:lnTo>
                <a:close/>
              </a:path>
            </a:pathLst>
          </a:custGeom>
          <a:solidFill>
            <a:srgbClr val="D39F16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679144" y="3193744"/>
            <a:ext cx="7785100" cy="4493260"/>
            <a:chOff x="679144" y="3193744"/>
            <a:chExt cx="7785100" cy="4493260"/>
          </a:xfrm>
        </p:grpSpPr>
        <p:sp>
          <p:nvSpPr>
            <p:cNvPr id="6" name="object 6"/>
            <p:cNvSpPr/>
            <p:nvPr/>
          </p:nvSpPr>
          <p:spPr>
            <a:xfrm>
              <a:off x="685444" y="3200044"/>
              <a:ext cx="7772400" cy="4480560"/>
            </a:xfrm>
            <a:custGeom>
              <a:avLst/>
              <a:gdLst/>
              <a:ahLst/>
              <a:cxnLst/>
              <a:rect l="l" t="t" r="r" b="b"/>
              <a:pathLst>
                <a:path w="7772400" h="4480559">
                  <a:moveTo>
                    <a:pt x="7772031" y="0"/>
                  </a:moveTo>
                  <a:lnTo>
                    <a:pt x="0" y="0"/>
                  </a:lnTo>
                  <a:lnTo>
                    <a:pt x="0" y="4480191"/>
                  </a:lnTo>
                  <a:lnTo>
                    <a:pt x="3886200" y="4480191"/>
                  </a:lnTo>
                  <a:lnTo>
                    <a:pt x="7772031" y="4480191"/>
                  </a:lnTo>
                  <a:lnTo>
                    <a:pt x="77720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685444" y="3200044"/>
              <a:ext cx="7772400" cy="4480560"/>
            </a:xfrm>
            <a:custGeom>
              <a:avLst/>
              <a:gdLst/>
              <a:ahLst/>
              <a:cxnLst/>
              <a:rect l="l" t="t" r="r" b="b"/>
              <a:pathLst>
                <a:path w="7772400" h="4480559">
                  <a:moveTo>
                    <a:pt x="3886200" y="4480191"/>
                  </a:moveTo>
                  <a:lnTo>
                    <a:pt x="0" y="4480191"/>
                  </a:lnTo>
                  <a:lnTo>
                    <a:pt x="0" y="0"/>
                  </a:lnTo>
                  <a:lnTo>
                    <a:pt x="7772031" y="0"/>
                  </a:lnTo>
                  <a:lnTo>
                    <a:pt x="7772031" y="4480191"/>
                  </a:lnTo>
                  <a:lnTo>
                    <a:pt x="3886200" y="4480191"/>
                  </a:lnTo>
                  <a:close/>
                </a:path>
              </a:pathLst>
            </a:custGeom>
            <a:ln w="12599">
              <a:solidFill>
                <a:srgbClr val="D5CF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685799" y="3200044"/>
              <a:ext cx="137160" cy="4480560"/>
            </a:xfrm>
            <a:custGeom>
              <a:avLst/>
              <a:gdLst/>
              <a:ahLst/>
              <a:cxnLst/>
              <a:rect l="l" t="t" r="r" b="b"/>
              <a:pathLst>
                <a:path w="137159" h="4480559">
                  <a:moveTo>
                    <a:pt x="136804" y="0"/>
                  </a:moveTo>
                  <a:lnTo>
                    <a:pt x="0" y="0"/>
                  </a:lnTo>
                  <a:lnTo>
                    <a:pt x="0" y="4480191"/>
                  </a:lnTo>
                  <a:lnTo>
                    <a:pt x="68402" y="4480191"/>
                  </a:lnTo>
                  <a:lnTo>
                    <a:pt x="136804" y="4480191"/>
                  </a:lnTo>
                  <a:lnTo>
                    <a:pt x="136804" y="0"/>
                  </a:lnTo>
                  <a:close/>
                </a:path>
              </a:pathLst>
            </a:custGeom>
            <a:solidFill>
              <a:srgbClr val="00346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/>
          <p:nvPr/>
        </p:nvSpPr>
        <p:spPr>
          <a:xfrm>
            <a:off x="1128864" y="3488433"/>
            <a:ext cx="6866890" cy="34048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483234">
              <a:lnSpc>
                <a:spcPct val="132000"/>
              </a:lnSpc>
              <a:spcBef>
                <a:spcPts val="100"/>
              </a:spcBef>
            </a:pP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DEHB</a:t>
            </a:r>
            <a:r>
              <a:rPr dirty="0" sz="2400" spc="-9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tanısı,</a:t>
            </a:r>
            <a:r>
              <a:rPr dirty="0" sz="2400" spc="-9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belirtilerin</a:t>
            </a:r>
            <a:r>
              <a:rPr dirty="0" sz="2400" spc="-9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günlük</a:t>
            </a:r>
            <a:r>
              <a:rPr dirty="0" sz="2400" spc="-8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işlevi</a:t>
            </a:r>
            <a:r>
              <a:rPr dirty="0" sz="2400" spc="-9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bozmasını</a:t>
            </a:r>
            <a:r>
              <a:rPr dirty="0" sz="2400" spc="-8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arar.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Diplomanın</a:t>
            </a:r>
            <a:r>
              <a:rPr dirty="0" sz="2400" spc="-8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olmamasını</a:t>
            </a:r>
            <a:r>
              <a:rPr dirty="0" sz="2400" spc="-7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değil.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69"/>
              </a:spcBef>
            </a:pP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32000"/>
              </a:lnSpc>
            </a:pP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Bu</a:t>
            </a:r>
            <a:r>
              <a:rPr dirty="0" sz="2400" spc="-5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ayrım</a:t>
            </a:r>
            <a:r>
              <a:rPr dirty="0" sz="2400" spc="-5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önemli:</a:t>
            </a:r>
            <a:r>
              <a:rPr dirty="0" sz="2400" spc="-5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bir</a:t>
            </a:r>
            <a:r>
              <a:rPr dirty="0" sz="2400" spc="-5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sınavı</a:t>
            </a:r>
            <a:r>
              <a:rPr dirty="0" sz="24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geçmiş</a:t>
            </a:r>
            <a:r>
              <a:rPr dirty="0" sz="2400" spc="-5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olmak,</a:t>
            </a:r>
            <a:r>
              <a:rPr dirty="0" sz="24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belirtinin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yokluğunu</a:t>
            </a:r>
            <a:r>
              <a:rPr dirty="0" sz="2400" spc="-7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göstermez.</a:t>
            </a:r>
            <a:r>
              <a:rPr dirty="0" sz="2400" spc="-7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Alanda</a:t>
            </a:r>
            <a:r>
              <a:rPr dirty="0" sz="2400" spc="-8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bu</a:t>
            </a:r>
            <a:r>
              <a:rPr dirty="0" sz="2400" spc="-8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ölçütlerin</a:t>
            </a:r>
            <a:r>
              <a:rPr dirty="0" sz="2400" spc="-8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dışarıdan görülebilen</a:t>
            </a:r>
            <a:r>
              <a:rPr dirty="0" sz="2400" spc="-7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davranışa</a:t>
            </a:r>
            <a:r>
              <a:rPr dirty="0" sz="2400" spc="-7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fazla,</a:t>
            </a:r>
            <a:r>
              <a:rPr dirty="0" sz="2400" spc="-7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kişinin</a:t>
            </a:r>
            <a:r>
              <a:rPr dirty="0" sz="2400" spc="-7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içinde</a:t>
            </a:r>
            <a:r>
              <a:rPr dirty="0" sz="2400" spc="-8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olup</a:t>
            </a:r>
            <a:r>
              <a:rPr dirty="0" sz="2400" spc="-7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bitene</a:t>
            </a:r>
            <a:r>
              <a:rPr dirty="0" sz="2400" spc="-8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2B2E44"/>
                </a:solidFill>
                <a:latin typeface="Calibri"/>
                <a:cs typeface="Calibri"/>
              </a:rPr>
              <a:t>az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yer</a:t>
            </a:r>
            <a:r>
              <a:rPr dirty="0" sz="2400" spc="-10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verdiği</a:t>
            </a:r>
            <a:r>
              <a:rPr dirty="0" sz="2400" spc="-11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tartışılıyor.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62736" y="7905851"/>
            <a:ext cx="431419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Homem</a:t>
            </a:r>
            <a:r>
              <a:rPr dirty="0" sz="1200" spc="-30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de</a:t>
            </a:r>
            <a:r>
              <a:rPr dirty="0" sz="1200" spc="-3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Melo</a:t>
            </a:r>
            <a:r>
              <a:rPr dirty="0" sz="1200" spc="-30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ve</a:t>
            </a:r>
            <a:r>
              <a:rPr dirty="0" sz="1200" spc="-2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Franca,</a:t>
            </a:r>
            <a:r>
              <a:rPr dirty="0" sz="1200" spc="-3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Frontiers</a:t>
            </a:r>
            <a:r>
              <a:rPr dirty="0" sz="1200" spc="-3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in</a:t>
            </a:r>
            <a:r>
              <a:rPr dirty="0" sz="1200" spc="-30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spc="-10" i="1">
                <a:solidFill>
                  <a:srgbClr val="6A6D7C"/>
                </a:solidFill>
                <a:latin typeface="Calibri"/>
                <a:cs typeface="Calibri"/>
              </a:rPr>
              <a:t>Psychiatry,</a:t>
            </a:r>
            <a:r>
              <a:rPr dirty="0" sz="1200" spc="-2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2026</a:t>
            </a:r>
            <a:r>
              <a:rPr dirty="0" sz="1200" spc="-30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(görüş</a:t>
            </a:r>
            <a:r>
              <a:rPr dirty="0" sz="1200" spc="-40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spc="-10" i="1">
                <a:solidFill>
                  <a:srgbClr val="6A6D7C"/>
                </a:solidFill>
                <a:latin typeface="Calibri"/>
                <a:cs typeface="Calibri"/>
              </a:rPr>
              <a:t>yazısı)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85800" y="8275319"/>
            <a:ext cx="7772400" cy="635"/>
          </a:xfrm>
          <a:custGeom>
            <a:avLst/>
            <a:gdLst/>
            <a:ahLst/>
            <a:cxnLst/>
            <a:rect l="l" t="t" r="r" b="b"/>
            <a:pathLst>
              <a:path w="7772400" h="634">
                <a:moveTo>
                  <a:pt x="0" y="0"/>
                </a:moveTo>
                <a:lnTo>
                  <a:pt x="7772400" y="355"/>
                </a:lnTo>
              </a:path>
            </a:pathLst>
          </a:custGeom>
          <a:ln w="12599">
            <a:solidFill>
              <a:srgbClr val="D5CF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508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10</a:t>
            </a:fld>
            <a:r>
              <a:rPr dirty="0" spc="-15"/>
              <a:t> </a:t>
            </a:r>
            <a:r>
              <a:rPr dirty="0"/>
              <a:t>/</a:t>
            </a:r>
            <a:r>
              <a:rPr dirty="0" spc="-5"/>
              <a:t> </a:t>
            </a:r>
            <a:r>
              <a:rPr dirty="0" spc="-25"/>
              <a:t>17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/>
              <a:t>Doç.</a:t>
            </a:r>
            <a:r>
              <a:rPr dirty="0" spc="-35"/>
              <a:t> </a:t>
            </a:r>
            <a:r>
              <a:rPr dirty="0" spc="-25"/>
              <a:t>Dr.</a:t>
            </a:r>
            <a:r>
              <a:rPr dirty="0" spc="-30"/>
              <a:t> </a:t>
            </a:r>
            <a:r>
              <a:rPr dirty="0"/>
              <a:t>Alişan</a:t>
            </a:r>
            <a:r>
              <a:rPr dirty="0" spc="-30"/>
              <a:t> </a:t>
            </a:r>
            <a:r>
              <a:rPr dirty="0"/>
              <a:t>Burak</a:t>
            </a:r>
            <a:r>
              <a:rPr dirty="0" spc="-35"/>
              <a:t> </a:t>
            </a:r>
            <a:r>
              <a:rPr dirty="0" spc="-10"/>
              <a:t>Yaşar</a:t>
            </a:r>
            <a:r>
              <a:rPr dirty="0" spc="-30"/>
              <a:t> </a:t>
            </a:r>
            <a:r>
              <a:rPr dirty="0"/>
              <a:t>·</a:t>
            </a:r>
            <a:r>
              <a:rPr dirty="0" spc="-45"/>
              <a:t> </a:t>
            </a:r>
            <a:r>
              <a:rPr dirty="0"/>
              <a:t>Psikiyatri</a:t>
            </a:r>
            <a:r>
              <a:rPr dirty="0" spc="-25"/>
              <a:t> </a:t>
            </a:r>
            <a:r>
              <a:rPr dirty="0" spc="-10"/>
              <a:t>Uzmanı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pc="-10"/>
              <a:t>alisanburak.com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2736" y="567194"/>
            <a:ext cx="6790055" cy="6555105"/>
          </a:xfrm>
          <a:prstGeom prst="rect">
            <a:avLst/>
          </a:prstGeom>
        </p:spPr>
        <p:txBody>
          <a:bodyPr wrap="square" lIns="0" tIns="2984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34"/>
              </a:spcBef>
              <a:tabLst>
                <a:tab pos="772160" algn="l"/>
                <a:tab pos="1013460" algn="l"/>
                <a:tab pos="1628775" algn="l"/>
                <a:tab pos="3386454" algn="l"/>
              </a:tabLst>
            </a:pP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V</a:t>
            </a:r>
            <a:r>
              <a:rPr dirty="0" sz="1400" spc="27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E</a:t>
            </a:r>
            <a:r>
              <a:rPr dirty="0" sz="1400" spc="275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R</a:t>
            </a:r>
            <a:r>
              <a:rPr dirty="0" sz="1400" spc="275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003466"/>
                </a:solidFill>
                <a:latin typeface="Calibri"/>
                <a:cs typeface="Calibri"/>
              </a:rPr>
              <a:t>İ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	</a:t>
            </a:r>
            <a:r>
              <a:rPr dirty="0" sz="1400" spc="-50" b="1">
                <a:solidFill>
                  <a:srgbClr val="003466"/>
                </a:solidFill>
                <a:latin typeface="Calibri"/>
                <a:cs typeface="Calibri"/>
              </a:rPr>
              <a:t>·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	1</a:t>
            </a:r>
            <a:r>
              <a:rPr dirty="0" sz="1400" spc="26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3</a:t>
            </a:r>
            <a:r>
              <a:rPr dirty="0" sz="1400" spc="28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003466"/>
                </a:solidFill>
                <a:latin typeface="Calibri"/>
                <a:cs typeface="Calibri"/>
              </a:rPr>
              <a:t>5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	Ü</a:t>
            </a:r>
            <a:r>
              <a:rPr dirty="0" sz="1400" spc="28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N</a:t>
            </a:r>
            <a:r>
              <a:rPr dirty="0" sz="1400" spc="27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İ</a:t>
            </a:r>
            <a:r>
              <a:rPr dirty="0" sz="1400" spc="265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V</a:t>
            </a:r>
            <a:r>
              <a:rPr dirty="0" sz="1400" spc="275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E</a:t>
            </a:r>
            <a:r>
              <a:rPr dirty="0" sz="1400" spc="27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R</a:t>
            </a:r>
            <a:r>
              <a:rPr dirty="0" sz="1400" spc="26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S</a:t>
            </a:r>
            <a:r>
              <a:rPr dirty="0" sz="1400" spc="275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İ</a:t>
            </a:r>
            <a:r>
              <a:rPr dirty="0" sz="1400" spc="265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T</a:t>
            </a:r>
            <a:r>
              <a:rPr dirty="0" sz="1400" spc="275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003466"/>
                </a:solidFill>
                <a:latin typeface="Calibri"/>
                <a:cs typeface="Calibri"/>
              </a:rPr>
              <a:t>E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	Ö</a:t>
            </a:r>
            <a:r>
              <a:rPr dirty="0" sz="1400" spc="275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Ğ</a:t>
            </a:r>
            <a:r>
              <a:rPr dirty="0" sz="1400" spc="275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R</a:t>
            </a:r>
            <a:r>
              <a:rPr dirty="0" sz="1400" spc="26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E</a:t>
            </a:r>
            <a:r>
              <a:rPr dirty="0" sz="1400" spc="285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N</a:t>
            </a:r>
            <a:r>
              <a:rPr dirty="0" sz="1400" spc="27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C</a:t>
            </a:r>
            <a:r>
              <a:rPr dirty="0" sz="1400" spc="27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İ</a:t>
            </a:r>
            <a:r>
              <a:rPr dirty="0" sz="1400" spc="265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S</a:t>
            </a:r>
            <a:r>
              <a:rPr dirty="0" sz="1400" spc="27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003466"/>
                </a:solidFill>
                <a:latin typeface="Calibri"/>
                <a:cs typeface="Calibri"/>
              </a:rPr>
              <a:t>İ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80"/>
              </a:spcBef>
            </a:pPr>
            <a:r>
              <a:rPr dirty="0" sz="9200" spc="-25" b="1">
                <a:solidFill>
                  <a:srgbClr val="003466"/>
                </a:solidFill>
                <a:latin typeface="Georgia"/>
                <a:cs typeface="Georgia"/>
              </a:rPr>
              <a:t>%67</a:t>
            </a:r>
            <a:endParaRPr sz="9200">
              <a:latin typeface="Georgia"/>
              <a:cs typeface="Georgia"/>
            </a:endParaRPr>
          </a:p>
          <a:p>
            <a:pPr marL="12700" marR="95250">
              <a:lnSpc>
                <a:spcPts val="3860"/>
              </a:lnSpc>
              <a:spcBef>
                <a:spcPts val="5"/>
              </a:spcBef>
            </a:pPr>
            <a:r>
              <a:rPr dirty="0" sz="2800" i="1">
                <a:solidFill>
                  <a:srgbClr val="131525"/>
                </a:solidFill>
                <a:latin typeface="Georgia"/>
                <a:cs typeface="Georgia"/>
              </a:rPr>
              <a:t>yürütücü</a:t>
            </a:r>
            <a:r>
              <a:rPr dirty="0" sz="2800" spc="-100" i="1">
                <a:solidFill>
                  <a:srgbClr val="131525"/>
                </a:solidFill>
                <a:latin typeface="Georgia"/>
                <a:cs typeface="Georgia"/>
              </a:rPr>
              <a:t> </a:t>
            </a:r>
            <a:r>
              <a:rPr dirty="0" sz="2800" i="1">
                <a:solidFill>
                  <a:srgbClr val="131525"/>
                </a:solidFill>
                <a:latin typeface="Georgia"/>
                <a:cs typeface="Georgia"/>
              </a:rPr>
              <a:t>işlevlerde</a:t>
            </a:r>
            <a:r>
              <a:rPr dirty="0" sz="2800" spc="-95" i="1">
                <a:solidFill>
                  <a:srgbClr val="131525"/>
                </a:solidFill>
                <a:latin typeface="Georgia"/>
                <a:cs typeface="Georgia"/>
              </a:rPr>
              <a:t> </a:t>
            </a:r>
            <a:r>
              <a:rPr dirty="0" sz="2800" i="1">
                <a:solidFill>
                  <a:srgbClr val="131525"/>
                </a:solidFill>
                <a:latin typeface="Georgia"/>
                <a:cs typeface="Georgia"/>
              </a:rPr>
              <a:t>ağır</a:t>
            </a:r>
            <a:r>
              <a:rPr dirty="0" sz="2800" spc="-95" i="1">
                <a:solidFill>
                  <a:srgbClr val="131525"/>
                </a:solidFill>
                <a:latin typeface="Georgia"/>
                <a:cs typeface="Georgia"/>
              </a:rPr>
              <a:t> </a:t>
            </a:r>
            <a:r>
              <a:rPr dirty="0" sz="2800" i="1">
                <a:solidFill>
                  <a:srgbClr val="131525"/>
                </a:solidFill>
                <a:latin typeface="Georgia"/>
                <a:cs typeface="Georgia"/>
              </a:rPr>
              <a:t>düzeyde</a:t>
            </a:r>
            <a:r>
              <a:rPr dirty="0" sz="2800" spc="-95" i="1">
                <a:solidFill>
                  <a:srgbClr val="131525"/>
                </a:solidFill>
                <a:latin typeface="Georgia"/>
                <a:cs typeface="Georgia"/>
              </a:rPr>
              <a:t> </a:t>
            </a:r>
            <a:r>
              <a:rPr dirty="0" sz="2800" spc="-10" i="1">
                <a:solidFill>
                  <a:srgbClr val="131525"/>
                </a:solidFill>
                <a:latin typeface="Georgia"/>
                <a:cs typeface="Georgia"/>
              </a:rPr>
              <a:t>bozulma bildirdi.</a:t>
            </a:r>
            <a:endParaRPr sz="28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160"/>
              </a:spcBef>
            </a:pPr>
            <a:endParaRPr sz="2800">
              <a:latin typeface="Georgia"/>
              <a:cs typeface="Georgia"/>
            </a:endParaRPr>
          </a:p>
          <a:p>
            <a:pPr marL="378460" marR="5080">
              <a:lnSpc>
                <a:spcPct val="132000"/>
              </a:lnSpc>
            </a:pP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Kanada'da</a:t>
            </a:r>
            <a:r>
              <a:rPr dirty="0" sz="2400" spc="-7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DEHB</a:t>
            </a:r>
            <a:r>
              <a:rPr dirty="0" sz="2400" spc="-7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tanılı</a:t>
            </a:r>
            <a:r>
              <a:rPr dirty="0" sz="24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135</a:t>
            </a:r>
            <a:r>
              <a:rPr dirty="0" sz="24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üniversite</a:t>
            </a:r>
            <a:r>
              <a:rPr dirty="0" sz="24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öğrencisiyle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yapılan</a:t>
            </a:r>
            <a:r>
              <a:rPr dirty="0" sz="2400" spc="-8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çalışmada</a:t>
            </a:r>
            <a:r>
              <a:rPr dirty="0" sz="2400" spc="-8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günlük</a:t>
            </a:r>
            <a:r>
              <a:rPr dirty="0" sz="2400" spc="-7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yaşamdaki</a:t>
            </a:r>
            <a:r>
              <a:rPr dirty="0" sz="2400" spc="-8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zorlanma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belirgindi.</a:t>
            </a:r>
            <a:r>
              <a:rPr dirty="0" sz="2400" spc="-5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131525"/>
                </a:solidFill>
                <a:latin typeface="Calibri"/>
                <a:cs typeface="Calibri"/>
              </a:rPr>
              <a:t>Buna</a:t>
            </a:r>
            <a:r>
              <a:rPr dirty="0" sz="2400" spc="-55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131525"/>
                </a:solidFill>
                <a:latin typeface="Calibri"/>
                <a:cs typeface="Calibri"/>
              </a:rPr>
              <a:t>karşın</a:t>
            </a:r>
            <a:r>
              <a:rPr dirty="0" sz="2400" spc="-60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131525"/>
                </a:solidFill>
                <a:latin typeface="Calibri"/>
                <a:cs typeface="Calibri"/>
              </a:rPr>
              <a:t>not</a:t>
            </a:r>
            <a:r>
              <a:rPr dirty="0" sz="2400" spc="-60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131525"/>
                </a:solidFill>
                <a:latin typeface="Calibri"/>
                <a:cs typeface="Calibri"/>
              </a:rPr>
              <a:t>ortalamaları</a:t>
            </a:r>
            <a:r>
              <a:rPr dirty="0" sz="2400" spc="-70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131525"/>
                </a:solidFill>
                <a:latin typeface="Calibri"/>
                <a:cs typeface="Calibri"/>
              </a:rPr>
              <a:t>ve</a:t>
            </a:r>
            <a:r>
              <a:rPr dirty="0" sz="2400" spc="-65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131525"/>
                </a:solidFill>
                <a:latin typeface="Calibri"/>
                <a:cs typeface="Calibri"/>
              </a:rPr>
              <a:t>standart </a:t>
            </a:r>
            <a:r>
              <a:rPr dirty="0" sz="2400" b="1">
                <a:solidFill>
                  <a:srgbClr val="131525"/>
                </a:solidFill>
                <a:latin typeface="Calibri"/>
                <a:cs typeface="Calibri"/>
              </a:rPr>
              <a:t>testleri</a:t>
            </a:r>
            <a:r>
              <a:rPr dirty="0" sz="2400" spc="-125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131525"/>
                </a:solidFill>
                <a:latin typeface="Calibri"/>
                <a:cs typeface="Calibri"/>
              </a:rPr>
              <a:t>ortalama</a:t>
            </a:r>
            <a:r>
              <a:rPr dirty="0" sz="2400" spc="-125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131525"/>
                </a:solidFill>
                <a:latin typeface="Calibri"/>
                <a:cs typeface="Calibri"/>
              </a:rPr>
              <a:t>aralıktaydı.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69"/>
              </a:spcBef>
            </a:pPr>
            <a:endParaRPr sz="2400">
              <a:latin typeface="Calibri"/>
              <a:cs typeface="Calibri"/>
            </a:endParaRPr>
          </a:p>
          <a:p>
            <a:pPr marL="378460" marR="135255">
              <a:lnSpc>
                <a:spcPct val="132000"/>
              </a:lnSpc>
              <a:spcBef>
                <a:spcPts val="5"/>
              </a:spcBef>
            </a:pP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Araştırmacıların</a:t>
            </a:r>
            <a:r>
              <a:rPr dirty="0" sz="2400" spc="-5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sonucu</a:t>
            </a:r>
            <a:r>
              <a:rPr dirty="0" sz="2400" spc="-5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net:</a:t>
            </a:r>
            <a:r>
              <a:rPr dirty="0" sz="2400" spc="-5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2B2E44"/>
                </a:solidFill>
                <a:latin typeface="Calibri"/>
                <a:cs typeface="Calibri"/>
              </a:rPr>
              <a:t>notlar,</a:t>
            </a:r>
            <a:r>
              <a:rPr dirty="0" sz="2400" spc="-5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bu</a:t>
            </a:r>
            <a:r>
              <a:rPr dirty="0" sz="2400" spc="-4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öğrencilerin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yaşadığı</a:t>
            </a:r>
            <a:r>
              <a:rPr dirty="0" sz="2400" spc="-9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zorlanmayı</a:t>
            </a:r>
            <a:r>
              <a:rPr dirty="0" sz="2400" spc="-9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yakalamıyordu.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2736" y="7905851"/>
            <a:ext cx="309689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Gray</a:t>
            </a:r>
            <a:r>
              <a:rPr dirty="0" sz="1200" spc="-30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ve</a:t>
            </a:r>
            <a:r>
              <a:rPr dirty="0" sz="1200" spc="-2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ark.,</a:t>
            </a:r>
            <a:r>
              <a:rPr dirty="0" sz="1200" spc="-2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Journal</a:t>
            </a:r>
            <a:r>
              <a:rPr dirty="0" sz="1200" spc="-2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of</a:t>
            </a:r>
            <a:r>
              <a:rPr dirty="0" sz="1200" spc="-30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Learning</a:t>
            </a:r>
            <a:r>
              <a:rPr dirty="0" sz="1200" spc="-30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Disabilities,</a:t>
            </a:r>
            <a:r>
              <a:rPr dirty="0" sz="1200" spc="-30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spc="-20" i="1">
                <a:solidFill>
                  <a:srgbClr val="6A6D7C"/>
                </a:solidFill>
                <a:latin typeface="Calibri"/>
                <a:cs typeface="Calibri"/>
              </a:rPr>
              <a:t>2016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85800" y="8275319"/>
            <a:ext cx="7772400" cy="635"/>
          </a:xfrm>
          <a:custGeom>
            <a:avLst/>
            <a:gdLst/>
            <a:ahLst/>
            <a:cxnLst/>
            <a:rect l="l" t="t" r="r" b="b"/>
            <a:pathLst>
              <a:path w="7772400" h="634">
                <a:moveTo>
                  <a:pt x="0" y="0"/>
                </a:moveTo>
                <a:lnTo>
                  <a:pt x="7772400" y="355"/>
                </a:lnTo>
              </a:path>
            </a:pathLst>
          </a:custGeom>
          <a:ln w="12599">
            <a:solidFill>
              <a:srgbClr val="D5CF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508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10</a:t>
            </a:fld>
            <a:r>
              <a:rPr dirty="0" spc="-15"/>
              <a:t> </a:t>
            </a:r>
            <a:r>
              <a:rPr dirty="0"/>
              <a:t>/</a:t>
            </a:r>
            <a:r>
              <a:rPr dirty="0" spc="-5"/>
              <a:t> </a:t>
            </a:r>
            <a:r>
              <a:rPr dirty="0" spc="-25"/>
              <a:t>17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/>
              <a:t>Doç.</a:t>
            </a:r>
            <a:r>
              <a:rPr dirty="0" spc="-35"/>
              <a:t> </a:t>
            </a:r>
            <a:r>
              <a:rPr dirty="0" spc="-25"/>
              <a:t>Dr.</a:t>
            </a:r>
            <a:r>
              <a:rPr dirty="0" spc="-30"/>
              <a:t> </a:t>
            </a:r>
            <a:r>
              <a:rPr dirty="0"/>
              <a:t>Alişan</a:t>
            </a:r>
            <a:r>
              <a:rPr dirty="0" spc="-30"/>
              <a:t> </a:t>
            </a:r>
            <a:r>
              <a:rPr dirty="0"/>
              <a:t>Burak</a:t>
            </a:r>
            <a:r>
              <a:rPr dirty="0" spc="-35"/>
              <a:t> </a:t>
            </a:r>
            <a:r>
              <a:rPr dirty="0" spc="-10"/>
              <a:t>Yaşar</a:t>
            </a:r>
            <a:r>
              <a:rPr dirty="0" spc="-30"/>
              <a:t> </a:t>
            </a:r>
            <a:r>
              <a:rPr dirty="0"/>
              <a:t>·</a:t>
            </a:r>
            <a:r>
              <a:rPr dirty="0" spc="-45"/>
              <a:t> </a:t>
            </a:r>
            <a:r>
              <a:rPr dirty="0"/>
              <a:t>Psikiyatri</a:t>
            </a:r>
            <a:r>
              <a:rPr dirty="0" spc="-25"/>
              <a:t> </a:t>
            </a:r>
            <a:r>
              <a:rPr dirty="0" spc="-10"/>
              <a:t>Uzmanı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pc="-10"/>
              <a:t>alisanburak.com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2736" y="584187"/>
            <a:ext cx="393319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44880" algn="l"/>
                <a:tab pos="1915795" algn="l"/>
                <a:tab pos="2155190" algn="l"/>
                <a:tab pos="2997200" algn="l"/>
              </a:tabLst>
            </a:pP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K</a:t>
            </a:r>
            <a:r>
              <a:rPr dirty="0" sz="1400" spc="260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A</a:t>
            </a:r>
            <a:r>
              <a:rPr dirty="0" sz="1400" spc="270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R</a:t>
            </a:r>
            <a:r>
              <a:rPr dirty="0" sz="1400" spc="260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Ş</a:t>
            </a:r>
            <a:r>
              <a:rPr dirty="0" sz="1400" spc="270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C0111E"/>
                </a:solidFill>
                <a:latin typeface="Calibri"/>
                <a:cs typeface="Calibri"/>
              </a:rPr>
              <a:t>I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	T</a:t>
            </a:r>
            <a:r>
              <a:rPr dirty="0" sz="1400" spc="160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A</a:t>
            </a:r>
            <a:r>
              <a:rPr dirty="0" sz="1400" spc="275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R</a:t>
            </a:r>
            <a:r>
              <a:rPr dirty="0" sz="1400" spc="270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A</a:t>
            </a:r>
            <a:r>
              <a:rPr dirty="0" sz="1400" spc="265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C0111E"/>
                </a:solidFill>
                <a:latin typeface="Calibri"/>
                <a:cs typeface="Calibri"/>
              </a:rPr>
              <a:t>F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	</a:t>
            </a:r>
            <a:r>
              <a:rPr dirty="0" sz="1400" spc="-50" b="1">
                <a:solidFill>
                  <a:srgbClr val="C0111E"/>
                </a:solidFill>
                <a:latin typeface="Calibri"/>
                <a:cs typeface="Calibri"/>
              </a:rPr>
              <a:t>·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	G</a:t>
            </a:r>
            <a:r>
              <a:rPr dirty="0" sz="1400" spc="280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R</a:t>
            </a:r>
            <a:r>
              <a:rPr dirty="0" sz="1400" spc="245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U</a:t>
            </a:r>
            <a:r>
              <a:rPr dirty="0" sz="1400" spc="275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C0111E"/>
                </a:solidFill>
                <a:latin typeface="Calibri"/>
                <a:cs typeface="Calibri"/>
              </a:rPr>
              <a:t>P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	D</a:t>
            </a:r>
            <a:r>
              <a:rPr dirty="0" sz="1400" spc="275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Ü</a:t>
            </a:r>
            <a:r>
              <a:rPr dirty="0" sz="1400" spc="265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Z</a:t>
            </a:r>
            <a:r>
              <a:rPr dirty="0" sz="1400" spc="275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E</a:t>
            </a:r>
            <a:r>
              <a:rPr dirty="0" sz="1400" spc="270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C0111E"/>
                </a:solidFill>
                <a:latin typeface="Calibri"/>
                <a:cs typeface="Calibri"/>
              </a:rPr>
              <a:t>Y</a:t>
            </a:r>
            <a:r>
              <a:rPr dirty="0" sz="1400" spc="275" b="1">
                <a:solidFill>
                  <a:srgbClr val="C0111E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C0111E"/>
                </a:solidFill>
                <a:latin typeface="Calibri"/>
                <a:cs typeface="Calibri"/>
              </a:rPr>
              <a:t>İ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8719" rIns="0" bIns="0" rtlCol="0" vert="horz">
            <a:spAutoFit/>
          </a:bodyPr>
          <a:lstStyle/>
          <a:p>
            <a:pPr marL="12700" marR="5080">
              <a:lnSpc>
                <a:spcPct val="112000"/>
              </a:lnSpc>
              <a:spcBef>
                <a:spcPts val="95"/>
              </a:spcBef>
            </a:pPr>
            <a:r>
              <a:rPr dirty="0" sz="4000"/>
              <a:t>Bu,</a:t>
            </a:r>
            <a:r>
              <a:rPr dirty="0" sz="4000" spc="-80"/>
              <a:t> </a:t>
            </a:r>
            <a:r>
              <a:rPr dirty="0" sz="4000"/>
              <a:t>“DEHB</a:t>
            </a:r>
            <a:r>
              <a:rPr dirty="0" sz="4000" spc="-85"/>
              <a:t> </a:t>
            </a:r>
            <a:r>
              <a:rPr dirty="0" sz="4000"/>
              <a:t>engel</a:t>
            </a:r>
            <a:r>
              <a:rPr dirty="0" sz="4000" spc="-85"/>
              <a:t> </a:t>
            </a:r>
            <a:r>
              <a:rPr dirty="0" sz="4000" spc="-10"/>
              <a:t>değildir” </a:t>
            </a:r>
            <a:r>
              <a:rPr dirty="0" sz="4000"/>
              <a:t>demek</a:t>
            </a:r>
            <a:r>
              <a:rPr dirty="0" sz="4000" spc="-95"/>
              <a:t> </a:t>
            </a:r>
            <a:r>
              <a:rPr dirty="0" sz="4000" spc="-10"/>
              <a:t>değil.</a:t>
            </a:r>
            <a:endParaRPr sz="4000"/>
          </a:p>
        </p:txBody>
      </p:sp>
      <p:sp>
        <p:nvSpPr>
          <p:cNvPr id="4" name="object 4"/>
          <p:cNvSpPr/>
          <p:nvPr/>
        </p:nvSpPr>
        <p:spPr>
          <a:xfrm>
            <a:off x="685444" y="2788564"/>
            <a:ext cx="1097280" cy="64135"/>
          </a:xfrm>
          <a:custGeom>
            <a:avLst/>
            <a:gdLst/>
            <a:ahLst/>
            <a:cxnLst/>
            <a:rect l="l" t="t" r="r" b="b"/>
            <a:pathLst>
              <a:path w="1097280" h="64135">
                <a:moveTo>
                  <a:pt x="1096911" y="0"/>
                </a:moveTo>
                <a:lnTo>
                  <a:pt x="0" y="0"/>
                </a:lnTo>
                <a:lnTo>
                  <a:pt x="0" y="63715"/>
                </a:lnTo>
                <a:lnTo>
                  <a:pt x="548640" y="63715"/>
                </a:lnTo>
                <a:lnTo>
                  <a:pt x="1096911" y="63715"/>
                </a:lnTo>
                <a:lnTo>
                  <a:pt x="1096911" y="0"/>
                </a:lnTo>
                <a:close/>
              </a:path>
            </a:pathLst>
          </a:custGeom>
          <a:solidFill>
            <a:srgbClr val="C0111E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685444" y="3200044"/>
            <a:ext cx="7772400" cy="4480560"/>
            <a:chOff x="685444" y="3200044"/>
            <a:chExt cx="7772400" cy="4480560"/>
          </a:xfrm>
        </p:grpSpPr>
        <p:sp>
          <p:nvSpPr>
            <p:cNvPr id="6" name="object 6"/>
            <p:cNvSpPr/>
            <p:nvPr/>
          </p:nvSpPr>
          <p:spPr>
            <a:xfrm>
              <a:off x="685444" y="3200044"/>
              <a:ext cx="7772400" cy="4480560"/>
            </a:xfrm>
            <a:custGeom>
              <a:avLst/>
              <a:gdLst/>
              <a:ahLst/>
              <a:cxnLst/>
              <a:rect l="l" t="t" r="r" b="b"/>
              <a:pathLst>
                <a:path w="7772400" h="4480559">
                  <a:moveTo>
                    <a:pt x="7772031" y="0"/>
                  </a:moveTo>
                  <a:lnTo>
                    <a:pt x="0" y="0"/>
                  </a:lnTo>
                  <a:lnTo>
                    <a:pt x="0" y="4480191"/>
                  </a:lnTo>
                  <a:lnTo>
                    <a:pt x="3886200" y="4480191"/>
                  </a:lnTo>
                  <a:lnTo>
                    <a:pt x="7772031" y="4480191"/>
                  </a:lnTo>
                  <a:lnTo>
                    <a:pt x="77720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685800" y="3200044"/>
              <a:ext cx="137160" cy="4480560"/>
            </a:xfrm>
            <a:custGeom>
              <a:avLst/>
              <a:gdLst/>
              <a:ahLst/>
              <a:cxnLst/>
              <a:rect l="l" t="t" r="r" b="b"/>
              <a:pathLst>
                <a:path w="137159" h="4480559">
                  <a:moveTo>
                    <a:pt x="136804" y="0"/>
                  </a:moveTo>
                  <a:lnTo>
                    <a:pt x="0" y="0"/>
                  </a:lnTo>
                  <a:lnTo>
                    <a:pt x="0" y="4480191"/>
                  </a:lnTo>
                  <a:lnTo>
                    <a:pt x="68402" y="4480191"/>
                  </a:lnTo>
                  <a:lnTo>
                    <a:pt x="136804" y="4480191"/>
                  </a:lnTo>
                  <a:lnTo>
                    <a:pt x="136804" y="0"/>
                  </a:lnTo>
                  <a:close/>
                </a:path>
              </a:pathLst>
            </a:custGeom>
            <a:solidFill>
              <a:srgbClr val="C0111E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685444" y="3200044"/>
            <a:ext cx="7772400" cy="4480560"/>
          </a:xfrm>
          <a:prstGeom prst="rect">
            <a:avLst/>
          </a:prstGeom>
          <a:ln w="12599">
            <a:solidFill>
              <a:srgbClr val="D5CFBE"/>
            </a:solidFill>
          </a:ln>
        </p:spPr>
        <p:txBody>
          <a:bodyPr wrap="square" lIns="0" tIns="300990" rIns="0" bIns="0" rtlCol="0" vert="horz">
            <a:spAutoFit/>
          </a:bodyPr>
          <a:lstStyle/>
          <a:p>
            <a:pPr marL="455930" marR="710565">
              <a:lnSpc>
                <a:spcPct val="100000"/>
              </a:lnSpc>
              <a:spcBef>
                <a:spcPts val="2370"/>
              </a:spcBef>
            </a:pP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98</a:t>
            </a:r>
            <a:r>
              <a:rPr dirty="0" sz="2400" spc="-7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çalışmanın</a:t>
            </a:r>
            <a:r>
              <a:rPr dirty="0" sz="2400" spc="-7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birleştirildiği</a:t>
            </a:r>
            <a:r>
              <a:rPr dirty="0" sz="2400" spc="-7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meta</a:t>
            </a:r>
            <a:r>
              <a:rPr dirty="0" sz="24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analizde</a:t>
            </a:r>
            <a:r>
              <a:rPr dirty="0" sz="24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DEHB,</a:t>
            </a:r>
            <a:r>
              <a:rPr dirty="0" sz="24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liseyi tamamlayamama</a:t>
            </a:r>
            <a:r>
              <a:rPr dirty="0" sz="2400" spc="-5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ile</a:t>
            </a:r>
            <a:r>
              <a:rPr dirty="0" sz="24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ilişkili</a:t>
            </a:r>
            <a:r>
              <a:rPr dirty="0" sz="2400" spc="-5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bulundu.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69"/>
              </a:spcBef>
            </a:pPr>
            <a:endParaRPr sz="2400">
              <a:latin typeface="Calibri"/>
              <a:cs typeface="Calibri"/>
            </a:endParaRPr>
          </a:p>
          <a:p>
            <a:pPr marL="455930">
              <a:lnSpc>
                <a:spcPct val="100000"/>
              </a:lnSpc>
            </a:pPr>
            <a:r>
              <a:rPr dirty="0" sz="2400" b="1">
                <a:solidFill>
                  <a:srgbClr val="131525"/>
                </a:solidFill>
                <a:latin typeface="Calibri"/>
                <a:cs typeface="Calibri"/>
              </a:rPr>
              <a:t>Olasılık</a:t>
            </a:r>
            <a:r>
              <a:rPr dirty="0" sz="2400" spc="-50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131525"/>
                </a:solidFill>
                <a:latin typeface="Calibri"/>
                <a:cs typeface="Calibri"/>
              </a:rPr>
              <a:t>oranı</a:t>
            </a:r>
            <a:r>
              <a:rPr dirty="0" sz="2400" spc="-45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131525"/>
                </a:solidFill>
                <a:latin typeface="Calibri"/>
                <a:cs typeface="Calibri"/>
              </a:rPr>
              <a:t>3,7</a:t>
            </a:r>
            <a:r>
              <a:rPr dirty="0" sz="2400" spc="-50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131525"/>
                </a:solidFill>
                <a:latin typeface="Calibri"/>
                <a:cs typeface="Calibri"/>
              </a:rPr>
              <a:t>(%95</a:t>
            </a:r>
            <a:r>
              <a:rPr dirty="0" sz="2400" spc="-55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131525"/>
                </a:solidFill>
                <a:latin typeface="Calibri"/>
                <a:cs typeface="Calibri"/>
              </a:rPr>
              <a:t>güven</a:t>
            </a:r>
            <a:r>
              <a:rPr dirty="0" sz="2400" spc="-45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131525"/>
                </a:solidFill>
                <a:latin typeface="Calibri"/>
                <a:cs typeface="Calibri"/>
              </a:rPr>
              <a:t>aralığı</a:t>
            </a:r>
            <a:r>
              <a:rPr dirty="0" sz="2400" spc="-50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131525"/>
                </a:solidFill>
                <a:latin typeface="Calibri"/>
                <a:cs typeface="Calibri"/>
              </a:rPr>
              <a:t>2,0</a:t>
            </a:r>
            <a:r>
              <a:rPr dirty="0" sz="2400" spc="-55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131525"/>
                </a:solidFill>
                <a:latin typeface="Calibri"/>
                <a:cs typeface="Calibri"/>
              </a:rPr>
              <a:t>ile</a:t>
            </a:r>
            <a:r>
              <a:rPr dirty="0" sz="2400" spc="-45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131525"/>
                </a:solidFill>
                <a:latin typeface="Calibri"/>
                <a:cs typeface="Calibri"/>
              </a:rPr>
              <a:t>7,0).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69"/>
              </a:spcBef>
            </a:pPr>
            <a:endParaRPr sz="2400">
              <a:latin typeface="Calibri"/>
              <a:cs typeface="Calibri"/>
            </a:endParaRPr>
          </a:p>
          <a:p>
            <a:pPr marL="455930" marR="869950">
              <a:lnSpc>
                <a:spcPct val="132000"/>
              </a:lnSpc>
            </a:pPr>
            <a:r>
              <a:rPr dirty="0" sz="2400" spc="-30">
                <a:solidFill>
                  <a:srgbClr val="2B2E44"/>
                </a:solidFill>
                <a:latin typeface="Calibri"/>
                <a:cs typeface="Calibri"/>
              </a:rPr>
              <a:t>Yani</a:t>
            </a:r>
            <a:r>
              <a:rPr dirty="0" sz="24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risk</a:t>
            </a:r>
            <a:r>
              <a:rPr dirty="0" sz="24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gerçek</a:t>
            </a:r>
            <a:r>
              <a:rPr dirty="0" sz="24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ve</a:t>
            </a:r>
            <a:r>
              <a:rPr dirty="0" sz="2400" spc="-5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küçük</a:t>
            </a:r>
            <a:r>
              <a:rPr dirty="0" sz="24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değil.</a:t>
            </a:r>
            <a:r>
              <a:rPr dirty="0" sz="24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Bu</a:t>
            </a:r>
            <a:r>
              <a:rPr dirty="0" sz="24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yazı</a:t>
            </a:r>
            <a:r>
              <a:rPr dirty="0" sz="24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riski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küçümsemek</a:t>
            </a:r>
            <a:r>
              <a:rPr dirty="0" sz="24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için</a:t>
            </a:r>
            <a:r>
              <a:rPr dirty="0" sz="2400" spc="-5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değil,</a:t>
            </a:r>
            <a:r>
              <a:rPr dirty="0" sz="24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yanlış</a:t>
            </a:r>
            <a:r>
              <a:rPr dirty="0" sz="2400" spc="-5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bir</a:t>
            </a:r>
            <a:r>
              <a:rPr dirty="0" sz="24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çıkarımı</a:t>
            </a:r>
            <a:r>
              <a:rPr dirty="0" sz="2400" spc="-5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düzeltmek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için</a:t>
            </a:r>
            <a:r>
              <a:rPr dirty="0" sz="2400" spc="-4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yazıldı.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62736" y="7905851"/>
            <a:ext cx="542798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Erskine</a:t>
            </a:r>
            <a:r>
              <a:rPr dirty="0" sz="1200" spc="-20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ve</a:t>
            </a:r>
            <a:r>
              <a:rPr dirty="0" sz="1200" spc="-10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ark.,</a:t>
            </a:r>
            <a:r>
              <a:rPr dirty="0" sz="1200" spc="-10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Journal</a:t>
            </a:r>
            <a:r>
              <a:rPr dirty="0" sz="1200" spc="-20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of</a:t>
            </a:r>
            <a:r>
              <a:rPr dirty="0" sz="1200" spc="-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the</a:t>
            </a:r>
            <a:r>
              <a:rPr dirty="0" sz="1200" spc="-10" i="1">
                <a:solidFill>
                  <a:srgbClr val="6A6D7C"/>
                </a:solidFill>
                <a:latin typeface="Calibri"/>
                <a:cs typeface="Calibri"/>
              </a:rPr>
              <a:t> American</a:t>
            </a:r>
            <a:r>
              <a:rPr dirty="0" sz="1200" spc="-1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spc="-10" i="1">
                <a:solidFill>
                  <a:srgbClr val="6A6D7C"/>
                </a:solidFill>
                <a:latin typeface="Calibri"/>
                <a:cs typeface="Calibri"/>
              </a:rPr>
              <a:t>Academy</a:t>
            </a:r>
            <a:r>
              <a:rPr dirty="0" sz="1200" spc="-1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of</a:t>
            </a:r>
            <a:r>
              <a:rPr dirty="0" sz="1200" spc="-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Child</a:t>
            </a:r>
            <a:r>
              <a:rPr dirty="0" sz="1200" spc="-1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&amp;</a:t>
            </a:r>
            <a:r>
              <a:rPr dirty="0" sz="1200" spc="-10" i="1">
                <a:solidFill>
                  <a:srgbClr val="6A6D7C"/>
                </a:solidFill>
                <a:latin typeface="Calibri"/>
                <a:cs typeface="Calibri"/>
              </a:rPr>
              <a:t> Adolescent</a:t>
            </a:r>
            <a:r>
              <a:rPr dirty="0" sz="1200" spc="-1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spc="-10" i="1">
                <a:solidFill>
                  <a:srgbClr val="6A6D7C"/>
                </a:solidFill>
                <a:latin typeface="Calibri"/>
                <a:cs typeface="Calibri"/>
              </a:rPr>
              <a:t>Psychiatry,</a:t>
            </a:r>
            <a:r>
              <a:rPr dirty="0" sz="1200" spc="-2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spc="-20" i="1">
                <a:solidFill>
                  <a:srgbClr val="6A6D7C"/>
                </a:solidFill>
                <a:latin typeface="Calibri"/>
                <a:cs typeface="Calibri"/>
              </a:rPr>
              <a:t>2016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85800" y="8275319"/>
            <a:ext cx="7772400" cy="635"/>
          </a:xfrm>
          <a:custGeom>
            <a:avLst/>
            <a:gdLst/>
            <a:ahLst/>
            <a:cxnLst/>
            <a:rect l="l" t="t" r="r" b="b"/>
            <a:pathLst>
              <a:path w="7772400" h="634">
                <a:moveTo>
                  <a:pt x="0" y="0"/>
                </a:moveTo>
                <a:lnTo>
                  <a:pt x="7772400" y="355"/>
                </a:lnTo>
              </a:path>
            </a:pathLst>
          </a:custGeom>
          <a:ln w="12599">
            <a:solidFill>
              <a:srgbClr val="D5CF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508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10</a:t>
            </a:fld>
            <a:r>
              <a:rPr dirty="0" spc="-15"/>
              <a:t> </a:t>
            </a:r>
            <a:r>
              <a:rPr dirty="0"/>
              <a:t>/</a:t>
            </a:r>
            <a:r>
              <a:rPr dirty="0" spc="-5"/>
              <a:t> </a:t>
            </a:r>
            <a:r>
              <a:rPr dirty="0" spc="-25"/>
              <a:t>17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/>
              <a:t>Doç.</a:t>
            </a:r>
            <a:r>
              <a:rPr dirty="0" spc="-35"/>
              <a:t> </a:t>
            </a:r>
            <a:r>
              <a:rPr dirty="0" spc="-25"/>
              <a:t>Dr.</a:t>
            </a:r>
            <a:r>
              <a:rPr dirty="0" spc="-30"/>
              <a:t> </a:t>
            </a:r>
            <a:r>
              <a:rPr dirty="0"/>
              <a:t>Alişan</a:t>
            </a:r>
            <a:r>
              <a:rPr dirty="0" spc="-30"/>
              <a:t> </a:t>
            </a:r>
            <a:r>
              <a:rPr dirty="0"/>
              <a:t>Burak</a:t>
            </a:r>
            <a:r>
              <a:rPr dirty="0" spc="-35"/>
              <a:t> </a:t>
            </a:r>
            <a:r>
              <a:rPr dirty="0" spc="-10"/>
              <a:t>Yaşar</a:t>
            </a:r>
            <a:r>
              <a:rPr dirty="0" spc="-30"/>
              <a:t> </a:t>
            </a:r>
            <a:r>
              <a:rPr dirty="0"/>
              <a:t>·</a:t>
            </a:r>
            <a:r>
              <a:rPr dirty="0" spc="-45"/>
              <a:t> </a:t>
            </a:r>
            <a:r>
              <a:rPr dirty="0"/>
              <a:t>Psikiyatri</a:t>
            </a:r>
            <a:r>
              <a:rPr dirty="0" spc="-25"/>
              <a:t> </a:t>
            </a:r>
            <a:r>
              <a:rPr dirty="0" spc="-10"/>
              <a:t>Uzmanı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pc="-10"/>
              <a:t>alisanburak.com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2736" y="584187"/>
            <a:ext cx="465328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41705" algn="l"/>
                <a:tab pos="2503805" algn="l"/>
                <a:tab pos="2744470" algn="l"/>
                <a:tab pos="3972560" algn="l"/>
              </a:tabLst>
            </a:pP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N</a:t>
            </a:r>
            <a:r>
              <a:rPr dirty="0" sz="1400" spc="265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A</a:t>
            </a:r>
            <a:r>
              <a:rPr dirty="0" sz="1400" spc="260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S</a:t>
            </a:r>
            <a:r>
              <a:rPr dirty="0" sz="1400" spc="275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I</a:t>
            </a:r>
            <a:r>
              <a:rPr dirty="0" sz="1400" spc="270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D39F16"/>
                </a:solidFill>
                <a:latin typeface="Calibri"/>
                <a:cs typeface="Calibri"/>
              </a:rPr>
              <a:t>L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	O</a:t>
            </a:r>
            <a:r>
              <a:rPr dirty="0" sz="1400" spc="270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K</a:t>
            </a:r>
            <a:r>
              <a:rPr dirty="0" sz="1400" spc="260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U</a:t>
            </a:r>
            <a:r>
              <a:rPr dirty="0" sz="1400" spc="270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N</a:t>
            </a:r>
            <a:r>
              <a:rPr dirty="0" sz="1400" spc="270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M</a:t>
            </a:r>
            <a:r>
              <a:rPr dirty="0" sz="1400" spc="270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A</a:t>
            </a:r>
            <a:r>
              <a:rPr dirty="0" sz="1400" spc="275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L</a:t>
            </a:r>
            <a:r>
              <a:rPr dirty="0" sz="1400" spc="275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D39F16"/>
                </a:solidFill>
                <a:latin typeface="Calibri"/>
                <a:cs typeface="Calibri"/>
              </a:rPr>
              <a:t>I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	</a:t>
            </a:r>
            <a:r>
              <a:rPr dirty="0" sz="1400" spc="-50" b="1">
                <a:solidFill>
                  <a:srgbClr val="D39F16"/>
                </a:solidFill>
                <a:latin typeface="Calibri"/>
                <a:cs typeface="Calibri"/>
              </a:rPr>
              <a:t>·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	Y</a:t>
            </a:r>
            <a:r>
              <a:rPr dirty="0" sz="1400" spc="215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Ö</a:t>
            </a:r>
            <a:r>
              <a:rPr dirty="0" sz="1400" spc="275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N</a:t>
            </a:r>
            <a:r>
              <a:rPr dirty="0" sz="1400" spc="275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T</a:t>
            </a:r>
            <a:r>
              <a:rPr dirty="0" sz="1400" spc="260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E</a:t>
            </a:r>
            <a:r>
              <a:rPr dirty="0" sz="1400" spc="285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D39F16"/>
                </a:solidFill>
                <a:latin typeface="Calibri"/>
                <a:cs typeface="Calibri"/>
              </a:rPr>
              <a:t>M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	N</a:t>
            </a:r>
            <a:r>
              <a:rPr dirty="0" sz="1400" spc="265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O</a:t>
            </a:r>
            <a:r>
              <a:rPr dirty="0" sz="1400" spc="245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T</a:t>
            </a:r>
            <a:r>
              <a:rPr dirty="0" sz="1400" spc="275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D39F16"/>
                </a:solidFill>
                <a:latin typeface="Calibri"/>
                <a:cs typeface="Calibri"/>
              </a:rPr>
              <a:t>U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9969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85"/>
              </a:spcBef>
            </a:pPr>
            <a:r>
              <a:rPr dirty="0" sz="4800"/>
              <a:t>Olasılık</a:t>
            </a:r>
            <a:r>
              <a:rPr dirty="0" sz="4800" spc="-240"/>
              <a:t> </a:t>
            </a:r>
            <a:r>
              <a:rPr dirty="0" sz="4800" spc="-10"/>
              <a:t>oranı</a:t>
            </a:r>
            <a:endParaRPr sz="4800"/>
          </a:p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dirty="0" sz="4800"/>
              <a:t>bir</a:t>
            </a:r>
            <a:r>
              <a:rPr dirty="0" sz="4800" spc="-100"/>
              <a:t> </a:t>
            </a:r>
            <a:r>
              <a:rPr dirty="0" sz="4800"/>
              <a:t>grup</a:t>
            </a:r>
            <a:r>
              <a:rPr dirty="0" sz="4800" spc="-100"/>
              <a:t> </a:t>
            </a:r>
            <a:r>
              <a:rPr dirty="0" sz="4800" spc="-10"/>
              <a:t>ifadesidir.</a:t>
            </a:r>
            <a:endParaRPr sz="4800"/>
          </a:p>
        </p:txBody>
      </p:sp>
      <p:sp>
        <p:nvSpPr>
          <p:cNvPr id="4" name="object 4"/>
          <p:cNvSpPr/>
          <p:nvPr/>
        </p:nvSpPr>
        <p:spPr>
          <a:xfrm>
            <a:off x="685444" y="2788564"/>
            <a:ext cx="1097280" cy="64135"/>
          </a:xfrm>
          <a:custGeom>
            <a:avLst/>
            <a:gdLst/>
            <a:ahLst/>
            <a:cxnLst/>
            <a:rect l="l" t="t" r="r" b="b"/>
            <a:pathLst>
              <a:path w="1097280" h="64135">
                <a:moveTo>
                  <a:pt x="1096911" y="0"/>
                </a:moveTo>
                <a:lnTo>
                  <a:pt x="0" y="0"/>
                </a:lnTo>
                <a:lnTo>
                  <a:pt x="0" y="63715"/>
                </a:lnTo>
                <a:lnTo>
                  <a:pt x="548640" y="63715"/>
                </a:lnTo>
                <a:lnTo>
                  <a:pt x="1096911" y="63715"/>
                </a:lnTo>
                <a:lnTo>
                  <a:pt x="1096911" y="0"/>
                </a:lnTo>
                <a:close/>
              </a:path>
            </a:pathLst>
          </a:custGeom>
          <a:solidFill>
            <a:srgbClr val="D39F16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685444" y="3200044"/>
            <a:ext cx="7772400" cy="4480560"/>
            <a:chOff x="685444" y="3200044"/>
            <a:chExt cx="7772400" cy="4480560"/>
          </a:xfrm>
        </p:grpSpPr>
        <p:sp>
          <p:nvSpPr>
            <p:cNvPr id="6" name="object 6"/>
            <p:cNvSpPr/>
            <p:nvPr/>
          </p:nvSpPr>
          <p:spPr>
            <a:xfrm>
              <a:off x="685444" y="3200044"/>
              <a:ext cx="7772400" cy="4480560"/>
            </a:xfrm>
            <a:custGeom>
              <a:avLst/>
              <a:gdLst/>
              <a:ahLst/>
              <a:cxnLst/>
              <a:rect l="l" t="t" r="r" b="b"/>
              <a:pathLst>
                <a:path w="7772400" h="4480559">
                  <a:moveTo>
                    <a:pt x="7772031" y="0"/>
                  </a:moveTo>
                  <a:lnTo>
                    <a:pt x="0" y="0"/>
                  </a:lnTo>
                  <a:lnTo>
                    <a:pt x="0" y="4480191"/>
                  </a:lnTo>
                  <a:lnTo>
                    <a:pt x="3886200" y="4480191"/>
                  </a:lnTo>
                  <a:lnTo>
                    <a:pt x="7772031" y="4480191"/>
                  </a:lnTo>
                  <a:lnTo>
                    <a:pt x="77720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685800" y="3200044"/>
              <a:ext cx="137160" cy="4480560"/>
            </a:xfrm>
            <a:custGeom>
              <a:avLst/>
              <a:gdLst/>
              <a:ahLst/>
              <a:cxnLst/>
              <a:rect l="l" t="t" r="r" b="b"/>
              <a:pathLst>
                <a:path w="137159" h="4480559">
                  <a:moveTo>
                    <a:pt x="136804" y="0"/>
                  </a:moveTo>
                  <a:lnTo>
                    <a:pt x="0" y="0"/>
                  </a:lnTo>
                  <a:lnTo>
                    <a:pt x="0" y="4480191"/>
                  </a:lnTo>
                  <a:lnTo>
                    <a:pt x="68402" y="4480191"/>
                  </a:lnTo>
                  <a:lnTo>
                    <a:pt x="136804" y="4480191"/>
                  </a:lnTo>
                  <a:lnTo>
                    <a:pt x="136804" y="0"/>
                  </a:lnTo>
                  <a:close/>
                </a:path>
              </a:pathLst>
            </a:custGeom>
            <a:solidFill>
              <a:srgbClr val="D39F1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685444" y="3200044"/>
            <a:ext cx="7772400" cy="4480560"/>
          </a:xfrm>
          <a:prstGeom prst="rect">
            <a:avLst/>
          </a:prstGeom>
          <a:ln w="12599">
            <a:solidFill>
              <a:srgbClr val="D5CFBE"/>
            </a:solidFill>
          </a:ln>
        </p:spPr>
        <p:txBody>
          <a:bodyPr wrap="square" lIns="0" tIns="300990" rIns="0" bIns="0" rtlCol="0" vert="horz">
            <a:spAutoFit/>
          </a:bodyPr>
          <a:lstStyle/>
          <a:p>
            <a:pPr marL="455930" marR="834390">
              <a:lnSpc>
                <a:spcPct val="132000"/>
              </a:lnSpc>
              <a:spcBef>
                <a:spcPts val="2370"/>
              </a:spcBef>
            </a:pP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3,7'lik</a:t>
            </a:r>
            <a:r>
              <a:rPr dirty="0" sz="24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bir</a:t>
            </a:r>
            <a:r>
              <a:rPr dirty="0" sz="2400" spc="-5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oran</a:t>
            </a:r>
            <a:r>
              <a:rPr dirty="0" sz="2400" spc="-5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“DEHB'li</a:t>
            </a:r>
            <a:r>
              <a:rPr dirty="0" sz="24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herkes</a:t>
            </a:r>
            <a:r>
              <a:rPr dirty="0" sz="24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okulu</a:t>
            </a:r>
            <a:r>
              <a:rPr dirty="0" sz="2400" spc="-5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bırakır”</a:t>
            </a:r>
            <a:r>
              <a:rPr dirty="0" sz="2400" spc="-5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demez.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Grubun</a:t>
            </a:r>
            <a:r>
              <a:rPr dirty="0" sz="2400" spc="-7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ortalama</a:t>
            </a:r>
            <a:r>
              <a:rPr dirty="0" sz="24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riskinin</a:t>
            </a:r>
            <a:r>
              <a:rPr dirty="0" sz="2400" spc="-7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arttığını</a:t>
            </a:r>
            <a:r>
              <a:rPr dirty="0" sz="2400" spc="-7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söyler.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69"/>
              </a:spcBef>
            </a:pPr>
            <a:endParaRPr sz="2400">
              <a:latin typeface="Calibri"/>
              <a:cs typeface="Calibri"/>
            </a:endParaRPr>
          </a:p>
          <a:p>
            <a:pPr marL="455930" marR="521334">
              <a:lnSpc>
                <a:spcPct val="132000"/>
              </a:lnSpc>
            </a:pP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Aynı</a:t>
            </a:r>
            <a:r>
              <a:rPr dirty="0" sz="2400" spc="-7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grubun</a:t>
            </a:r>
            <a:r>
              <a:rPr dirty="0" sz="2400" spc="-7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içinde</a:t>
            </a:r>
            <a:r>
              <a:rPr dirty="0" sz="2400" spc="-7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mezun</a:t>
            </a:r>
            <a:r>
              <a:rPr dirty="0" sz="2400" spc="-7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olanlar</a:t>
            </a:r>
            <a:r>
              <a:rPr dirty="0" sz="2400" spc="-7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da</a:t>
            </a:r>
            <a:r>
              <a:rPr dirty="0" sz="2400" spc="-7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40">
                <a:solidFill>
                  <a:srgbClr val="2B2E44"/>
                </a:solidFill>
                <a:latin typeface="Calibri"/>
                <a:cs typeface="Calibri"/>
              </a:rPr>
              <a:t>vardır,</a:t>
            </a:r>
            <a:r>
              <a:rPr dirty="0" sz="2400" spc="-7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olmayanlar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da.</a:t>
            </a:r>
            <a:r>
              <a:rPr dirty="0" sz="2400" spc="-7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65">
                <a:solidFill>
                  <a:srgbClr val="2B2E44"/>
                </a:solidFill>
                <a:latin typeface="Calibri"/>
                <a:cs typeface="Calibri"/>
              </a:rPr>
              <a:t>Tek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bir</a:t>
            </a:r>
            <a:r>
              <a:rPr dirty="0" sz="24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kişinin</a:t>
            </a:r>
            <a:r>
              <a:rPr dirty="0" sz="24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sonucunu</a:t>
            </a:r>
            <a:r>
              <a:rPr dirty="0" sz="24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tanının</a:t>
            </a:r>
            <a:r>
              <a:rPr dirty="0" sz="24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kendisi</a:t>
            </a:r>
            <a:r>
              <a:rPr dirty="0" sz="24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belirlemez.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62736" y="7905851"/>
            <a:ext cx="2025014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0" i="1">
                <a:solidFill>
                  <a:srgbClr val="6A6D7C"/>
                </a:solidFill>
                <a:latin typeface="Calibri"/>
                <a:cs typeface="Calibri"/>
              </a:rPr>
              <a:t>Yöntem</a:t>
            </a:r>
            <a:r>
              <a:rPr dirty="0" sz="1200" spc="-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notu</a:t>
            </a:r>
            <a:r>
              <a:rPr dirty="0" sz="1200" spc="-10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·</a:t>
            </a:r>
            <a:r>
              <a:rPr dirty="0" sz="1200" spc="-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spc="-10" i="1">
                <a:solidFill>
                  <a:srgbClr val="6A6D7C"/>
                </a:solidFill>
                <a:latin typeface="Calibri"/>
                <a:cs typeface="Calibri"/>
              </a:rPr>
              <a:t>istatistiksel</a:t>
            </a:r>
            <a:r>
              <a:rPr dirty="0" sz="1200" spc="-1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spc="-20" i="1">
                <a:solidFill>
                  <a:srgbClr val="6A6D7C"/>
                </a:solidFill>
                <a:latin typeface="Calibri"/>
                <a:cs typeface="Calibri"/>
              </a:rPr>
              <a:t>yorum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85800" y="8275319"/>
            <a:ext cx="7772400" cy="635"/>
          </a:xfrm>
          <a:custGeom>
            <a:avLst/>
            <a:gdLst/>
            <a:ahLst/>
            <a:cxnLst/>
            <a:rect l="l" t="t" r="r" b="b"/>
            <a:pathLst>
              <a:path w="7772400" h="634">
                <a:moveTo>
                  <a:pt x="0" y="0"/>
                </a:moveTo>
                <a:lnTo>
                  <a:pt x="7772400" y="355"/>
                </a:lnTo>
              </a:path>
            </a:pathLst>
          </a:custGeom>
          <a:ln w="12599">
            <a:solidFill>
              <a:srgbClr val="D5CF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508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10</a:t>
            </a:fld>
            <a:r>
              <a:rPr dirty="0" spc="-15"/>
              <a:t> </a:t>
            </a:r>
            <a:r>
              <a:rPr dirty="0"/>
              <a:t>/</a:t>
            </a:r>
            <a:r>
              <a:rPr dirty="0" spc="-5"/>
              <a:t> </a:t>
            </a:r>
            <a:r>
              <a:rPr dirty="0" spc="-25"/>
              <a:t>17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/>
              <a:t>Doç.</a:t>
            </a:r>
            <a:r>
              <a:rPr dirty="0" spc="-35"/>
              <a:t> </a:t>
            </a:r>
            <a:r>
              <a:rPr dirty="0" spc="-25"/>
              <a:t>Dr.</a:t>
            </a:r>
            <a:r>
              <a:rPr dirty="0" spc="-30"/>
              <a:t> </a:t>
            </a:r>
            <a:r>
              <a:rPr dirty="0"/>
              <a:t>Alişan</a:t>
            </a:r>
            <a:r>
              <a:rPr dirty="0" spc="-30"/>
              <a:t> </a:t>
            </a:r>
            <a:r>
              <a:rPr dirty="0"/>
              <a:t>Burak</a:t>
            </a:r>
            <a:r>
              <a:rPr dirty="0" spc="-35"/>
              <a:t> </a:t>
            </a:r>
            <a:r>
              <a:rPr dirty="0" spc="-10"/>
              <a:t>Yaşar</a:t>
            </a:r>
            <a:r>
              <a:rPr dirty="0" spc="-30"/>
              <a:t> </a:t>
            </a:r>
            <a:r>
              <a:rPr dirty="0"/>
              <a:t>·</a:t>
            </a:r>
            <a:r>
              <a:rPr dirty="0" spc="-45"/>
              <a:t> </a:t>
            </a:r>
            <a:r>
              <a:rPr dirty="0"/>
              <a:t>Psikiyatri</a:t>
            </a:r>
            <a:r>
              <a:rPr dirty="0" spc="-25"/>
              <a:t> </a:t>
            </a:r>
            <a:r>
              <a:rPr dirty="0" spc="-10"/>
              <a:t>Uzmanı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pc="-10"/>
              <a:t>alisanburak.com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2736" y="584187"/>
            <a:ext cx="289814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76730" algn="l"/>
                <a:tab pos="2016125" algn="l"/>
              </a:tabLst>
            </a:pP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M</a:t>
            </a:r>
            <a:r>
              <a:rPr dirty="0" sz="1400" spc="265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E</a:t>
            </a:r>
            <a:r>
              <a:rPr dirty="0" sz="1400" spc="27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K</a:t>
            </a:r>
            <a:r>
              <a:rPr dirty="0" sz="1400" spc="265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A</a:t>
            </a:r>
            <a:r>
              <a:rPr dirty="0" sz="1400" spc="275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N</a:t>
            </a:r>
            <a:r>
              <a:rPr dirty="0" sz="1400" spc="265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İ</a:t>
            </a:r>
            <a:r>
              <a:rPr dirty="0" sz="1400" spc="265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Z</a:t>
            </a:r>
            <a:r>
              <a:rPr dirty="0" sz="1400" spc="265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M</a:t>
            </a:r>
            <a:r>
              <a:rPr dirty="0" sz="1400" spc="27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003466"/>
                </a:solidFill>
                <a:latin typeface="Calibri"/>
                <a:cs typeface="Calibri"/>
              </a:rPr>
              <a:t>A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	</a:t>
            </a:r>
            <a:r>
              <a:rPr dirty="0" sz="1400" spc="-50" b="1">
                <a:solidFill>
                  <a:srgbClr val="003466"/>
                </a:solidFill>
                <a:latin typeface="Calibri"/>
                <a:cs typeface="Calibri"/>
              </a:rPr>
              <a:t>·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	T</a:t>
            </a:r>
            <a:r>
              <a:rPr dirty="0" sz="1400" spc="27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E</a:t>
            </a:r>
            <a:r>
              <a:rPr dirty="0" sz="1400" spc="27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L</a:t>
            </a:r>
            <a:r>
              <a:rPr dirty="0" sz="1400" spc="28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A</a:t>
            </a:r>
            <a:r>
              <a:rPr dirty="0" sz="1400" spc="275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F</a:t>
            </a:r>
            <a:r>
              <a:rPr dirty="0" sz="1400" spc="26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003466"/>
                </a:solidFill>
                <a:latin typeface="Calibri"/>
                <a:cs typeface="Calibri"/>
              </a:rPr>
              <a:t>İ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353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/>
              <a:t>Peki</a:t>
            </a:r>
            <a:r>
              <a:rPr dirty="0" sz="4800" spc="-125"/>
              <a:t> </a:t>
            </a:r>
            <a:r>
              <a:rPr dirty="0" sz="4800"/>
              <a:t>nasıl</a:t>
            </a:r>
            <a:r>
              <a:rPr dirty="0" sz="4800" spc="-125"/>
              <a:t> </a:t>
            </a:r>
            <a:r>
              <a:rPr dirty="0" sz="4800" spc="-10"/>
              <a:t>bitiriyorlar?</a:t>
            </a:r>
            <a:endParaRPr sz="4800"/>
          </a:p>
        </p:txBody>
      </p:sp>
      <p:sp>
        <p:nvSpPr>
          <p:cNvPr id="4" name="object 4"/>
          <p:cNvSpPr/>
          <p:nvPr/>
        </p:nvSpPr>
        <p:spPr>
          <a:xfrm>
            <a:off x="685444" y="2285644"/>
            <a:ext cx="1097280" cy="64135"/>
          </a:xfrm>
          <a:custGeom>
            <a:avLst/>
            <a:gdLst/>
            <a:ahLst/>
            <a:cxnLst/>
            <a:rect l="l" t="t" r="r" b="b"/>
            <a:pathLst>
              <a:path w="1097280" h="64135">
                <a:moveTo>
                  <a:pt x="1096911" y="0"/>
                </a:moveTo>
                <a:lnTo>
                  <a:pt x="0" y="0"/>
                </a:lnTo>
                <a:lnTo>
                  <a:pt x="0" y="63715"/>
                </a:lnTo>
                <a:lnTo>
                  <a:pt x="548640" y="63715"/>
                </a:lnTo>
                <a:lnTo>
                  <a:pt x="1096911" y="63715"/>
                </a:lnTo>
                <a:lnTo>
                  <a:pt x="1096911" y="0"/>
                </a:lnTo>
                <a:close/>
              </a:path>
            </a:pathLst>
          </a:custGeom>
          <a:solidFill>
            <a:srgbClr val="D39F16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679144" y="2691180"/>
            <a:ext cx="7785100" cy="4996180"/>
            <a:chOff x="679144" y="2691180"/>
            <a:chExt cx="7785100" cy="4996180"/>
          </a:xfrm>
        </p:grpSpPr>
        <p:sp>
          <p:nvSpPr>
            <p:cNvPr id="6" name="object 6"/>
            <p:cNvSpPr/>
            <p:nvPr/>
          </p:nvSpPr>
          <p:spPr>
            <a:xfrm>
              <a:off x="685444" y="2697480"/>
              <a:ext cx="7772400" cy="4983480"/>
            </a:xfrm>
            <a:custGeom>
              <a:avLst/>
              <a:gdLst/>
              <a:ahLst/>
              <a:cxnLst/>
              <a:rect l="l" t="t" r="r" b="b"/>
              <a:pathLst>
                <a:path w="7772400" h="4983480">
                  <a:moveTo>
                    <a:pt x="7772031" y="0"/>
                  </a:moveTo>
                  <a:lnTo>
                    <a:pt x="0" y="0"/>
                  </a:lnTo>
                  <a:lnTo>
                    <a:pt x="0" y="4983124"/>
                  </a:lnTo>
                  <a:lnTo>
                    <a:pt x="3886200" y="4983124"/>
                  </a:lnTo>
                  <a:lnTo>
                    <a:pt x="7772031" y="4983124"/>
                  </a:lnTo>
                  <a:lnTo>
                    <a:pt x="77720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685444" y="2697480"/>
              <a:ext cx="7772400" cy="4983480"/>
            </a:xfrm>
            <a:custGeom>
              <a:avLst/>
              <a:gdLst/>
              <a:ahLst/>
              <a:cxnLst/>
              <a:rect l="l" t="t" r="r" b="b"/>
              <a:pathLst>
                <a:path w="7772400" h="4983480">
                  <a:moveTo>
                    <a:pt x="3886200" y="4983124"/>
                  </a:moveTo>
                  <a:lnTo>
                    <a:pt x="0" y="4983124"/>
                  </a:lnTo>
                  <a:lnTo>
                    <a:pt x="0" y="0"/>
                  </a:lnTo>
                  <a:lnTo>
                    <a:pt x="7772031" y="0"/>
                  </a:lnTo>
                  <a:lnTo>
                    <a:pt x="7772031" y="4983124"/>
                  </a:lnTo>
                  <a:lnTo>
                    <a:pt x="3886200" y="4983124"/>
                  </a:lnTo>
                  <a:close/>
                </a:path>
              </a:pathLst>
            </a:custGeom>
            <a:ln w="12599">
              <a:solidFill>
                <a:srgbClr val="D5CF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685799" y="2697480"/>
              <a:ext cx="137160" cy="4983480"/>
            </a:xfrm>
            <a:custGeom>
              <a:avLst/>
              <a:gdLst/>
              <a:ahLst/>
              <a:cxnLst/>
              <a:rect l="l" t="t" r="r" b="b"/>
              <a:pathLst>
                <a:path w="137159" h="4983480">
                  <a:moveTo>
                    <a:pt x="136804" y="0"/>
                  </a:moveTo>
                  <a:lnTo>
                    <a:pt x="0" y="0"/>
                  </a:lnTo>
                  <a:lnTo>
                    <a:pt x="0" y="4983124"/>
                  </a:lnTo>
                  <a:lnTo>
                    <a:pt x="68402" y="4983124"/>
                  </a:lnTo>
                  <a:lnTo>
                    <a:pt x="136804" y="4983124"/>
                  </a:lnTo>
                  <a:lnTo>
                    <a:pt x="136804" y="0"/>
                  </a:lnTo>
                  <a:close/>
                </a:path>
              </a:pathLst>
            </a:custGeom>
            <a:solidFill>
              <a:srgbClr val="00346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/>
          <p:nvPr/>
        </p:nvSpPr>
        <p:spPr>
          <a:xfrm>
            <a:off x="1128864" y="2985744"/>
            <a:ext cx="6859905" cy="39027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 spc="-50">
                <a:solidFill>
                  <a:srgbClr val="2B2E44"/>
                </a:solidFill>
                <a:latin typeface="Calibri"/>
                <a:cs typeface="Calibri"/>
              </a:rPr>
              <a:t>Tanı</a:t>
            </a:r>
            <a:r>
              <a:rPr dirty="0" sz="2400" spc="-8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almamış</a:t>
            </a:r>
            <a:r>
              <a:rPr dirty="0" sz="2400" spc="-7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dönemlerini</a:t>
            </a:r>
            <a:r>
              <a:rPr dirty="0" sz="2400" spc="-8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anlatan</a:t>
            </a:r>
            <a:r>
              <a:rPr dirty="0" sz="2400" spc="-8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32</a:t>
            </a:r>
            <a:r>
              <a:rPr dirty="0" sz="2400" spc="-8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yetişkinle</a:t>
            </a:r>
            <a:r>
              <a:rPr dirty="0" sz="2400" spc="-7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yapılan görüşmelerde,</a:t>
            </a:r>
            <a:r>
              <a:rPr dirty="0" sz="2400" spc="-8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hastaların</a:t>
            </a:r>
            <a:r>
              <a:rPr dirty="0" sz="2400" spc="-7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tanıdan</a:t>
            </a:r>
            <a:r>
              <a:rPr dirty="0" sz="2400" spc="-7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önce</a:t>
            </a:r>
            <a:r>
              <a:rPr dirty="0" sz="2400" spc="-8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beş</a:t>
            </a:r>
            <a:r>
              <a:rPr dirty="0" sz="2400" spc="-7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grupta</a:t>
            </a:r>
            <a:r>
              <a:rPr dirty="0" sz="2400" spc="-7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telafi stratejisi</a:t>
            </a:r>
            <a:r>
              <a:rPr dirty="0" sz="2400" spc="-7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geliştirdiği</a:t>
            </a:r>
            <a:r>
              <a:rPr dirty="0" sz="2400" spc="-7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bulundu:</a:t>
            </a:r>
            <a:endParaRPr sz="2400">
              <a:latin typeface="Calibri"/>
              <a:cs typeface="Calibri"/>
            </a:endParaRPr>
          </a:p>
          <a:p>
            <a:pPr marL="12700" marR="972819">
              <a:lnSpc>
                <a:spcPct val="132000"/>
              </a:lnSpc>
              <a:spcBef>
                <a:spcPts val="2880"/>
              </a:spcBef>
            </a:pPr>
            <a:r>
              <a:rPr dirty="0" sz="2400" b="1">
                <a:solidFill>
                  <a:srgbClr val="131525"/>
                </a:solidFill>
                <a:latin typeface="Calibri"/>
                <a:cs typeface="Calibri"/>
              </a:rPr>
              <a:t>düzen</a:t>
            </a:r>
            <a:r>
              <a:rPr dirty="0" sz="2400" spc="-100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131525"/>
                </a:solidFill>
                <a:latin typeface="Calibri"/>
                <a:cs typeface="Calibri"/>
              </a:rPr>
              <a:t>kurma,</a:t>
            </a:r>
            <a:r>
              <a:rPr dirty="0" sz="2400" spc="-105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131525"/>
                </a:solidFill>
                <a:latin typeface="Calibri"/>
                <a:cs typeface="Calibri"/>
              </a:rPr>
              <a:t>hareket,</a:t>
            </a:r>
            <a:r>
              <a:rPr dirty="0" sz="2400" spc="-95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131525"/>
                </a:solidFill>
                <a:latin typeface="Calibri"/>
                <a:cs typeface="Calibri"/>
              </a:rPr>
              <a:t>dikkati</a:t>
            </a:r>
            <a:r>
              <a:rPr dirty="0" sz="2400" spc="-100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131525"/>
                </a:solidFill>
                <a:latin typeface="Calibri"/>
                <a:cs typeface="Calibri"/>
              </a:rPr>
              <a:t>yönetme,</a:t>
            </a:r>
            <a:r>
              <a:rPr dirty="0" sz="2400" spc="-105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131525"/>
                </a:solidFill>
                <a:latin typeface="Calibri"/>
                <a:cs typeface="Calibri"/>
              </a:rPr>
              <a:t>sosyal ayarlamalar</a:t>
            </a:r>
            <a:r>
              <a:rPr dirty="0" sz="2400" spc="-60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131525"/>
                </a:solidFill>
                <a:latin typeface="Calibri"/>
                <a:cs typeface="Calibri"/>
              </a:rPr>
              <a:t>ve</a:t>
            </a:r>
            <a:r>
              <a:rPr dirty="0" sz="2400" spc="-60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131525"/>
                </a:solidFill>
                <a:latin typeface="Calibri"/>
                <a:cs typeface="Calibri"/>
              </a:rPr>
              <a:t>madde</a:t>
            </a:r>
            <a:r>
              <a:rPr dirty="0" sz="2400" spc="-60" b="1">
                <a:solidFill>
                  <a:srgbClr val="131525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131525"/>
                </a:solidFill>
                <a:latin typeface="Calibri"/>
                <a:cs typeface="Calibri"/>
              </a:rPr>
              <a:t>kullanımı.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69"/>
              </a:spcBef>
            </a:pPr>
            <a:endParaRPr sz="2400">
              <a:latin typeface="Calibri"/>
              <a:cs typeface="Calibri"/>
            </a:endParaRPr>
          </a:p>
          <a:p>
            <a:pPr marL="12700" marR="290195">
              <a:lnSpc>
                <a:spcPct val="132000"/>
              </a:lnSpc>
            </a:pPr>
            <a:r>
              <a:rPr dirty="0" sz="2400" spc="-25">
                <a:solidFill>
                  <a:srgbClr val="2B2E44"/>
                </a:solidFill>
                <a:latin typeface="Calibri"/>
                <a:cs typeface="Calibri"/>
              </a:rPr>
              <a:t>Araştırmacılar,</a:t>
            </a:r>
            <a:r>
              <a:rPr dirty="0" sz="2400" spc="-7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bu</a:t>
            </a:r>
            <a:r>
              <a:rPr dirty="0" sz="24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stratejilerin</a:t>
            </a:r>
            <a:r>
              <a:rPr dirty="0" sz="2400" spc="-5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tanının</a:t>
            </a:r>
            <a:r>
              <a:rPr dirty="0" sz="2400" spc="-7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neden</a:t>
            </a:r>
            <a:r>
              <a:rPr dirty="0" sz="24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2B2E44"/>
                </a:solidFill>
                <a:latin typeface="Calibri"/>
                <a:cs typeface="Calibri"/>
              </a:rPr>
              <a:t>geç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konduğunu</a:t>
            </a:r>
            <a:r>
              <a:rPr dirty="0" sz="2400" spc="-10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açıklamaya</a:t>
            </a:r>
            <a:r>
              <a:rPr dirty="0" sz="2400" spc="-9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yardımcı</a:t>
            </a:r>
            <a:r>
              <a:rPr dirty="0" sz="2400" spc="-10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2B2E44"/>
                </a:solidFill>
                <a:latin typeface="Calibri"/>
                <a:cs typeface="Calibri"/>
              </a:rPr>
              <a:t>olabileceğini</a:t>
            </a:r>
            <a:r>
              <a:rPr dirty="0" sz="2400" spc="-10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2B2E44"/>
                </a:solidFill>
                <a:latin typeface="Calibri"/>
                <a:cs typeface="Calibri"/>
              </a:rPr>
              <a:t>yazıyor.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62736" y="7905851"/>
            <a:ext cx="19589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Canela</a:t>
            </a:r>
            <a:r>
              <a:rPr dirty="0" sz="1200" spc="-3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ve</a:t>
            </a:r>
            <a:r>
              <a:rPr dirty="0" sz="1200" spc="-3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ark.,</a:t>
            </a:r>
            <a:r>
              <a:rPr dirty="0" sz="1200" spc="-3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PLOS</a:t>
            </a:r>
            <a:r>
              <a:rPr dirty="0" sz="1200" spc="-3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ONE,</a:t>
            </a:r>
            <a:r>
              <a:rPr dirty="0" sz="1200" spc="-3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spc="-20" i="1">
                <a:solidFill>
                  <a:srgbClr val="6A6D7C"/>
                </a:solidFill>
                <a:latin typeface="Calibri"/>
                <a:cs typeface="Calibri"/>
              </a:rPr>
              <a:t>2017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85800" y="8275319"/>
            <a:ext cx="7772400" cy="635"/>
          </a:xfrm>
          <a:custGeom>
            <a:avLst/>
            <a:gdLst/>
            <a:ahLst/>
            <a:cxnLst/>
            <a:rect l="l" t="t" r="r" b="b"/>
            <a:pathLst>
              <a:path w="7772400" h="634">
                <a:moveTo>
                  <a:pt x="0" y="0"/>
                </a:moveTo>
                <a:lnTo>
                  <a:pt x="7772400" y="355"/>
                </a:lnTo>
              </a:path>
            </a:pathLst>
          </a:custGeom>
          <a:ln w="12599">
            <a:solidFill>
              <a:srgbClr val="D5CF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508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10</a:t>
            </a:fld>
            <a:r>
              <a:rPr dirty="0" spc="-15"/>
              <a:t> </a:t>
            </a:r>
            <a:r>
              <a:rPr dirty="0"/>
              <a:t>/</a:t>
            </a:r>
            <a:r>
              <a:rPr dirty="0" spc="-5"/>
              <a:t> </a:t>
            </a:r>
            <a:r>
              <a:rPr dirty="0" spc="-25"/>
              <a:t>17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/>
              <a:t>Doç.</a:t>
            </a:r>
            <a:r>
              <a:rPr dirty="0" spc="-35"/>
              <a:t> </a:t>
            </a:r>
            <a:r>
              <a:rPr dirty="0" spc="-25"/>
              <a:t>Dr.</a:t>
            </a:r>
            <a:r>
              <a:rPr dirty="0" spc="-30"/>
              <a:t> </a:t>
            </a:r>
            <a:r>
              <a:rPr dirty="0"/>
              <a:t>Alişan</a:t>
            </a:r>
            <a:r>
              <a:rPr dirty="0" spc="-30"/>
              <a:t> </a:t>
            </a:r>
            <a:r>
              <a:rPr dirty="0"/>
              <a:t>Burak</a:t>
            </a:r>
            <a:r>
              <a:rPr dirty="0" spc="-35"/>
              <a:t> </a:t>
            </a:r>
            <a:r>
              <a:rPr dirty="0" spc="-10"/>
              <a:t>Yaşar</a:t>
            </a:r>
            <a:r>
              <a:rPr dirty="0" spc="-30"/>
              <a:t> </a:t>
            </a:r>
            <a:r>
              <a:rPr dirty="0"/>
              <a:t>·</a:t>
            </a:r>
            <a:r>
              <a:rPr dirty="0" spc="-45"/>
              <a:t> </a:t>
            </a:r>
            <a:r>
              <a:rPr dirty="0"/>
              <a:t>Psikiyatri</a:t>
            </a:r>
            <a:r>
              <a:rPr dirty="0" spc="-25"/>
              <a:t> </a:t>
            </a:r>
            <a:r>
              <a:rPr dirty="0" spc="-10"/>
              <a:t>Uzmanı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pc="-10"/>
              <a:t>alisanburak.com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2736" y="584187"/>
            <a:ext cx="386842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10895" algn="l"/>
                <a:tab pos="1051560" algn="l"/>
                <a:tab pos="3036570" algn="l"/>
              </a:tabLst>
            </a:pP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Z</a:t>
            </a:r>
            <a:r>
              <a:rPr dirty="0" sz="1400" spc="260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E</a:t>
            </a:r>
            <a:r>
              <a:rPr dirty="0" sz="1400" spc="280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K</a:t>
            </a:r>
            <a:r>
              <a:rPr dirty="0" sz="1400" spc="260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D39F16"/>
                </a:solidFill>
                <a:latin typeface="Calibri"/>
                <a:cs typeface="Calibri"/>
              </a:rPr>
              <a:t>A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	</a:t>
            </a:r>
            <a:r>
              <a:rPr dirty="0" sz="1400" spc="-50" b="1">
                <a:solidFill>
                  <a:srgbClr val="D39F16"/>
                </a:solidFill>
                <a:latin typeface="Calibri"/>
                <a:cs typeface="Calibri"/>
              </a:rPr>
              <a:t>·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	G</a:t>
            </a:r>
            <a:r>
              <a:rPr dirty="0" sz="1400" spc="265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Ö</a:t>
            </a:r>
            <a:r>
              <a:rPr dirty="0" sz="1400" spc="270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R</a:t>
            </a:r>
            <a:r>
              <a:rPr dirty="0" sz="1400" spc="275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Ü</a:t>
            </a:r>
            <a:r>
              <a:rPr dirty="0" sz="1400" spc="280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N</a:t>
            </a:r>
            <a:r>
              <a:rPr dirty="0" sz="1400" spc="270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M</a:t>
            </a:r>
            <a:r>
              <a:rPr dirty="0" sz="1400" spc="265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E</a:t>
            </a:r>
            <a:r>
              <a:rPr dirty="0" sz="1400" spc="270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Y</a:t>
            </a:r>
            <a:r>
              <a:rPr dirty="0" sz="1400" spc="275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E</a:t>
            </a:r>
            <a:r>
              <a:rPr dirty="0" sz="1400" spc="270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D39F16"/>
                </a:solidFill>
                <a:latin typeface="Calibri"/>
                <a:cs typeface="Calibri"/>
              </a:rPr>
              <a:t>N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	D</a:t>
            </a:r>
            <a:r>
              <a:rPr dirty="0" sz="1400" spc="275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Ü</a:t>
            </a:r>
            <a:r>
              <a:rPr dirty="0" sz="1400" spc="270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Ş</a:t>
            </a:r>
            <a:r>
              <a:rPr dirty="0" sz="1400" spc="280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D39F16"/>
                </a:solidFill>
                <a:latin typeface="Calibri"/>
                <a:cs typeface="Calibri"/>
              </a:rPr>
              <a:t>Ü</a:t>
            </a:r>
            <a:r>
              <a:rPr dirty="0" sz="1400" spc="270" b="1">
                <a:solidFill>
                  <a:srgbClr val="D39F16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D39F16"/>
                </a:solidFill>
                <a:latin typeface="Calibri"/>
                <a:cs typeface="Calibri"/>
              </a:rPr>
              <a:t>Ş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2000"/>
              </a:lnSpc>
              <a:spcBef>
                <a:spcPts val="95"/>
              </a:spcBef>
            </a:pPr>
            <a:r>
              <a:rPr dirty="0" sz="4800"/>
              <a:t>Yüksek</a:t>
            </a:r>
            <a:r>
              <a:rPr dirty="0" sz="4800" spc="-160"/>
              <a:t> </a:t>
            </a:r>
            <a:r>
              <a:rPr dirty="0" sz="4800"/>
              <a:t>zeka</a:t>
            </a:r>
            <a:r>
              <a:rPr dirty="0" sz="4800" spc="-155"/>
              <a:t> </a:t>
            </a:r>
            <a:r>
              <a:rPr dirty="0" sz="4800" spc="-10"/>
              <a:t>tabloyu </a:t>
            </a:r>
            <a:r>
              <a:rPr dirty="0" sz="4800"/>
              <a:t>silmez,</a:t>
            </a:r>
            <a:r>
              <a:rPr dirty="0" sz="4800" spc="-215"/>
              <a:t> </a:t>
            </a:r>
            <a:r>
              <a:rPr dirty="0" sz="4800" spc="-10"/>
              <a:t>gizler.</a:t>
            </a:r>
            <a:endParaRPr sz="4800"/>
          </a:p>
        </p:txBody>
      </p:sp>
      <p:sp>
        <p:nvSpPr>
          <p:cNvPr id="4" name="object 4"/>
          <p:cNvSpPr/>
          <p:nvPr/>
        </p:nvSpPr>
        <p:spPr>
          <a:xfrm>
            <a:off x="685444" y="2788564"/>
            <a:ext cx="1097280" cy="64135"/>
          </a:xfrm>
          <a:custGeom>
            <a:avLst/>
            <a:gdLst/>
            <a:ahLst/>
            <a:cxnLst/>
            <a:rect l="l" t="t" r="r" b="b"/>
            <a:pathLst>
              <a:path w="1097280" h="64135">
                <a:moveTo>
                  <a:pt x="1096911" y="0"/>
                </a:moveTo>
                <a:lnTo>
                  <a:pt x="0" y="0"/>
                </a:lnTo>
                <a:lnTo>
                  <a:pt x="0" y="63715"/>
                </a:lnTo>
                <a:lnTo>
                  <a:pt x="548640" y="63715"/>
                </a:lnTo>
                <a:lnTo>
                  <a:pt x="1096911" y="63715"/>
                </a:lnTo>
                <a:lnTo>
                  <a:pt x="1096911" y="0"/>
                </a:lnTo>
                <a:close/>
              </a:path>
            </a:pathLst>
          </a:custGeom>
          <a:solidFill>
            <a:srgbClr val="D39F16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679144" y="3193744"/>
            <a:ext cx="7785100" cy="4493260"/>
            <a:chOff x="679144" y="3193744"/>
            <a:chExt cx="7785100" cy="4493260"/>
          </a:xfrm>
        </p:grpSpPr>
        <p:sp>
          <p:nvSpPr>
            <p:cNvPr id="6" name="object 6"/>
            <p:cNvSpPr/>
            <p:nvPr/>
          </p:nvSpPr>
          <p:spPr>
            <a:xfrm>
              <a:off x="685444" y="3200044"/>
              <a:ext cx="7772400" cy="4480560"/>
            </a:xfrm>
            <a:custGeom>
              <a:avLst/>
              <a:gdLst/>
              <a:ahLst/>
              <a:cxnLst/>
              <a:rect l="l" t="t" r="r" b="b"/>
              <a:pathLst>
                <a:path w="7772400" h="4480559">
                  <a:moveTo>
                    <a:pt x="7772031" y="0"/>
                  </a:moveTo>
                  <a:lnTo>
                    <a:pt x="0" y="0"/>
                  </a:lnTo>
                  <a:lnTo>
                    <a:pt x="0" y="4480191"/>
                  </a:lnTo>
                  <a:lnTo>
                    <a:pt x="3886200" y="4480191"/>
                  </a:lnTo>
                  <a:lnTo>
                    <a:pt x="7772031" y="4480191"/>
                  </a:lnTo>
                  <a:lnTo>
                    <a:pt x="77720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685444" y="3200044"/>
              <a:ext cx="7772400" cy="4480560"/>
            </a:xfrm>
            <a:custGeom>
              <a:avLst/>
              <a:gdLst/>
              <a:ahLst/>
              <a:cxnLst/>
              <a:rect l="l" t="t" r="r" b="b"/>
              <a:pathLst>
                <a:path w="7772400" h="4480559">
                  <a:moveTo>
                    <a:pt x="3886200" y="4480191"/>
                  </a:moveTo>
                  <a:lnTo>
                    <a:pt x="0" y="4480191"/>
                  </a:lnTo>
                  <a:lnTo>
                    <a:pt x="0" y="0"/>
                  </a:lnTo>
                  <a:lnTo>
                    <a:pt x="7772031" y="0"/>
                  </a:lnTo>
                  <a:lnTo>
                    <a:pt x="7772031" y="4480191"/>
                  </a:lnTo>
                  <a:lnTo>
                    <a:pt x="3886200" y="4480191"/>
                  </a:lnTo>
                  <a:close/>
                </a:path>
              </a:pathLst>
            </a:custGeom>
            <a:ln w="12599">
              <a:solidFill>
                <a:srgbClr val="D5CF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685799" y="3200044"/>
              <a:ext cx="137160" cy="4480560"/>
            </a:xfrm>
            <a:custGeom>
              <a:avLst/>
              <a:gdLst/>
              <a:ahLst/>
              <a:cxnLst/>
              <a:rect l="l" t="t" r="r" b="b"/>
              <a:pathLst>
                <a:path w="137159" h="4480559">
                  <a:moveTo>
                    <a:pt x="136804" y="0"/>
                  </a:moveTo>
                  <a:lnTo>
                    <a:pt x="0" y="0"/>
                  </a:lnTo>
                  <a:lnTo>
                    <a:pt x="0" y="4480191"/>
                  </a:lnTo>
                  <a:lnTo>
                    <a:pt x="68402" y="4480191"/>
                  </a:lnTo>
                  <a:lnTo>
                    <a:pt x="136804" y="4480191"/>
                  </a:lnTo>
                  <a:lnTo>
                    <a:pt x="136804" y="0"/>
                  </a:lnTo>
                  <a:close/>
                </a:path>
              </a:pathLst>
            </a:custGeom>
            <a:solidFill>
              <a:srgbClr val="D39F1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/>
          <p:nvPr/>
        </p:nvSpPr>
        <p:spPr>
          <a:xfrm>
            <a:off x="1128864" y="3488370"/>
            <a:ext cx="6867525" cy="32613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396240">
              <a:lnSpc>
                <a:spcPct val="131900"/>
              </a:lnSpc>
              <a:spcBef>
                <a:spcPts val="100"/>
              </a:spcBef>
            </a:pP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IQ'su</a:t>
            </a:r>
            <a:r>
              <a:rPr dirty="0" sz="23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120</a:t>
            </a:r>
            <a:r>
              <a:rPr dirty="0" sz="2300" spc="-5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ve</a:t>
            </a:r>
            <a:r>
              <a:rPr dirty="0" sz="2300" spc="-5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10">
                <a:solidFill>
                  <a:srgbClr val="2B2E44"/>
                </a:solidFill>
                <a:latin typeface="Calibri"/>
                <a:cs typeface="Calibri"/>
              </a:rPr>
              <a:t>üzerinde</a:t>
            </a:r>
            <a:r>
              <a:rPr dirty="0" sz="2300" spc="-5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olan</a:t>
            </a:r>
            <a:r>
              <a:rPr dirty="0" sz="2300" spc="-5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DEHB'li</a:t>
            </a:r>
            <a:r>
              <a:rPr dirty="0" sz="23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çocuk</a:t>
            </a:r>
            <a:r>
              <a:rPr dirty="0" sz="2300" spc="-5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ve</a:t>
            </a:r>
            <a:r>
              <a:rPr dirty="0" sz="2300" spc="-5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10">
                <a:solidFill>
                  <a:srgbClr val="2B2E44"/>
                </a:solidFill>
                <a:latin typeface="Calibri"/>
                <a:cs typeface="Calibri"/>
              </a:rPr>
              <a:t>ergenler,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bilişsel</a:t>
            </a:r>
            <a:r>
              <a:rPr dirty="0" sz="2300" spc="-8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10">
                <a:solidFill>
                  <a:srgbClr val="2B2E44"/>
                </a:solidFill>
                <a:latin typeface="Calibri"/>
                <a:cs typeface="Calibri"/>
              </a:rPr>
              <a:t>testlerde</a:t>
            </a:r>
            <a:r>
              <a:rPr dirty="0" sz="2300" spc="-8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ortalama</a:t>
            </a:r>
            <a:r>
              <a:rPr dirty="0" sz="2300" spc="-8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zekalı</a:t>
            </a:r>
            <a:r>
              <a:rPr dirty="0" sz="2300" spc="-9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20">
                <a:solidFill>
                  <a:srgbClr val="2B2E44"/>
                </a:solidFill>
                <a:latin typeface="Calibri"/>
                <a:cs typeface="Calibri"/>
              </a:rPr>
              <a:t>kontrol</a:t>
            </a:r>
            <a:r>
              <a:rPr dirty="0" sz="2300" spc="-9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grubuyla</a:t>
            </a:r>
            <a:r>
              <a:rPr dirty="0" sz="2300" spc="-8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20">
                <a:solidFill>
                  <a:srgbClr val="2B2E44"/>
                </a:solidFill>
                <a:latin typeface="Calibri"/>
                <a:cs typeface="Calibri"/>
              </a:rPr>
              <a:t>aynı </a:t>
            </a:r>
            <a:r>
              <a:rPr dirty="0" sz="2300" spc="-10">
                <a:solidFill>
                  <a:srgbClr val="2B2E44"/>
                </a:solidFill>
                <a:latin typeface="Calibri"/>
                <a:cs typeface="Calibri"/>
              </a:rPr>
              <a:t>düzeyde</a:t>
            </a:r>
            <a:r>
              <a:rPr dirty="0" sz="2300" spc="-7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10">
                <a:solidFill>
                  <a:srgbClr val="2B2E44"/>
                </a:solidFill>
                <a:latin typeface="Calibri"/>
                <a:cs typeface="Calibri"/>
              </a:rPr>
              <a:t>performans</a:t>
            </a:r>
            <a:r>
              <a:rPr dirty="0" sz="2300" spc="-8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10">
                <a:solidFill>
                  <a:srgbClr val="2B2E44"/>
                </a:solidFill>
                <a:latin typeface="Calibri"/>
                <a:cs typeface="Calibri"/>
              </a:rPr>
              <a:t>gösterdi.</a:t>
            </a:r>
            <a:r>
              <a:rPr dirty="0" sz="23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Dışarıdan</a:t>
            </a:r>
            <a:r>
              <a:rPr dirty="0" sz="2300" spc="-8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bakınca</a:t>
            </a:r>
            <a:r>
              <a:rPr dirty="0" sz="2300" spc="-7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10">
                <a:solidFill>
                  <a:srgbClr val="2B2E44"/>
                </a:solidFill>
                <a:latin typeface="Calibri"/>
                <a:cs typeface="Calibri"/>
              </a:rPr>
              <a:t>sonuç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normal</a:t>
            </a:r>
            <a:r>
              <a:rPr dirty="0" sz="2300" spc="-7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10">
                <a:solidFill>
                  <a:srgbClr val="2B2E44"/>
                </a:solidFill>
                <a:latin typeface="Calibri"/>
                <a:cs typeface="Calibri"/>
              </a:rPr>
              <a:t>görünüyor.</a:t>
            </a:r>
            <a:endParaRPr sz="2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30"/>
              </a:spcBef>
            </a:pPr>
            <a:endParaRPr sz="2300">
              <a:latin typeface="Calibri"/>
              <a:cs typeface="Calibri"/>
            </a:endParaRPr>
          </a:p>
          <a:p>
            <a:pPr marL="12700" marR="5080">
              <a:lnSpc>
                <a:spcPct val="131900"/>
              </a:lnSpc>
            </a:pPr>
            <a:r>
              <a:rPr dirty="0" sz="2300" spc="-10">
                <a:solidFill>
                  <a:srgbClr val="2B2E44"/>
                </a:solidFill>
                <a:latin typeface="Calibri"/>
                <a:cs typeface="Calibri"/>
              </a:rPr>
              <a:t>Araştırmacıların</a:t>
            </a:r>
            <a:r>
              <a:rPr dirty="0" sz="2300" spc="-7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uyarısı</a:t>
            </a:r>
            <a:r>
              <a:rPr dirty="0" sz="23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şu:</a:t>
            </a:r>
            <a:r>
              <a:rPr dirty="0" sz="2300" spc="-7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yüksek</a:t>
            </a:r>
            <a:r>
              <a:rPr dirty="0" sz="23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10">
                <a:solidFill>
                  <a:srgbClr val="2B2E44"/>
                </a:solidFill>
                <a:latin typeface="Calibri"/>
                <a:cs typeface="Calibri"/>
              </a:rPr>
              <a:t>zekalı</a:t>
            </a:r>
            <a:r>
              <a:rPr dirty="0" sz="23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kişilerde</a:t>
            </a:r>
            <a:r>
              <a:rPr dirty="0" sz="23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10">
                <a:solidFill>
                  <a:srgbClr val="2B2E44"/>
                </a:solidFill>
                <a:latin typeface="Calibri"/>
                <a:cs typeface="Calibri"/>
              </a:rPr>
              <a:t>DEHB'ye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bağlı</a:t>
            </a:r>
            <a:r>
              <a:rPr dirty="0" sz="2300" spc="-7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bilişsel</a:t>
            </a:r>
            <a:r>
              <a:rPr dirty="0" sz="23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güçlükler</a:t>
            </a:r>
            <a:r>
              <a:rPr dirty="0" sz="23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20">
                <a:solidFill>
                  <a:srgbClr val="2B2E44"/>
                </a:solidFill>
                <a:latin typeface="Calibri"/>
                <a:cs typeface="Calibri"/>
              </a:rPr>
              <a:t>kolayca</a:t>
            </a:r>
            <a:r>
              <a:rPr dirty="0" sz="23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20">
                <a:solidFill>
                  <a:srgbClr val="2B2E44"/>
                </a:solidFill>
                <a:latin typeface="Calibri"/>
                <a:cs typeface="Calibri"/>
              </a:rPr>
              <a:t>gözden</a:t>
            </a:r>
            <a:r>
              <a:rPr dirty="0" sz="2300" spc="-7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10">
                <a:solidFill>
                  <a:srgbClr val="2B2E44"/>
                </a:solidFill>
                <a:latin typeface="Calibri"/>
                <a:cs typeface="Calibri"/>
              </a:rPr>
              <a:t>kaçabilir.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62736" y="7905851"/>
            <a:ext cx="3996054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Cadenas</a:t>
            </a:r>
            <a:r>
              <a:rPr dirty="0" sz="1200" spc="-1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ve</a:t>
            </a:r>
            <a:r>
              <a:rPr dirty="0" sz="1200" spc="-10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ark.,</a:t>
            </a:r>
            <a:r>
              <a:rPr dirty="0" sz="1200" spc="-10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Journal</a:t>
            </a:r>
            <a:r>
              <a:rPr dirty="0" sz="1200" spc="-10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of</a:t>
            </a:r>
            <a:r>
              <a:rPr dirty="0" sz="1200" spc="-1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spc="-10" i="1">
                <a:solidFill>
                  <a:srgbClr val="6A6D7C"/>
                </a:solidFill>
                <a:latin typeface="Calibri"/>
                <a:cs typeface="Calibri"/>
              </a:rPr>
              <a:t>Neurodevelopmental</a:t>
            </a:r>
            <a:r>
              <a:rPr dirty="0" sz="1200" spc="-20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Disorders,</a:t>
            </a:r>
            <a:r>
              <a:rPr dirty="0" sz="1200" spc="-20" i="1">
                <a:solidFill>
                  <a:srgbClr val="6A6D7C"/>
                </a:solidFill>
                <a:latin typeface="Calibri"/>
                <a:cs typeface="Calibri"/>
              </a:rPr>
              <a:t> 2020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85800" y="8275319"/>
            <a:ext cx="7772400" cy="635"/>
          </a:xfrm>
          <a:custGeom>
            <a:avLst/>
            <a:gdLst/>
            <a:ahLst/>
            <a:cxnLst/>
            <a:rect l="l" t="t" r="r" b="b"/>
            <a:pathLst>
              <a:path w="7772400" h="634">
                <a:moveTo>
                  <a:pt x="0" y="0"/>
                </a:moveTo>
                <a:lnTo>
                  <a:pt x="7772400" y="355"/>
                </a:lnTo>
              </a:path>
            </a:pathLst>
          </a:custGeom>
          <a:ln w="12599">
            <a:solidFill>
              <a:srgbClr val="D5CF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508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10</a:t>
            </a:fld>
            <a:r>
              <a:rPr dirty="0" spc="-15"/>
              <a:t> </a:t>
            </a:r>
            <a:r>
              <a:rPr dirty="0"/>
              <a:t>/</a:t>
            </a:r>
            <a:r>
              <a:rPr dirty="0" spc="-5"/>
              <a:t> </a:t>
            </a:r>
            <a:r>
              <a:rPr dirty="0" spc="-25"/>
              <a:t>17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/>
              <a:t>Doç.</a:t>
            </a:r>
            <a:r>
              <a:rPr dirty="0" spc="-35"/>
              <a:t> </a:t>
            </a:r>
            <a:r>
              <a:rPr dirty="0" spc="-25"/>
              <a:t>Dr.</a:t>
            </a:r>
            <a:r>
              <a:rPr dirty="0" spc="-30"/>
              <a:t> </a:t>
            </a:r>
            <a:r>
              <a:rPr dirty="0"/>
              <a:t>Alişan</a:t>
            </a:r>
            <a:r>
              <a:rPr dirty="0" spc="-30"/>
              <a:t> </a:t>
            </a:r>
            <a:r>
              <a:rPr dirty="0"/>
              <a:t>Burak</a:t>
            </a:r>
            <a:r>
              <a:rPr dirty="0" spc="-35"/>
              <a:t> </a:t>
            </a:r>
            <a:r>
              <a:rPr dirty="0" spc="-10"/>
              <a:t>Yaşar</a:t>
            </a:r>
            <a:r>
              <a:rPr dirty="0" spc="-30"/>
              <a:t> </a:t>
            </a:r>
            <a:r>
              <a:rPr dirty="0"/>
              <a:t>·</a:t>
            </a:r>
            <a:r>
              <a:rPr dirty="0" spc="-45"/>
              <a:t> </a:t>
            </a:r>
            <a:r>
              <a:rPr dirty="0"/>
              <a:t>Psikiyatri</a:t>
            </a:r>
            <a:r>
              <a:rPr dirty="0" spc="-25"/>
              <a:t> </a:t>
            </a:r>
            <a:r>
              <a:rPr dirty="0" spc="-10"/>
              <a:t>Uzmanı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pc="-10"/>
              <a:t>alisanburak.com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2736" y="584187"/>
            <a:ext cx="353758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91030" algn="l"/>
                <a:tab pos="2131060" algn="l"/>
                <a:tab pos="3278504" algn="l"/>
              </a:tabLst>
            </a:pP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Y</a:t>
            </a:r>
            <a:r>
              <a:rPr dirty="0" sz="1400" spc="265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E</a:t>
            </a:r>
            <a:r>
              <a:rPr dirty="0" sz="1400" spc="27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T</a:t>
            </a:r>
            <a:r>
              <a:rPr dirty="0" sz="1400" spc="275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İ</a:t>
            </a:r>
            <a:r>
              <a:rPr dirty="0" sz="1400" spc="27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Ş</a:t>
            </a:r>
            <a:r>
              <a:rPr dirty="0" sz="1400" spc="28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K</a:t>
            </a:r>
            <a:r>
              <a:rPr dirty="0" sz="1400" spc="27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İ</a:t>
            </a:r>
            <a:r>
              <a:rPr dirty="0" sz="1400" spc="265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N</a:t>
            </a:r>
            <a:r>
              <a:rPr dirty="0" sz="1400" spc="275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L</a:t>
            </a:r>
            <a:r>
              <a:rPr dirty="0" sz="1400" spc="265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E</a:t>
            </a:r>
            <a:r>
              <a:rPr dirty="0" sz="1400" spc="28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003466"/>
                </a:solidFill>
                <a:latin typeface="Calibri"/>
                <a:cs typeface="Calibri"/>
              </a:rPr>
              <a:t>R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	</a:t>
            </a:r>
            <a:r>
              <a:rPr dirty="0" sz="1400" spc="-50" b="1">
                <a:solidFill>
                  <a:srgbClr val="003466"/>
                </a:solidFill>
                <a:latin typeface="Calibri"/>
                <a:cs typeface="Calibri"/>
              </a:rPr>
              <a:t>·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	Y</a:t>
            </a:r>
            <a:r>
              <a:rPr dirty="0" sz="1400" spc="265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Ü</a:t>
            </a:r>
            <a:r>
              <a:rPr dirty="0" sz="1400" spc="28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K</a:t>
            </a:r>
            <a:r>
              <a:rPr dirty="0" sz="1400" spc="265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S</a:t>
            </a:r>
            <a:r>
              <a:rPr dirty="0" sz="1400" spc="27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E</a:t>
            </a:r>
            <a:r>
              <a:rPr dirty="0" sz="1400" spc="275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003466"/>
                </a:solidFill>
                <a:latin typeface="Calibri"/>
                <a:cs typeface="Calibri"/>
              </a:rPr>
              <a:t>K</a:t>
            </a:r>
            <a:r>
              <a:rPr dirty="0" sz="1400" b="1">
                <a:solidFill>
                  <a:srgbClr val="003466"/>
                </a:solidFill>
                <a:latin typeface="Calibri"/>
                <a:cs typeface="Calibri"/>
              </a:rPr>
              <a:t>	I</a:t>
            </a:r>
            <a:r>
              <a:rPr dirty="0" sz="1400" spc="270" b="1">
                <a:solidFill>
                  <a:srgbClr val="003466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003466"/>
                </a:solidFill>
                <a:latin typeface="Calibri"/>
                <a:cs typeface="Calibri"/>
              </a:rPr>
              <a:t>Q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762736" y="1030428"/>
            <a:ext cx="6370955" cy="15957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2000"/>
              </a:lnSpc>
              <a:spcBef>
                <a:spcPts val="100"/>
              </a:spcBef>
            </a:pPr>
            <a:r>
              <a:rPr dirty="0"/>
              <a:t>Zeka</a:t>
            </a:r>
            <a:r>
              <a:rPr dirty="0" spc="-140"/>
              <a:t> </a:t>
            </a:r>
            <a:r>
              <a:rPr dirty="0" spc="-10"/>
              <a:t>bozulmayı </a:t>
            </a:r>
            <a:r>
              <a:rPr dirty="0"/>
              <a:t>ortadan</a:t>
            </a:r>
            <a:r>
              <a:rPr dirty="0" spc="-75"/>
              <a:t> </a:t>
            </a:r>
            <a:r>
              <a:rPr dirty="0" spc="-10"/>
              <a:t>kaldırmıyor.</a:t>
            </a:r>
          </a:p>
        </p:txBody>
      </p:sp>
      <p:sp>
        <p:nvSpPr>
          <p:cNvPr id="4" name="object 4"/>
          <p:cNvSpPr/>
          <p:nvPr/>
        </p:nvSpPr>
        <p:spPr>
          <a:xfrm>
            <a:off x="685444" y="2788564"/>
            <a:ext cx="1097280" cy="64135"/>
          </a:xfrm>
          <a:custGeom>
            <a:avLst/>
            <a:gdLst/>
            <a:ahLst/>
            <a:cxnLst/>
            <a:rect l="l" t="t" r="r" b="b"/>
            <a:pathLst>
              <a:path w="1097280" h="64135">
                <a:moveTo>
                  <a:pt x="1096911" y="0"/>
                </a:moveTo>
                <a:lnTo>
                  <a:pt x="0" y="0"/>
                </a:lnTo>
                <a:lnTo>
                  <a:pt x="0" y="63715"/>
                </a:lnTo>
                <a:lnTo>
                  <a:pt x="548640" y="63715"/>
                </a:lnTo>
                <a:lnTo>
                  <a:pt x="1096911" y="63715"/>
                </a:lnTo>
                <a:lnTo>
                  <a:pt x="1096911" y="0"/>
                </a:lnTo>
                <a:close/>
              </a:path>
            </a:pathLst>
          </a:custGeom>
          <a:solidFill>
            <a:srgbClr val="D39F16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679144" y="3193744"/>
            <a:ext cx="7785100" cy="4493260"/>
            <a:chOff x="679144" y="3193744"/>
            <a:chExt cx="7785100" cy="4493260"/>
          </a:xfrm>
        </p:grpSpPr>
        <p:sp>
          <p:nvSpPr>
            <p:cNvPr id="6" name="object 6"/>
            <p:cNvSpPr/>
            <p:nvPr/>
          </p:nvSpPr>
          <p:spPr>
            <a:xfrm>
              <a:off x="685444" y="3200044"/>
              <a:ext cx="7772400" cy="4480560"/>
            </a:xfrm>
            <a:custGeom>
              <a:avLst/>
              <a:gdLst/>
              <a:ahLst/>
              <a:cxnLst/>
              <a:rect l="l" t="t" r="r" b="b"/>
              <a:pathLst>
                <a:path w="7772400" h="4480559">
                  <a:moveTo>
                    <a:pt x="7772031" y="0"/>
                  </a:moveTo>
                  <a:lnTo>
                    <a:pt x="0" y="0"/>
                  </a:lnTo>
                  <a:lnTo>
                    <a:pt x="0" y="4480191"/>
                  </a:lnTo>
                  <a:lnTo>
                    <a:pt x="3886200" y="4480191"/>
                  </a:lnTo>
                  <a:lnTo>
                    <a:pt x="7772031" y="4480191"/>
                  </a:lnTo>
                  <a:lnTo>
                    <a:pt x="77720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685444" y="3200044"/>
              <a:ext cx="7772400" cy="4480560"/>
            </a:xfrm>
            <a:custGeom>
              <a:avLst/>
              <a:gdLst/>
              <a:ahLst/>
              <a:cxnLst/>
              <a:rect l="l" t="t" r="r" b="b"/>
              <a:pathLst>
                <a:path w="7772400" h="4480559">
                  <a:moveTo>
                    <a:pt x="3886200" y="4480191"/>
                  </a:moveTo>
                  <a:lnTo>
                    <a:pt x="0" y="4480191"/>
                  </a:lnTo>
                  <a:lnTo>
                    <a:pt x="0" y="0"/>
                  </a:lnTo>
                  <a:lnTo>
                    <a:pt x="7772031" y="0"/>
                  </a:lnTo>
                  <a:lnTo>
                    <a:pt x="7772031" y="4480191"/>
                  </a:lnTo>
                  <a:lnTo>
                    <a:pt x="3886200" y="4480191"/>
                  </a:lnTo>
                  <a:close/>
                </a:path>
              </a:pathLst>
            </a:custGeom>
            <a:ln w="12599">
              <a:solidFill>
                <a:srgbClr val="D5CF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685799" y="3200044"/>
              <a:ext cx="137160" cy="4480560"/>
            </a:xfrm>
            <a:custGeom>
              <a:avLst/>
              <a:gdLst/>
              <a:ahLst/>
              <a:cxnLst/>
              <a:rect l="l" t="t" r="r" b="b"/>
              <a:pathLst>
                <a:path w="137159" h="4480559">
                  <a:moveTo>
                    <a:pt x="136804" y="0"/>
                  </a:moveTo>
                  <a:lnTo>
                    <a:pt x="0" y="0"/>
                  </a:lnTo>
                  <a:lnTo>
                    <a:pt x="0" y="4480191"/>
                  </a:lnTo>
                  <a:lnTo>
                    <a:pt x="68402" y="4480191"/>
                  </a:lnTo>
                  <a:lnTo>
                    <a:pt x="136804" y="4480191"/>
                  </a:lnTo>
                  <a:lnTo>
                    <a:pt x="136804" y="0"/>
                  </a:lnTo>
                  <a:close/>
                </a:path>
              </a:pathLst>
            </a:custGeom>
            <a:solidFill>
              <a:srgbClr val="00346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/>
          <p:nvPr/>
        </p:nvSpPr>
        <p:spPr>
          <a:xfrm>
            <a:off x="1128864" y="3488370"/>
            <a:ext cx="6371590" cy="32613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31900"/>
              </a:lnSpc>
              <a:spcBef>
                <a:spcPts val="100"/>
              </a:spcBef>
            </a:pP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IQ'su</a:t>
            </a:r>
            <a:r>
              <a:rPr dirty="0" sz="23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120</a:t>
            </a:r>
            <a:r>
              <a:rPr dirty="0" sz="2300" spc="-5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10">
                <a:solidFill>
                  <a:srgbClr val="2B2E44"/>
                </a:solidFill>
                <a:latin typeface="Calibri"/>
                <a:cs typeface="Calibri"/>
              </a:rPr>
              <a:t>üzerindeki</a:t>
            </a:r>
            <a:r>
              <a:rPr dirty="0" sz="23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DEHB'li</a:t>
            </a:r>
            <a:r>
              <a:rPr dirty="0" sz="2300" spc="-5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25">
                <a:solidFill>
                  <a:srgbClr val="2B2E44"/>
                </a:solidFill>
                <a:latin typeface="Calibri"/>
                <a:cs typeface="Calibri"/>
              </a:rPr>
              <a:t>yetişkinler,</a:t>
            </a:r>
            <a:r>
              <a:rPr dirty="0" sz="2300" spc="-4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aynı</a:t>
            </a:r>
            <a:r>
              <a:rPr dirty="0" sz="23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20">
                <a:solidFill>
                  <a:srgbClr val="2B2E44"/>
                </a:solidFill>
                <a:latin typeface="Calibri"/>
                <a:cs typeface="Calibri"/>
              </a:rPr>
              <a:t>zeka </a:t>
            </a:r>
            <a:r>
              <a:rPr dirty="0" sz="2300" spc="-10">
                <a:solidFill>
                  <a:srgbClr val="2B2E44"/>
                </a:solidFill>
                <a:latin typeface="Calibri"/>
                <a:cs typeface="Calibri"/>
              </a:rPr>
              <a:t>düzeyindeki</a:t>
            </a:r>
            <a:r>
              <a:rPr dirty="0" sz="2300" spc="-7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DEHB'siz</a:t>
            </a:r>
            <a:r>
              <a:rPr dirty="0" sz="2300" spc="-7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10">
                <a:solidFill>
                  <a:srgbClr val="2B2E44"/>
                </a:solidFill>
                <a:latin typeface="Calibri"/>
                <a:cs typeface="Calibri"/>
              </a:rPr>
              <a:t>yetişkinlerle</a:t>
            </a:r>
            <a:r>
              <a:rPr dirty="0" sz="23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10">
                <a:solidFill>
                  <a:srgbClr val="2B2E44"/>
                </a:solidFill>
                <a:latin typeface="Calibri"/>
                <a:cs typeface="Calibri"/>
              </a:rPr>
              <a:t>karşılaştırıldı.</a:t>
            </a:r>
            <a:r>
              <a:rPr dirty="0" sz="23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20">
                <a:solidFill>
                  <a:srgbClr val="2B2E44"/>
                </a:solidFill>
                <a:latin typeface="Calibri"/>
                <a:cs typeface="Calibri"/>
              </a:rPr>
              <a:t>DEHB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grubunda</a:t>
            </a:r>
            <a:r>
              <a:rPr dirty="0" sz="23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yaşam</a:t>
            </a:r>
            <a:r>
              <a:rPr dirty="0" sz="2300" spc="-7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kalitesi</a:t>
            </a:r>
            <a:r>
              <a:rPr dirty="0" sz="23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daha</a:t>
            </a:r>
            <a:r>
              <a:rPr dirty="0" sz="2300" spc="-7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düşük,</a:t>
            </a:r>
            <a:r>
              <a:rPr dirty="0" sz="2300" spc="-7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aile</a:t>
            </a:r>
            <a:r>
              <a:rPr dirty="0" sz="23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ve</a:t>
            </a:r>
            <a:r>
              <a:rPr dirty="0" sz="23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25">
                <a:solidFill>
                  <a:srgbClr val="2B2E44"/>
                </a:solidFill>
                <a:latin typeface="Calibri"/>
                <a:cs typeface="Calibri"/>
              </a:rPr>
              <a:t>iş </a:t>
            </a:r>
            <a:r>
              <a:rPr dirty="0" sz="2300" spc="-10">
                <a:solidFill>
                  <a:srgbClr val="2B2E44"/>
                </a:solidFill>
                <a:latin typeface="Calibri"/>
                <a:cs typeface="Calibri"/>
              </a:rPr>
              <a:t>yaşamındaki</a:t>
            </a:r>
            <a:r>
              <a:rPr dirty="0" sz="2300" spc="-7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işlevsellik</a:t>
            </a:r>
            <a:r>
              <a:rPr dirty="0" sz="2300" spc="-6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daha</a:t>
            </a:r>
            <a:r>
              <a:rPr dirty="0" sz="23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10">
                <a:solidFill>
                  <a:srgbClr val="2B2E44"/>
                </a:solidFill>
                <a:latin typeface="Calibri"/>
                <a:cs typeface="Calibri"/>
              </a:rPr>
              <a:t>zorlanmıştı.</a:t>
            </a:r>
            <a:endParaRPr sz="2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30"/>
              </a:spcBef>
            </a:pPr>
            <a:endParaRPr sz="2300">
              <a:latin typeface="Calibri"/>
              <a:cs typeface="Calibri"/>
            </a:endParaRPr>
          </a:p>
          <a:p>
            <a:pPr marL="12700" marR="609600">
              <a:lnSpc>
                <a:spcPct val="131900"/>
              </a:lnSpc>
            </a:pPr>
            <a:r>
              <a:rPr dirty="0" sz="2300" spc="-20">
                <a:solidFill>
                  <a:srgbClr val="2B2E44"/>
                </a:solidFill>
                <a:latin typeface="Calibri"/>
                <a:cs typeface="Calibri"/>
              </a:rPr>
              <a:t>Depresyon,</a:t>
            </a:r>
            <a:r>
              <a:rPr dirty="0" sz="2300" spc="-5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obsesif</a:t>
            </a:r>
            <a:r>
              <a:rPr dirty="0" sz="2300" spc="-5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10">
                <a:solidFill>
                  <a:srgbClr val="2B2E44"/>
                </a:solidFill>
                <a:latin typeface="Calibri"/>
                <a:cs typeface="Calibri"/>
              </a:rPr>
              <a:t>kompulsif</a:t>
            </a:r>
            <a:r>
              <a:rPr dirty="0" sz="23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10">
                <a:solidFill>
                  <a:srgbClr val="2B2E44"/>
                </a:solidFill>
                <a:latin typeface="Calibri"/>
                <a:cs typeface="Calibri"/>
              </a:rPr>
              <a:t>bozukluk</a:t>
            </a:r>
            <a:r>
              <a:rPr dirty="0" sz="23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ve</a:t>
            </a:r>
            <a:r>
              <a:rPr dirty="0" sz="2300" spc="-5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10">
                <a:solidFill>
                  <a:srgbClr val="2B2E44"/>
                </a:solidFill>
                <a:latin typeface="Calibri"/>
                <a:cs typeface="Calibri"/>
              </a:rPr>
              <a:t>yaygın anksiyete</a:t>
            </a:r>
            <a:r>
              <a:rPr dirty="0" sz="23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10">
                <a:solidFill>
                  <a:srgbClr val="2B2E44"/>
                </a:solidFill>
                <a:latin typeface="Calibri"/>
                <a:cs typeface="Calibri"/>
              </a:rPr>
              <a:t>bozukluğu</a:t>
            </a:r>
            <a:r>
              <a:rPr dirty="0" sz="2300" spc="-5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tanıları</a:t>
            </a:r>
            <a:r>
              <a:rPr dirty="0" sz="2300" spc="-55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da</a:t>
            </a:r>
            <a:r>
              <a:rPr dirty="0" sz="23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>
                <a:solidFill>
                  <a:srgbClr val="2B2E44"/>
                </a:solidFill>
                <a:latin typeface="Calibri"/>
                <a:cs typeface="Calibri"/>
              </a:rPr>
              <a:t>daha</a:t>
            </a:r>
            <a:r>
              <a:rPr dirty="0" sz="2300" spc="-60">
                <a:solidFill>
                  <a:srgbClr val="2B2E44"/>
                </a:solidFill>
                <a:latin typeface="Calibri"/>
                <a:cs typeface="Calibri"/>
              </a:rPr>
              <a:t> </a:t>
            </a:r>
            <a:r>
              <a:rPr dirty="0" sz="2300" spc="-10">
                <a:solidFill>
                  <a:srgbClr val="2B2E44"/>
                </a:solidFill>
                <a:latin typeface="Calibri"/>
                <a:cs typeface="Calibri"/>
              </a:rPr>
              <a:t>sıktı.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62736" y="7905851"/>
            <a:ext cx="280860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Antshel</a:t>
            </a:r>
            <a:r>
              <a:rPr dirty="0" sz="1200" spc="-1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ve</a:t>
            </a:r>
            <a:r>
              <a:rPr dirty="0" sz="1200" spc="-20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ark.,</a:t>
            </a:r>
            <a:r>
              <a:rPr dirty="0" sz="1200" spc="-1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spc="-10" i="1">
                <a:solidFill>
                  <a:srgbClr val="6A6D7C"/>
                </a:solidFill>
                <a:latin typeface="Calibri"/>
                <a:cs typeface="Calibri"/>
              </a:rPr>
              <a:t>Psychological</a:t>
            </a:r>
            <a:r>
              <a:rPr dirty="0" sz="1200" spc="-2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i="1">
                <a:solidFill>
                  <a:srgbClr val="6A6D7C"/>
                </a:solidFill>
                <a:latin typeface="Calibri"/>
                <a:cs typeface="Calibri"/>
              </a:rPr>
              <a:t>Medicine,</a:t>
            </a:r>
            <a:r>
              <a:rPr dirty="0" sz="1200" spc="-25" i="1">
                <a:solidFill>
                  <a:srgbClr val="6A6D7C"/>
                </a:solidFill>
                <a:latin typeface="Calibri"/>
                <a:cs typeface="Calibri"/>
              </a:rPr>
              <a:t> </a:t>
            </a:r>
            <a:r>
              <a:rPr dirty="0" sz="1200" spc="-20" i="1">
                <a:solidFill>
                  <a:srgbClr val="6A6D7C"/>
                </a:solidFill>
                <a:latin typeface="Calibri"/>
                <a:cs typeface="Calibri"/>
              </a:rPr>
              <a:t>2009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85800" y="8275319"/>
            <a:ext cx="7772400" cy="635"/>
          </a:xfrm>
          <a:custGeom>
            <a:avLst/>
            <a:gdLst/>
            <a:ahLst/>
            <a:cxnLst/>
            <a:rect l="l" t="t" r="r" b="b"/>
            <a:pathLst>
              <a:path w="7772400" h="634">
                <a:moveTo>
                  <a:pt x="0" y="0"/>
                </a:moveTo>
                <a:lnTo>
                  <a:pt x="7772400" y="355"/>
                </a:lnTo>
              </a:path>
            </a:pathLst>
          </a:custGeom>
          <a:ln w="12599">
            <a:solidFill>
              <a:srgbClr val="D5CF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508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10</a:t>
            </a:fld>
            <a:r>
              <a:rPr dirty="0" spc="-15"/>
              <a:t> </a:t>
            </a:r>
            <a:r>
              <a:rPr dirty="0"/>
              <a:t>/</a:t>
            </a:r>
            <a:r>
              <a:rPr dirty="0" spc="-5"/>
              <a:t> </a:t>
            </a:r>
            <a:r>
              <a:rPr dirty="0" spc="-25"/>
              <a:t>17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/>
              <a:t>Doç.</a:t>
            </a:r>
            <a:r>
              <a:rPr dirty="0" spc="-35"/>
              <a:t> </a:t>
            </a:r>
            <a:r>
              <a:rPr dirty="0" spc="-25"/>
              <a:t>Dr.</a:t>
            </a:r>
            <a:r>
              <a:rPr dirty="0" spc="-30"/>
              <a:t> </a:t>
            </a:r>
            <a:r>
              <a:rPr dirty="0"/>
              <a:t>Alişan</a:t>
            </a:r>
            <a:r>
              <a:rPr dirty="0" spc="-30"/>
              <a:t> </a:t>
            </a:r>
            <a:r>
              <a:rPr dirty="0"/>
              <a:t>Burak</a:t>
            </a:r>
            <a:r>
              <a:rPr dirty="0" spc="-35"/>
              <a:t> </a:t>
            </a:r>
            <a:r>
              <a:rPr dirty="0" spc="-10"/>
              <a:t>Yaşar</a:t>
            </a:r>
            <a:r>
              <a:rPr dirty="0" spc="-30"/>
              <a:t> </a:t>
            </a:r>
            <a:r>
              <a:rPr dirty="0"/>
              <a:t>·</a:t>
            </a:r>
            <a:r>
              <a:rPr dirty="0" spc="-45"/>
              <a:t> </a:t>
            </a:r>
            <a:r>
              <a:rPr dirty="0"/>
              <a:t>Psikiyatri</a:t>
            </a:r>
            <a:r>
              <a:rPr dirty="0" spc="-25"/>
              <a:t> </a:t>
            </a:r>
            <a:r>
              <a:rPr dirty="0" spc="-10"/>
              <a:t>Uzmanı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pc="-10"/>
              <a:t>alisanburak.com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Doç. Dr. Alişan Burak Yaşar</dc:creator>
  <dc:subject>PptxGenJS Presentation</dc:subject>
  <dc:title>DEHB olsan okul bitiremezdin</dc:title>
  <dcterms:created xsi:type="dcterms:W3CDTF">2026-09-05T13:43:25Z</dcterms:created>
  <dcterms:modified xsi:type="dcterms:W3CDTF">2026-09-05T13:43:25Z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2026-09-05T00:00:00Z</vt:filetime>
  </property>
  <property fmtid="{D5CDD505-2E9C-101B-9397-08002B2CF9AE}" pid="4" name="Creator">
    <vt:lpwstr>Impress</vt:lpwstr>
  </property>
  <property fmtid="{D5CDD505-2E9C-101B-9397-08002B2CF9AE}" pid="5" name="Producer">
    <vt:lpwstr>LibreOffice 24.2</vt:lpwstr>
  </property>
  <property fmtid="{D5CDD505-2E9C-101B-9397-08002B2CF9AE}" pid="6" name="LastSaved">
    <vt:filetime>2026-09-05T00:00:00Z</vt:filetime>
  </property>
</Properties>
</file>