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9144000"/>
  <p:notesSz cx="9144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6B1220"/>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D4A017"/>
                </a:solidFill>
                <a:latin typeface="Calibri" pitchFamily="34" charset="0"/>
                <a:ea typeface="Calibri" pitchFamily="34" charset="-122"/>
                <a:cs typeface="Calibri" pitchFamily="34" charset="-120"/>
              </a:rPr>
              <a:t>BAĞIMLILIK  |  NÜKS ÖNLEME</a:t>
            </a:r>
            <a:endParaRPr lang="en-US" sz="1400" dirty="0"/>
          </a:p>
        </p:txBody>
      </p:sp>
      <p:sp>
        <p:nvSpPr>
          <p:cNvPr id="3" name="Text 1"/>
          <p:cNvSpPr/>
          <p:nvPr/>
        </p:nvSpPr>
        <p:spPr>
          <a:xfrm>
            <a:off x="640080" y="2194560"/>
            <a:ext cx="7863840" cy="2651760"/>
          </a:xfrm>
          <a:prstGeom prst="rect">
            <a:avLst/>
          </a:prstGeom>
          <a:noFill/>
          <a:ln/>
        </p:spPr>
        <p:txBody>
          <a:bodyPr wrap="square" rtlCol="0" anchor="t"/>
          <a:lstStyle/>
          <a:p>
            <a:pPr algn="l" indent="0" marL="0">
              <a:lnSpc>
                <a:spcPts val="7400"/>
              </a:lnSpc>
              <a:buNone/>
            </a:pPr>
            <a:r>
              <a:rPr lang="en-US" sz="6600" b="1" dirty="0">
                <a:solidFill>
                  <a:srgbClr val="F7F1EA"/>
                </a:solidFill>
                <a:latin typeface="Georgia" pitchFamily="34" charset="0"/>
                <a:ea typeface="Georgia" pitchFamily="34" charset="-122"/>
                <a:cs typeface="Georgia" pitchFamily="34" charset="-120"/>
              </a:rPr>
              <a:t>Göz görmeyince</a:t>
            </a:r>
            <a:endParaRPr lang="en-US" sz="6600" dirty="0"/>
          </a:p>
          <a:p>
            <a:pPr algn="l" indent="0" marL="0">
              <a:lnSpc>
                <a:spcPts val="7400"/>
              </a:lnSpc>
              <a:buNone/>
            </a:pPr>
            <a:r>
              <a:rPr lang="en-US" sz="6600" b="1" dirty="0">
                <a:solidFill>
                  <a:srgbClr val="F7F1EA"/>
                </a:solidFill>
                <a:latin typeface="Georgia" pitchFamily="34" charset="0"/>
                <a:ea typeface="Georgia" pitchFamily="34" charset="-122"/>
                <a:cs typeface="Georgia" pitchFamily="34" charset="-120"/>
              </a:rPr>
              <a:t>gönül katlanır</a:t>
            </a:r>
            <a:endParaRPr lang="en-US" sz="6600" dirty="0"/>
          </a:p>
        </p:txBody>
      </p:sp>
      <p:sp>
        <p:nvSpPr>
          <p:cNvPr id="4" name="Shape 2"/>
          <p:cNvSpPr/>
          <p:nvPr/>
        </p:nvSpPr>
        <p:spPr>
          <a:xfrm>
            <a:off x="640080" y="5029200"/>
            <a:ext cx="1097280" cy="68580"/>
          </a:xfrm>
          <a:prstGeom prst="rect">
            <a:avLst/>
          </a:prstGeom>
          <a:solidFill>
            <a:srgbClr val="D4A017"/>
          </a:solidFill>
          <a:ln/>
        </p:spPr>
      </p:sp>
      <p:sp>
        <p:nvSpPr>
          <p:cNvPr id="5" name="Text 3"/>
          <p:cNvSpPr/>
          <p:nvPr/>
        </p:nvSpPr>
        <p:spPr>
          <a:xfrm>
            <a:off x="640080" y="5440680"/>
            <a:ext cx="7863840" cy="1463040"/>
          </a:xfrm>
          <a:prstGeom prst="rect">
            <a:avLst/>
          </a:prstGeom>
          <a:noFill/>
          <a:ln/>
        </p:spPr>
        <p:txBody>
          <a:bodyPr wrap="square" rtlCol="0" anchor="t"/>
          <a:lstStyle/>
          <a:p>
            <a:pPr algn="l" indent="0" marL="0">
              <a:lnSpc>
                <a:spcPts val="4200"/>
              </a:lnSpc>
              <a:buNone/>
            </a:pPr>
            <a:r>
              <a:rPr lang="en-US" sz="3000" i="1" dirty="0">
                <a:solidFill>
                  <a:srgbClr val="E2CDCD"/>
                </a:solidFill>
                <a:latin typeface="Georgia" pitchFamily="34" charset="0"/>
                <a:ea typeface="Georgia" pitchFamily="34" charset="-122"/>
                <a:cs typeface="Georgia" pitchFamily="34" charset="-120"/>
              </a:rPr>
              <a:t>Alkol ve madde bağımlılığında tetikleyiciden</a:t>
            </a:r>
            <a:endParaRPr lang="en-US" sz="3000" dirty="0"/>
          </a:p>
          <a:p>
            <a:pPr algn="l" indent="0" marL="0">
              <a:lnSpc>
                <a:spcPts val="4200"/>
              </a:lnSpc>
              <a:buNone/>
            </a:pPr>
            <a:r>
              <a:rPr lang="en-US" sz="3000" i="1" dirty="0">
                <a:solidFill>
                  <a:srgbClr val="E2CDCD"/>
                </a:solidFill>
                <a:latin typeface="Georgia" pitchFamily="34" charset="0"/>
                <a:ea typeface="Georgia" pitchFamily="34" charset="-122"/>
                <a:cs typeface="Georgia" pitchFamily="34" charset="-120"/>
              </a:rPr>
              <a:t>uzak durmanın bilimsel karşılığı</a:t>
            </a:r>
            <a:endParaRPr lang="en-US" sz="3000" dirty="0"/>
          </a:p>
        </p:txBody>
      </p:sp>
      <p:sp>
        <p:nvSpPr>
          <p:cNvPr id="6" name="Text 4"/>
          <p:cNvSpPr/>
          <p:nvPr/>
        </p:nvSpPr>
        <p:spPr>
          <a:xfrm>
            <a:off x="640080" y="7086600"/>
            <a:ext cx="7863840" cy="365760"/>
          </a:xfrm>
          <a:prstGeom prst="rect">
            <a:avLst/>
          </a:prstGeom>
          <a:noFill/>
          <a:ln/>
        </p:spPr>
        <p:txBody>
          <a:bodyPr wrap="square" rtlCol="0" anchor="ctr"/>
          <a:lstStyle/>
          <a:p>
            <a:pPr algn="l" indent="0" marL="0">
              <a:buNone/>
            </a:pPr>
            <a:r>
              <a:rPr lang="en-US" sz="1500" b="1" spc="500" kern="0" dirty="0">
                <a:solidFill>
                  <a:srgbClr val="D4A017"/>
                </a:solidFill>
                <a:latin typeface="Calibri" pitchFamily="34" charset="0"/>
                <a:ea typeface="Calibri" pitchFamily="34" charset="-122"/>
                <a:cs typeface="Calibri" pitchFamily="34" charset="-120"/>
              </a:rPr>
              <a:t>KAYNAKLI ÖZET  ·  17 SLAYT</a:t>
            </a:r>
            <a:endParaRPr lang="en-US" sz="1500" dirty="0"/>
          </a:p>
        </p:txBody>
      </p:sp>
      <p:sp>
        <p:nvSpPr>
          <p:cNvPr id="7" name="Shape 5"/>
          <p:cNvSpPr/>
          <p:nvPr/>
        </p:nvSpPr>
        <p:spPr>
          <a:xfrm>
            <a:off x="640080" y="8284464"/>
            <a:ext cx="7863840" cy="10973"/>
          </a:xfrm>
          <a:prstGeom prst="rect">
            <a:avLst/>
          </a:prstGeom>
          <a:solidFill>
            <a:srgbClr val="8A2433"/>
          </a:solidFill>
          <a:ln/>
        </p:spPr>
      </p:sp>
      <p:sp>
        <p:nvSpPr>
          <p:cNvPr id="8" name="Text 6"/>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E2CDCD"/>
                </a:solidFill>
                <a:latin typeface="Calibri" pitchFamily="34" charset="0"/>
                <a:ea typeface="Calibri" pitchFamily="34" charset="-122"/>
                <a:cs typeface="Calibri" pitchFamily="34" charset="-120"/>
              </a:rPr>
              <a:t>1 / 17</a:t>
            </a:r>
            <a:endParaRPr lang="en-US" sz="1200" dirty="0"/>
          </a:p>
        </p:txBody>
      </p:sp>
      <p:sp>
        <p:nvSpPr>
          <p:cNvPr id="9" name="Text 7"/>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E2CDC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0" name="Text 8"/>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F7F1EA"/>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003566"/>
                </a:solidFill>
                <a:latin typeface="Calibri" pitchFamily="34" charset="0"/>
                <a:ea typeface="Calibri" pitchFamily="34" charset="-122"/>
                <a:cs typeface="Calibri" pitchFamily="34" charset="-120"/>
              </a:rPr>
              <a:t>ÇEVRE  |  EN GÜÇLÜ İPUCU İNSANDIR</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Kiminle vakit geçirdiğiniz</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belirleyici bir değişken</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003566"/>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124"/>
              </a:lnSpc>
              <a:spcAft>
                <a:spcPts val="1200"/>
              </a:spcAft>
              <a:buNone/>
            </a:pPr>
            <a:r>
              <a:rPr lang="en-US" sz="2200" dirty="0">
                <a:solidFill>
                  <a:srgbClr val="2C2F45"/>
                </a:solidFill>
                <a:latin typeface="Calibri" pitchFamily="34" charset="0"/>
                <a:ea typeface="Calibri" pitchFamily="34" charset="-122"/>
                <a:cs typeface="Calibri" pitchFamily="34" charset="-120"/>
              </a:rPr>
              <a:t>Project MATCH verisinde 1726 kişide, Adsız Alkolikler katılımının içme sonuçları üzerindeki etkisinin %43 ila %67'si iki mekanizmayla açıklandı: sosyal ağın değişmesi ve sosyal ortamda içmeyi reddedebilme inancının artması.
</a:t>
            </a:r>
            <a:pPr algn="l" indent="0" marL="0">
              <a:lnSpc>
                <a:spcPts val="3124"/>
              </a:lnSpc>
              <a:spcAft>
                <a:spcPts val="1200"/>
              </a:spcAft>
              <a:buNone/>
            </a:pPr>
            <a:r>
              <a:rPr lang="en-US" sz="2200" dirty="0">
                <a:solidFill>
                  <a:srgbClr val="2C2F45"/>
                </a:solidFill>
                <a:latin typeface="Calibri" pitchFamily="34" charset="0"/>
                <a:ea typeface="Calibri" pitchFamily="34" charset="-122"/>
                <a:cs typeface="Calibri" pitchFamily="34" charset="-120"/>
              </a:rPr>
              <a:t>İlk kez alkollü araç kullanmaktan işlem gören 94 kişide, birlikte içilen kişilerin oranı azaldıkça haftalık içki sayısı düştü ve 10. ayda tıkınırcasına içme azaldı.
</a:t>
            </a:r>
            <a:pPr algn="l" indent="0" marL="0">
              <a:lnSpc>
                <a:spcPts val="3124"/>
              </a:lnSpc>
              <a:spcAft>
                <a:spcPts val="1200"/>
              </a:spcAft>
              <a:buNone/>
            </a:pPr>
            <a:r>
              <a:rPr lang="en-US" sz="2200" i="1" dirty="0">
                <a:solidFill>
                  <a:srgbClr val="6B6E7D"/>
                </a:solidFill>
                <a:latin typeface="Calibri" pitchFamily="34" charset="0"/>
                <a:ea typeface="Calibri" pitchFamily="34" charset="-122"/>
                <a:cs typeface="Calibri" pitchFamily="34" charset="-120"/>
              </a:rPr>
              <a:t>İkisi de gözlemsel bulgu. Yönü kesinleştirmiyor, ama tutarlı.</a:t>
            </a:r>
            <a:endParaRPr lang="en-US" sz="22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Kelly ve ark., Addiction, 2011; Matsuda ve ark., Journal of Substance Abuse Treatment, 2021</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10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C1121F"/>
                </a:solidFill>
                <a:latin typeface="Calibri" pitchFamily="34" charset="0"/>
                <a:ea typeface="Calibri" pitchFamily="34" charset="-122"/>
                <a:cs typeface="Calibri" pitchFamily="34" charset="-120"/>
              </a:rPr>
              <a:t>ÇEVRE  |  EKRAN DA BİR TETİKLEYİCİ</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Tetikleyici artık</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eve kadar geliyor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C1121F"/>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124"/>
              </a:lnSpc>
              <a:spcAft>
                <a:spcPts val="1200"/>
              </a:spcAft>
              <a:buNone/>
            </a:pPr>
            <a:r>
              <a:rPr lang="en-US" sz="2200" dirty="0">
                <a:solidFill>
                  <a:srgbClr val="2C2F45"/>
                </a:solidFill>
                <a:latin typeface="Calibri" pitchFamily="34" charset="0"/>
                <a:ea typeface="Calibri" pitchFamily="34" charset="-122"/>
                <a:cs typeface="Calibri" pitchFamily="34" charset="-120"/>
              </a:rPr>
              <a:t>31 çalışmanın ve 62.703 katılımcının meta analizinde, dijital alkol pazarlamasına maruz kalanlarda son 30 günde alkol kullanma olasılığı </a:t>
            </a:r>
            <a:pPr algn="l" indent="0" marL="0">
              <a:lnSpc>
                <a:spcPts val="3124"/>
              </a:lnSpc>
              <a:spcAft>
                <a:spcPts val="1200"/>
              </a:spcAft>
              <a:buNone/>
            </a:pPr>
            <a:r>
              <a:rPr lang="en-US" sz="2200" b="1" dirty="0">
                <a:solidFill>
                  <a:srgbClr val="C1121F"/>
                </a:solidFill>
                <a:latin typeface="Calibri" pitchFamily="34" charset="0"/>
                <a:ea typeface="Calibri" pitchFamily="34" charset="-122"/>
                <a:cs typeface="Calibri" pitchFamily="34" charset="-120"/>
              </a:rPr>
              <a:t>1,75 kat</a:t>
            </a:r>
            <a:pPr algn="l" indent="0" marL="0">
              <a:lnSpc>
                <a:spcPts val="3124"/>
              </a:lnSpc>
              <a:spcAft>
                <a:spcPts val="1200"/>
              </a:spcAft>
              <a:buNone/>
            </a:pPr>
            <a:r>
              <a:rPr lang="en-US" sz="2200" dirty="0">
                <a:solidFill>
                  <a:srgbClr val="2C2F45"/>
                </a:solidFill>
                <a:latin typeface="Calibri" pitchFamily="34" charset="0"/>
                <a:ea typeface="Calibri" pitchFamily="34" charset="-122"/>
                <a:cs typeface="Calibri" pitchFamily="34" charset="-120"/>
              </a:rPr>
              <a:t> (%95 GA 1,39 ile 2,20), tıkınırcasına içme olasılığı </a:t>
            </a:r>
            <a:pPr algn="l" indent="0" marL="0">
              <a:lnSpc>
                <a:spcPts val="3124"/>
              </a:lnSpc>
              <a:spcAft>
                <a:spcPts val="1200"/>
              </a:spcAft>
              <a:buNone/>
            </a:pPr>
            <a:r>
              <a:rPr lang="en-US" sz="2200" b="1" dirty="0">
                <a:solidFill>
                  <a:srgbClr val="C1121F"/>
                </a:solidFill>
                <a:latin typeface="Calibri" pitchFamily="34" charset="0"/>
                <a:ea typeface="Calibri" pitchFamily="34" charset="-122"/>
                <a:cs typeface="Calibri" pitchFamily="34" charset="-120"/>
              </a:rPr>
              <a:t>1,80 kat</a:t>
            </a:r>
            <a:pPr algn="l" indent="0" marL="0">
              <a:lnSpc>
                <a:spcPts val="3124"/>
              </a:lnSpc>
              <a:spcAft>
                <a:spcPts val="1200"/>
              </a:spcAft>
              <a:buNone/>
            </a:pPr>
            <a:r>
              <a:rPr lang="en-US" sz="2200" dirty="0">
                <a:solidFill>
                  <a:srgbClr val="2C2F45"/>
                </a:solidFill>
                <a:latin typeface="Calibri" pitchFamily="34" charset="0"/>
                <a:ea typeface="Calibri" pitchFamily="34" charset="-122"/>
                <a:cs typeface="Calibri" pitchFamily="34" charset="-120"/>
              </a:rPr>
              <a:t> (1,22 ile 2,67) daha yüksek bulundu.
</a:t>
            </a:r>
            <a:pPr algn="l" indent="0" marL="0">
              <a:lnSpc>
                <a:spcPts val="3124"/>
              </a:lnSpc>
              <a:spcAft>
                <a:spcPts val="1200"/>
              </a:spcAft>
              <a:buNone/>
            </a:pPr>
            <a:r>
              <a:rPr lang="en-US" sz="2200" i="1" dirty="0">
                <a:solidFill>
                  <a:srgbClr val="6B6E7D"/>
                </a:solidFill>
                <a:latin typeface="Calibri" pitchFamily="34" charset="0"/>
                <a:ea typeface="Calibri" pitchFamily="34" charset="-122"/>
                <a:cs typeface="Calibri" pitchFamily="34" charset="-120"/>
              </a:rPr>
              <a:t>Sınır: veri ağırlıklı olarak ergen ve genç yetişkinlerden geliyor ve çalışmaların çoğu kesitsel. Nedenselliğin yönünü bu tasarımlar gösteremiyor.</a:t>
            </a:r>
            <a:endParaRPr lang="en-US" sz="22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Donaldson ve ark., The Lancet Public Health, 2025</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11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D4A017"/>
                </a:solidFill>
                <a:latin typeface="Calibri" pitchFamily="34" charset="0"/>
                <a:ea typeface="Calibri" pitchFamily="34" charset="-122"/>
                <a:cs typeface="Calibri" pitchFamily="34" charset="-120"/>
              </a:rPr>
              <a:t>AMA  |  KAÇINMA TEK BAŞINA YETMEZ</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Kaçınmayı tek strateji</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yapmak yetmiyor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D4A017"/>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461 kişinin 16 yıl izlendiği çalışmada, kaçınma davranışına daha çok yaslanan kişilerde hem üç yıllık remisyona ulaşma olasılığı daha düşüktü hem de remisyondan sonra nüks olasılığı daha yüksekti. Öz yeterlik yüksekliği ise remisyonla ilişkiliydi.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125 kişide nüks krizini atlatmayı en güçlü öngören şey, kullanılan başa çıkma stratejisinin sayısıydı. Yalnızca aktif strateji kullananlar, yalnızca kaçınma kullananlara göre daha iyi sonuç aldı.</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Moos &amp; Moos, Addiction, 2006; Moser &amp; Annis, Addiction, 1996</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12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D4A017"/>
                </a:solidFill>
                <a:latin typeface="Calibri" pitchFamily="34" charset="0"/>
                <a:ea typeface="Calibri" pitchFamily="34" charset="-122"/>
                <a:cs typeface="Calibri" pitchFamily="34" charset="-120"/>
              </a:rPr>
              <a:t>AYRIM  |  İKİ FARKLI İŞ</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Ortam riski azaltır,</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beceri kalıcı kılar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D4A017"/>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62 sigara içende isteği yönetmenin iki yolu karşılaştırıldı: dikkati başka yöne çevirmek ve uzun vadeli sonuçları düşünmek. İkisi de o anda benzer ölçüde işe yaradı.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Fark, aradan zaman geçtikten sonra aynı görsellere yeniden bakıldığında ortaya çıktı. Etki yalnızca uzun vadeli sonuçları düşünen grupta sürdü.
</a:t>
            </a:r>
            <a:pPr algn="l" indent="0" marL="0">
              <a:lnSpc>
                <a:spcPts val="3266"/>
              </a:lnSpc>
              <a:spcAft>
                <a:spcPts val="1200"/>
              </a:spcAft>
              <a:buNone/>
            </a:pPr>
            <a:r>
              <a:rPr lang="en-US" sz="2300" i="1" dirty="0">
                <a:solidFill>
                  <a:srgbClr val="6B6E7D"/>
                </a:solidFill>
                <a:latin typeface="Calibri" pitchFamily="34" charset="0"/>
                <a:ea typeface="Calibri" pitchFamily="34" charset="-122"/>
                <a:cs typeface="Calibri" pitchFamily="34" charset="-120"/>
              </a:rPr>
              <a:t>Bu küçük ölçekli bir laboratuvar çalışması, tedavi sonucu ölçen bir araştırma değil.</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Nickel ve ark., Addiction Biology, 2023</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13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D4A017"/>
                </a:solidFill>
                <a:latin typeface="Calibri" pitchFamily="34" charset="0"/>
                <a:ea typeface="Calibri" pitchFamily="34" charset="-122"/>
                <a:cs typeface="Calibri" pitchFamily="34" charset="-120"/>
              </a:rPr>
              <a:t>YOL HARİTASI  |  BEŞ ADIM</a:t>
            </a:r>
            <a:endParaRPr lang="en-US" sz="1400" dirty="0"/>
          </a:p>
        </p:txBody>
      </p:sp>
      <p:sp>
        <p:nvSpPr>
          <p:cNvPr id="3" name="Text 1"/>
          <p:cNvSpPr/>
          <p:nvPr/>
        </p:nvSpPr>
        <p:spPr>
          <a:xfrm>
            <a:off x="640080" y="960120"/>
            <a:ext cx="7863840" cy="777240"/>
          </a:xfrm>
          <a:prstGeom prst="rect">
            <a:avLst/>
          </a:prstGeom>
          <a:noFill/>
          <a:ln/>
        </p:spPr>
        <p:txBody>
          <a:bodyPr wrap="square" rtlCol="0" anchor="t"/>
          <a:lstStyle/>
          <a:p>
            <a:pPr algn="l" indent="0" marL="0">
              <a:buNone/>
            </a:pPr>
            <a:r>
              <a:rPr lang="en-US" sz="4400" b="1" dirty="0">
                <a:solidFill>
                  <a:srgbClr val="141626"/>
                </a:solidFill>
                <a:latin typeface="Georgia" pitchFamily="34" charset="0"/>
                <a:ea typeface="Georgia" pitchFamily="34" charset="-122"/>
                <a:cs typeface="Georgia" pitchFamily="34" charset="-120"/>
              </a:rPr>
              <a:t>Ortamı yeniden kurmak</a:t>
            </a:r>
            <a:endParaRPr lang="en-US" sz="4400" dirty="0"/>
          </a:p>
        </p:txBody>
      </p:sp>
      <p:sp>
        <p:nvSpPr>
          <p:cNvPr id="4" name="Shape 2"/>
          <p:cNvSpPr/>
          <p:nvPr/>
        </p:nvSpPr>
        <p:spPr>
          <a:xfrm>
            <a:off x="640080" y="1783080"/>
            <a:ext cx="1097280" cy="68580"/>
          </a:xfrm>
          <a:prstGeom prst="rect">
            <a:avLst/>
          </a:prstGeom>
          <a:solidFill>
            <a:srgbClr val="D4A017"/>
          </a:solidFill>
          <a:ln/>
        </p:spPr>
      </p:sp>
      <p:sp>
        <p:nvSpPr>
          <p:cNvPr id="5" name="Shape 3"/>
          <p:cNvSpPr/>
          <p:nvPr/>
        </p:nvSpPr>
        <p:spPr>
          <a:xfrm>
            <a:off x="640080" y="2148840"/>
            <a:ext cx="7863840" cy="5550408"/>
          </a:xfrm>
          <a:prstGeom prst="rect">
            <a:avLst/>
          </a:prstGeom>
          <a:solidFill>
            <a:srgbClr val="FFFFFF"/>
          </a:solidFill>
          <a:ln w="9525">
            <a:solidFill>
              <a:srgbClr val="D6D0BF"/>
            </a:solidFill>
            <a:prstDash val="solid"/>
          </a:ln>
        </p:spPr>
      </p:sp>
      <p:sp>
        <p:nvSpPr>
          <p:cNvPr id="6" name="Shape 4"/>
          <p:cNvSpPr/>
          <p:nvPr/>
        </p:nvSpPr>
        <p:spPr>
          <a:xfrm>
            <a:off x="640080" y="2148840"/>
            <a:ext cx="137160" cy="5550408"/>
          </a:xfrm>
          <a:prstGeom prst="rect">
            <a:avLst/>
          </a:prstGeom>
          <a:solidFill>
            <a:srgbClr val="D4A017"/>
          </a:solidFill>
          <a:ln/>
        </p:spPr>
      </p:sp>
      <p:sp>
        <p:nvSpPr>
          <p:cNvPr id="7" name="Shape 5"/>
          <p:cNvSpPr/>
          <p:nvPr/>
        </p:nvSpPr>
        <p:spPr>
          <a:xfrm>
            <a:off x="1051560" y="2450592"/>
            <a:ext cx="475488" cy="475488"/>
          </a:xfrm>
          <a:prstGeom prst="ellipse">
            <a:avLst/>
          </a:prstGeom>
          <a:solidFill>
            <a:srgbClr val="D4A017"/>
          </a:solidFill>
          <a:ln/>
        </p:spPr>
      </p:sp>
      <p:sp>
        <p:nvSpPr>
          <p:cNvPr id="8" name="Text 6"/>
          <p:cNvSpPr/>
          <p:nvPr/>
        </p:nvSpPr>
        <p:spPr>
          <a:xfrm>
            <a:off x="1051560" y="2450592"/>
            <a:ext cx="475488" cy="475488"/>
          </a:xfrm>
          <a:prstGeom prst="rect">
            <a:avLst/>
          </a:prstGeom>
          <a:noFill/>
          <a:ln/>
        </p:spPr>
        <p:txBody>
          <a:bodyPr wrap="square" rtlCol="0" anchor="ctr"/>
          <a:lstStyle/>
          <a:p>
            <a:pPr algn="ctr" indent="0" marL="0">
              <a:buNone/>
            </a:pPr>
            <a:r>
              <a:rPr lang="en-US" sz="2200" b="1" dirty="0">
                <a:solidFill>
                  <a:srgbClr val="FFFFFF"/>
                </a:solidFill>
                <a:latin typeface="Georgia" pitchFamily="34" charset="0"/>
                <a:ea typeface="Georgia" pitchFamily="34" charset="-122"/>
                <a:cs typeface="Georgia" pitchFamily="34" charset="-120"/>
              </a:rPr>
              <a:t>1</a:t>
            </a:r>
            <a:endParaRPr lang="en-US" sz="2200" dirty="0"/>
          </a:p>
        </p:txBody>
      </p:sp>
      <p:sp>
        <p:nvSpPr>
          <p:cNvPr id="9" name="Text 7"/>
          <p:cNvSpPr/>
          <p:nvPr/>
        </p:nvSpPr>
        <p:spPr>
          <a:xfrm>
            <a:off x="1691640" y="2377440"/>
            <a:ext cx="6446520" cy="963778"/>
          </a:xfrm>
          <a:prstGeom prst="rect">
            <a:avLst/>
          </a:prstGeom>
          <a:noFill/>
          <a:ln/>
        </p:spPr>
        <p:txBody>
          <a:bodyPr wrap="square" rtlCol="0" anchor="ctr"/>
          <a:lstStyle/>
          <a:p>
            <a:pPr algn="l" indent="0" marL="0">
              <a:lnSpc>
                <a:spcPts val="2900"/>
              </a:lnSpc>
              <a:buNone/>
            </a:pPr>
            <a:r>
              <a:rPr lang="en-US" sz="2100" b="1" dirty="0">
                <a:solidFill>
                  <a:srgbClr val="141626"/>
                </a:solidFill>
                <a:latin typeface="Calibri" pitchFamily="34" charset="0"/>
                <a:ea typeface="Calibri" pitchFamily="34" charset="-122"/>
                <a:cs typeface="Calibri" pitchFamily="34" charset="-120"/>
              </a:rPr>
              <a:t>Fiziksel ortamı boşalt. </a:t>
            </a:r>
            <a:pPr algn="l" indent="0" marL="0">
              <a:lnSpc>
                <a:spcPts val="2900"/>
              </a:lnSpc>
              <a:buNone/>
            </a:pPr>
            <a:r>
              <a:rPr lang="en-US" sz="2100" dirty="0">
                <a:solidFill>
                  <a:srgbClr val="2C2F45"/>
                </a:solidFill>
                <a:latin typeface="Calibri" pitchFamily="34" charset="0"/>
                <a:ea typeface="Calibri" pitchFamily="34" charset="-122"/>
                <a:cs typeface="Calibri" pitchFamily="34" charset="-120"/>
              </a:rPr>
              <a:t>Evde, arabada ve iş yerinde madde ile onu hatırlatan nesneler bulunmasın.</a:t>
            </a:r>
            <a:endParaRPr lang="en-US" sz="2100" dirty="0"/>
          </a:p>
        </p:txBody>
      </p:sp>
      <p:sp>
        <p:nvSpPr>
          <p:cNvPr id="10" name="Shape 8"/>
          <p:cNvSpPr/>
          <p:nvPr/>
        </p:nvSpPr>
        <p:spPr>
          <a:xfrm>
            <a:off x="1051560" y="3469234"/>
            <a:ext cx="475488" cy="475488"/>
          </a:xfrm>
          <a:prstGeom prst="ellipse">
            <a:avLst/>
          </a:prstGeom>
          <a:solidFill>
            <a:srgbClr val="D4A017"/>
          </a:solidFill>
          <a:ln/>
        </p:spPr>
      </p:sp>
      <p:sp>
        <p:nvSpPr>
          <p:cNvPr id="11" name="Text 9"/>
          <p:cNvSpPr/>
          <p:nvPr/>
        </p:nvSpPr>
        <p:spPr>
          <a:xfrm>
            <a:off x="1051560" y="3469234"/>
            <a:ext cx="475488" cy="475488"/>
          </a:xfrm>
          <a:prstGeom prst="rect">
            <a:avLst/>
          </a:prstGeom>
          <a:noFill/>
          <a:ln/>
        </p:spPr>
        <p:txBody>
          <a:bodyPr wrap="square" rtlCol="0" anchor="ctr"/>
          <a:lstStyle/>
          <a:p>
            <a:pPr algn="ctr" indent="0" marL="0">
              <a:buNone/>
            </a:pPr>
            <a:r>
              <a:rPr lang="en-US" sz="2200" b="1" dirty="0">
                <a:solidFill>
                  <a:srgbClr val="FFFFFF"/>
                </a:solidFill>
                <a:latin typeface="Georgia" pitchFamily="34" charset="0"/>
                <a:ea typeface="Georgia" pitchFamily="34" charset="-122"/>
                <a:cs typeface="Georgia" pitchFamily="34" charset="-120"/>
              </a:rPr>
              <a:t>2</a:t>
            </a:r>
            <a:endParaRPr lang="en-US" sz="2200" dirty="0"/>
          </a:p>
        </p:txBody>
      </p:sp>
      <p:sp>
        <p:nvSpPr>
          <p:cNvPr id="12" name="Text 10"/>
          <p:cNvSpPr/>
          <p:nvPr/>
        </p:nvSpPr>
        <p:spPr>
          <a:xfrm>
            <a:off x="1691640" y="3396082"/>
            <a:ext cx="6446520" cy="963778"/>
          </a:xfrm>
          <a:prstGeom prst="rect">
            <a:avLst/>
          </a:prstGeom>
          <a:noFill/>
          <a:ln/>
        </p:spPr>
        <p:txBody>
          <a:bodyPr wrap="square" rtlCol="0" anchor="ctr"/>
          <a:lstStyle/>
          <a:p>
            <a:pPr algn="l" indent="0" marL="0">
              <a:lnSpc>
                <a:spcPts val="2900"/>
              </a:lnSpc>
              <a:buNone/>
            </a:pPr>
            <a:r>
              <a:rPr lang="en-US" sz="2100" b="1" dirty="0">
                <a:solidFill>
                  <a:srgbClr val="141626"/>
                </a:solidFill>
                <a:latin typeface="Calibri" pitchFamily="34" charset="0"/>
                <a:ea typeface="Calibri" pitchFamily="34" charset="-122"/>
                <a:cs typeface="Calibri" pitchFamily="34" charset="-120"/>
              </a:rPr>
              <a:t>Sosyal takvimi yeniden yaz. </a:t>
            </a:r>
            <a:pPr algn="l" indent="0" marL="0">
              <a:lnSpc>
                <a:spcPts val="2900"/>
              </a:lnSpc>
              <a:buNone/>
            </a:pPr>
            <a:r>
              <a:rPr lang="en-US" sz="2100" dirty="0">
                <a:solidFill>
                  <a:srgbClr val="2C2F45"/>
                </a:solidFill>
                <a:latin typeface="Calibri" pitchFamily="34" charset="0"/>
                <a:ea typeface="Calibri" pitchFamily="34" charset="-122"/>
                <a:cs typeface="Calibri" pitchFamily="34" charset="-120"/>
              </a:rPr>
              <a:t>Birlikte kullandığın kişilerle geçen zamanı azalt, kullanmayanlarla geçeni artır.</a:t>
            </a:r>
            <a:endParaRPr lang="en-US" sz="2100" dirty="0"/>
          </a:p>
        </p:txBody>
      </p:sp>
      <p:sp>
        <p:nvSpPr>
          <p:cNvPr id="13" name="Shape 11"/>
          <p:cNvSpPr/>
          <p:nvPr/>
        </p:nvSpPr>
        <p:spPr>
          <a:xfrm>
            <a:off x="1051560" y="4487875"/>
            <a:ext cx="475488" cy="475488"/>
          </a:xfrm>
          <a:prstGeom prst="ellipse">
            <a:avLst/>
          </a:prstGeom>
          <a:solidFill>
            <a:srgbClr val="D4A017"/>
          </a:solidFill>
          <a:ln/>
        </p:spPr>
      </p:sp>
      <p:sp>
        <p:nvSpPr>
          <p:cNvPr id="14" name="Text 12"/>
          <p:cNvSpPr/>
          <p:nvPr/>
        </p:nvSpPr>
        <p:spPr>
          <a:xfrm>
            <a:off x="1051560" y="4487875"/>
            <a:ext cx="475488" cy="475488"/>
          </a:xfrm>
          <a:prstGeom prst="rect">
            <a:avLst/>
          </a:prstGeom>
          <a:noFill/>
          <a:ln/>
        </p:spPr>
        <p:txBody>
          <a:bodyPr wrap="square" rtlCol="0" anchor="ctr"/>
          <a:lstStyle/>
          <a:p>
            <a:pPr algn="ctr" indent="0" marL="0">
              <a:buNone/>
            </a:pPr>
            <a:r>
              <a:rPr lang="en-US" sz="2200" b="1" dirty="0">
                <a:solidFill>
                  <a:srgbClr val="FFFFFF"/>
                </a:solidFill>
                <a:latin typeface="Georgia" pitchFamily="34" charset="0"/>
                <a:ea typeface="Georgia" pitchFamily="34" charset="-122"/>
                <a:cs typeface="Georgia" pitchFamily="34" charset="-120"/>
              </a:rPr>
              <a:t>3</a:t>
            </a:r>
            <a:endParaRPr lang="en-US" sz="2200" dirty="0"/>
          </a:p>
        </p:txBody>
      </p:sp>
      <p:sp>
        <p:nvSpPr>
          <p:cNvPr id="15" name="Text 13"/>
          <p:cNvSpPr/>
          <p:nvPr/>
        </p:nvSpPr>
        <p:spPr>
          <a:xfrm>
            <a:off x="1691640" y="4414723"/>
            <a:ext cx="6446520" cy="963778"/>
          </a:xfrm>
          <a:prstGeom prst="rect">
            <a:avLst/>
          </a:prstGeom>
          <a:noFill/>
          <a:ln/>
        </p:spPr>
        <p:txBody>
          <a:bodyPr wrap="square" rtlCol="0" anchor="ctr"/>
          <a:lstStyle/>
          <a:p>
            <a:pPr algn="l" indent="0" marL="0">
              <a:lnSpc>
                <a:spcPts val="2900"/>
              </a:lnSpc>
              <a:buNone/>
            </a:pPr>
            <a:r>
              <a:rPr lang="en-US" sz="2100" b="1" dirty="0">
                <a:solidFill>
                  <a:srgbClr val="141626"/>
                </a:solidFill>
                <a:latin typeface="Calibri" pitchFamily="34" charset="0"/>
                <a:ea typeface="Calibri" pitchFamily="34" charset="-122"/>
                <a:cs typeface="Calibri" pitchFamily="34" charset="-120"/>
              </a:rPr>
              <a:t>Ekranı temizle. </a:t>
            </a:r>
            <a:pPr algn="l" indent="0" marL="0">
              <a:lnSpc>
                <a:spcPts val="2900"/>
              </a:lnSpc>
              <a:buNone/>
            </a:pPr>
            <a:r>
              <a:rPr lang="en-US" sz="2100" dirty="0">
                <a:solidFill>
                  <a:srgbClr val="2C2F45"/>
                </a:solidFill>
                <a:latin typeface="Calibri" pitchFamily="34" charset="0"/>
                <a:ea typeface="Calibri" pitchFamily="34" charset="-122"/>
                <a:cs typeface="Calibri" pitchFamily="34" charset="-120"/>
              </a:rPr>
              <a:t>Alkol ve madde içeriği üreten hesapları takipten çık, bildirimleri kapat.</a:t>
            </a:r>
            <a:endParaRPr lang="en-US" sz="2100" dirty="0"/>
          </a:p>
        </p:txBody>
      </p:sp>
      <p:sp>
        <p:nvSpPr>
          <p:cNvPr id="16" name="Shape 14"/>
          <p:cNvSpPr/>
          <p:nvPr/>
        </p:nvSpPr>
        <p:spPr>
          <a:xfrm>
            <a:off x="1051560" y="5506517"/>
            <a:ext cx="475488" cy="475488"/>
          </a:xfrm>
          <a:prstGeom prst="ellipse">
            <a:avLst/>
          </a:prstGeom>
          <a:solidFill>
            <a:srgbClr val="D4A017"/>
          </a:solidFill>
          <a:ln/>
        </p:spPr>
      </p:sp>
      <p:sp>
        <p:nvSpPr>
          <p:cNvPr id="17" name="Text 15"/>
          <p:cNvSpPr/>
          <p:nvPr/>
        </p:nvSpPr>
        <p:spPr>
          <a:xfrm>
            <a:off x="1051560" y="5506517"/>
            <a:ext cx="475488" cy="475488"/>
          </a:xfrm>
          <a:prstGeom prst="rect">
            <a:avLst/>
          </a:prstGeom>
          <a:noFill/>
          <a:ln/>
        </p:spPr>
        <p:txBody>
          <a:bodyPr wrap="square" rtlCol="0" anchor="ctr"/>
          <a:lstStyle/>
          <a:p>
            <a:pPr algn="ctr" indent="0" marL="0">
              <a:buNone/>
            </a:pPr>
            <a:r>
              <a:rPr lang="en-US" sz="2200" b="1" dirty="0">
                <a:solidFill>
                  <a:srgbClr val="FFFFFF"/>
                </a:solidFill>
                <a:latin typeface="Georgia" pitchFamily="34" charset="0"/>
                <a:ea typeface="Georgia" pitchFamily="34" charset="-122"/>
                <a:cs typeface="Georgia" pitchFamily="34" charset="-120"/>
              </a:rPr>
              <a:t>4</a:t>
            </a:r>
            <a:endParaRPr lang="en-US" sz="2200" dirty="0"/>
          </a:p>
        </p:txBody>
      </p:sp>
      <p:sp>
        <p:nvSpPr>
          <p:cNvPr id="18" name="Text 16"/>
          <p:cNvSpPr/>
          <p:nvPr/>
        </p:nvSpPr>
        <p:spPr>
          <a:xfrm>
            <a:off x="1691640" y="5433365"/>
            <a:ext cx="6446520" cy="963778"/>
          </a:xfrm>
          <a:prstGeom prst="rect">
            <a:avLst/>
          </a:prstGeom>
          <a:noFill/>
          <a:ln/>
        </p:spPr>
        <p:txBody>
          <a:bodyPr wrap="square" rtlCol="0" anchor="ctr"/>
          <a:lstStyle/>
          <a:p>
            <a:pPr algn="l" indent="0" marL="0">
              <a:lnSpc>
                <a:spcPts val="2900"/>
              </a:lnSpc>
              <a:buNone/>
            </a:pPr>
            <a:r>
              <a:rPr lang="en-US" sz="2100" b="1" dirty="0">
                <a:solidFill>
                  <a:srgbClr val="141626"/>
                </a:solidFill>
                <a:latin typeface="Calibri" pitchFamily="34" charset="0"/>
                <a:ea typeface="Calibri" pitchFamily="34" charset="-122"/>
                <a:cs typeface="Calibri" pitchFamily="34" charset="-120"/>
              </a:rPr>
              <a:t>Reddetme cümleni önceden kur. </a:t>
            </a:r>
            <a:pPr algn="l" indent="0" marL="0">
              <a:lnSpc>
                <a:spcPts val="2900"/>
              </a:lnSpc>
              <a:buNone/>
            </a:pPr>
            <a:r>
              <a:rPr lang="en-US" sz="2100" dirty="0">
                <a:solidFill>
                  <a:srgbClr val="2C2F45"/>
                </a:solidFill>
                <a:latin typeface="Calibri" pitchFamily="34" charset="0"/>
                <a:ea typeface="Calibri" pitchFamily="34" charset="-122"/>
                <a:cs typeface="Calibri" pitchFamily="34" charset="-120"/>
              </a:rPr>
              <a:t>Tartışmaya açılmayan tek bir cümle yeter.</a:t>
            </a:r>
            <a:endParaRPr lang="en-US" sz="2100" dirty="0"/>
          </a:p>
        </p:txBody>
      </p:sp>
      <p:sp>
        <p:nvSpPr>
          <p:cNvPr id="19" name="Shape 17"/>
          <p:cNvSpPr/>
          <p:nvPr/>
        </p:nvSpPr>
        <p:spPr>
          <a:xfrm>
            <a:off x="1051560" y="6525158"/>
            <a:ext cx="475488" cy="475488"/>
          </a:xfrm>
          <a:prstGeom prst="ellipse">
            <a:avLst/>
          </a:prstGeom>
          <a:solidFill>
            <a:srgbClr val="D4A017"/>
          </a:solidFill>
          <a:ln/>
        </p:spPr>
      </p:sp>
      <p:sp>
        <p:nvSpPr>
          <p:cNvPr id="20" name="Text 18"/>
          <p:cNvSpPr/>
          <p:nvPr/>
        </p:nvSpPr>
        <p:spPr>
          <a:xfrm>
            <a:off x="1051560" y="6525158"/>
            <a:ext cx="475488" cy="475488"/>
          </a:xfrm>
          <a:prstGeom prst="rect">
            <a:avLst/>
          </a:prstGeom>
          <a:noFill/>
          <a:ln/>
        </p:spPr>
        <p:txBody>
          <a:bodyPr wrap="square" rtlCol="0" anchor="ctr"/>
          <a:lstStyle/>
          <a:p>
            <a:pPr algn="ctr" indent="0" marL="0">
              <a:buNone/>
            </a:pPr>
            <a:r>
              <a:rPr lang="en-US" sz="2200" b="1" dirty="0">
                <a:solidFill>
                  <a:srgbClr val="FFFFFF"/>
                </a:solidFill>
                <a:latin typeface="Georgia" pitchFamily="34" charset="0"/>
                <a:ea typeface="Georgia" pitchFamily="34" charset="-122"/>
                <a:cs typeface="Georgia" pitchFamily="34" charset="-120"/>
              </a:rPr>
              <a:t>5</a:t>
            </a:r>
            <a:endParaRPr lang="en-US" sz="2200" dirty="0"/>
          </a:p>
        </p:txBody>
      </p:sp>
      <p:sp>
        <p:nvSpPr>
          <p:cNvPr id="21" name="Text 19"/>
          <p:cNvSpPr/>
          <p:nvPr/>
        </p:nvSpPr>
        <p:spPr>
          <a:xfrm>
            <a:off x="1691640" y="6452006"/>
            <a:ext cx="6446520" cy="963778"/>
          </a:xfrm>
          <a:prstGeom prst="rect">
            <a:avLst/>
          </a:prstGeom>
          <a:noFill/>
          <a:ln/>
        </p:spPr>
        <p:txBody>
          <a:bodyPr wrap="square" rtlCol="0" anchor="ctr"/>
          <a:lstStyle/>
          <a:p>
            <a:pPr algn="l" indent="0" marL="0">
              <a:lnSpc>
                <a:spcPts val="2900"/>
              </a:lnSpc>
              <a:buNone/>
            </a:pPr>
            <a:r>
              <a:rPr lang="en-US" sz="2100" b="1" dirty="0">
                <a:solidFill>
                  <a:srgbClr val="141626"/>
                </a:solidFill>
                <a:latin typeface="Calibri" pitchFamily="34" charset="0"/>
                <a:ea typeface="Calibri" pitchFamily="34" charset="-122"/>
                <a:cs typeface="Calibri" pitchFamily="34" charset="-120"/>
              </a:rPr>
              <a:t>Tek yöntemle yetinme. </a:t>
            </a:r>
            <a:pPr algn="l" indent="0" marL="0">
              <a:lnSpc>
                <a:spcPts val="2900"/>
              </a:lnSpc>
              <a:buNone/>
            </a:pPr>
            <a:r>
              <a:rPr lang="en-US" sz="2100" dirty="0">
                <a:solidFill>
                  <a:srgbClr val="2C2F45"/>
                </a:solidFill>
                <a:latin typeface="Calibri" pitchFamily="34" charset="0"/>
                <a:ea typeface="Calibri" pitchFamily="34" charset="-122"/>
                <a:cs typeface="Calibri" pitchFamily="34" charset="-120"/>
              </a:rPr>
              <a:t>Kaçınmanın yanına aktif başa çıkma yöntemleri ekle.</a:t>
            </a:r>
            <a:endParaRPr lang="en-US" sz="2100" dirty="0"/>
          </a:p>
        </p:txBody>
      </p:sp>
      <p:sp>
        <p:nvSpPr>
          <p:cNvPr id="22" name="Text 20"/>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Kelly ve ark., Addiction, 2011; Matsuda ve ark., J Subst Abuse Treat, 2021; Moser &amp; Annis, Addiction, 1996</a:t>
            </a:r>
            <a:endParaRPr lang="en-US" sz="1200" dirty="0"/>
          </a:p>
        </p:txBody>
      </p:sp>
      <p:sp>
        <p:nvSpPr>
          <p:cNvPr id="23" name="Shape 21"/>
          <p:cNvSpPr/>
          <p:nvPr/>
        </p:nvSpPr>
        <p:spPr>
          <a:xfrm>
            <a:off x="640080" y="8284464"/>
            <a:ext cx="7863840" cy="10973"/>
          </a:xfrm>
          <a:prstGeom prst="rect">
            <a:avLst/>
          </a:prstGeom>
          <a:solidFill>
            <a:srgbClr val="D6D0BF"/>
          </a:solidFill>
          <a:ln/>
        </p:spPr>
      </p:sp>
      <p:sp>
        <p:nvSpPr>
          <p:cNvPr id="24" name="Text 22"/>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14 / 17</a:t>
            </a:r>
            <a:endParaRPr lang="en-US" sz="1200" dirty="0"/>
          </a:p>
        </p:txBody>
      </p:sp>
      <p:sp>
        <p:nvSpPr>
          <p:cNvPr id="25" name="Text 23"/>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26" name="Text 24"/>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003566"/>
                </a:solidFill>
                <a:latin typeface="Calibri" pitchFamily="34" charset="0"/>
                <a:ea typeface="Calibri" pitchFamily="34" charset="-122"/>
                <a:cs typeface="Calibri" pitchFamily="34" charset="-120"/>
              </a:rPr>
              <a:t>TEDAVİ  |  PSİKOSOSYAL KANIT</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Kaçınma bir tedavi değil.</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Tedavinin bir parçası.</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003566"/>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124"/>
              </a:lnSpc>
              <a:spcAft>
                <a:spcPts val="1200"/>
              </a:spcAft>
              <a:buNone/>
            </a:pPr>
            <a:r>
              <a:rPr lang="en-US" sz="2200" b="1" dirty="0">
                <a:solidFill>
                  <a:srgbClr val="003566"/>
                </a:solidFill>
                <a:latin typeface="Calibri" pitchFamily="34" charset="0"/>
                <a:ea typeface="Calibri" pitchFamily="34" charset="-122"/>
                <a:cs typeface="Calibri" pitchFamily="34" charset="-120"/>
              </a:rPr>
              <a:t>Nüks önleme temelli bilişsel davranışçı terapi ve farkındalık temelli nüks önleme: </a:t>
            </a:r>
            <a:pPr algn="l" indent="0" marL="0">
              <a:lnSpc>
                <a:spcPts val="3124"/>
              </a:lnSpc>
              <a:spcAft>
                <a:spcPts val="1200"/>
              </a:spcAft>
              <a:buNone/>
            </a:pPr>
            <a:r>
              <a:rPr lang="en-US" sz="2200" dirty="0">
                <a:solidFill>
                  <a:srgbClr val="2C2F45"/>
                </a:solidFill>
                <a:latin typeface="Calibri" pitchFamily="34" charset="0"/>
                <a:ea typeface="Calibri" pitchFamily="34" charset="-122"/>
                <a:cs typeface="Calibri" pitchFamily="34" charset="-120"/>
              </a:rPr>
              <a:t>286 kişilik randomize çalışmada, olağan bakıma göre 6. ayda nüks riski daha düşüktü. 12. ayda farkındalık temelli grup ek üstünlük gösterdi.
</a:t>
            </a:r>
            <a:pPr algn="l" indent="0" marL="0">
              <a:lnSpc>
                <a:spcPts val="3124"/>
              </a:lnSpc>
              <a:spcAft>
                <a:spcPts val="1200"/>
              </a:spcAft>
              <a:buNone/>
            </a:pPr>
            <a:r>
              <a:rPr lang="en-US" sz="2200" b="1" dirty="0">
                <a:solidFill>
                  <a:srgbClr val="003566"/>
                </a:solidFill>
                <a:latin typeface="Calibri" pitchFamily="34" charset="0"/>
                <a:ea typeface="Calibri" pitchFamily="34" charset="-122"/>
                <a:cs typeface="Calibri" pitchFamily="34" charset="-120"/>
              </a:rPr>
              <a:t>Kontenjans yönetimi: </a:t>
            </a:r>
            <a:pPr algn="l" indent="0" marL="0">
              <a:lnSpc>
                <a:spcPts val="3124"/>
              </a:lnSpc>
              <a:spcAft>
                <a:spcPts val="1200"/>
              </a:spcAft>
              <a:buNone/>
            </a:pPr>
            <a:r>
              <a:rPr lang="en-US" sz="2200" dirty="0">
                <a:solidFill>
                  <a:srgbClr val="2C2F45"/>
                </a:solidFill>
                <a:latin typeface="Calibri" pitchFamily="34" charset="0"/>
                <a:ea typeface="Calibri" pitchFamily="34" charset="-122"/>
                <a:cs typeface="Calibri" pitchFamily="34" charset="-120"/>
              </a:rPr>
              <a:t>kullanmadığı doğrulanan günlerin somut biçimde ödüllendirilmesi. 47 karşılaştırmayı içeren meta analizde ortalama etki büyüklüğü d = 0,42. Etki tedavi bittikten sonra zamanla azalıyor.</a:t>
            </a:r>
            <a:endParaRPr lang="en-US" sz="22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Bowen ve ark., JAMA Psychiatry, 2014; Prendergast ve ark., Addiction, 2006</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15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003566"/>
                </a:solidFill>
                <a:latin typeface="Calibri" pitchFamily="34" charset="0"/>
                <a:ea typeface="Calibri" pitchFamily="34" charset="-122"/>
                <a:cs typeface="Calibri" pitchFamily="34" charset="-120"/>
              </a:rPr>
              <a:t>TEDAVİ  |  İLAÇ VE İZLEM</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İlaç ve sürekli izlem</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riski düşürüyor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003566"/>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2982"/>
              </a:lnSpc>
              <a:spcAft>
                <a:spcPts val="1200"/>
              </a:spcAft>
              <a:buNone/>
            </a:pPr>
            <a:r>
              <a:rPr lang="en-US" sz="2100" b="1" dirty="0">
                <a:solidFill>
                  <a:srgbClr val="003566"/>
                </a:solidFill>
                <a:latin typeface="Calibri" pitchFamily="34" charset="0"/>
                <a:ea typeface="Calibri" pitchFamily="34" charset="-122"/>
                <a:cs typeface="Calibri" pitchFamily="34" charset="-120"/>
              </a:rPr>
              <a:t>Alkol kullanım bozukluğunda ilaç: </a:t>
            </a:r>
            <a:pPr algn="l" indent="0" marL="0">
              <a:lnSpc>
                <a:spcPts val="2982"/>
              </a:lnSpc>
              <a:spcAft>
                <a:spcPts val="1200"/>
              </a:spcAft>
              <a:buNone/>
            </a:pPr>
            <a:r>
              <a:rPr lang="en-US" sz="2100" dirty="0">
                <a:solidFill>
                  <a:srgbClr val="2C2F45"/>
                </a:solidFill>
                <a:latin typeface="Calibri" pitchFamily="34" charset="0"/>
                <a:ea typeface="Calibri" pitchFamily="34" charset="-122"/>
                <a:cs typeface="Calibri" pitchFamily="34" charset="-120"/>
              </a:rPr>
              <a:t>118 randomize çalışma ve 20.976 katılımcının verisinde, bir kişinin içmeye dönüşünü önlemek için tedavi edilmesi gereken kişi sayısı akamprosatta 11, günde 50 mg oral naltreksonda 18.
</a:t>
            </a:r>
            <a:pPr algn="l" indent="0" marL="0">
              <a:lnSpc>
                <a:spcPts val="2982"/>
              </a:lnSpc>
              <a:spcAft>
                <a:spcPts val="1200"/>
              </a:spcAft>
              <a:buNone/>
            </a:pPr>
            <a:r>
              <a:rPr lang="en-US" sz="2100" b="1" dirty="0">
                <a:solidFill>
                  <a:srgbClr val="003566"/>
                </a:solidFill>
                <a:latin typeface="Calibri" pitchFamily="34" charset="0"/>
                <a:ea typeface="Calibri" pitchFamily="34" charset="-122"/>
                <a:cs typeface="Calibri" pitchFamily="34" charset="-120"/>
              </a:rPr>
              <a:t>Taburculuk sonrası telefon uygulamasıyla izlem: </a:t>
            </a:r>
            <a:pPr algn="l" indent="0" marL="0">
              <a:lnSpc>
                <a:spcPts val="2982"/>
              </a:lnSpc>
              <a:spcAft>
                <a:spcPts val="1200"/>
              </a:spcAft>
              <a:buNone/>
            </a:pPr>
            <a:r>
              <a:rPr lang="en-US" sz="2100" dirty="0">
                <a:solidFill>
                  <a:srgbClr val="2C2F45"/>
                </a:solidFill>
                <a:latin typeface="Calibri" pitchFamily="34" charset="0"/>
                <a:ea typeface="Calibri" pitchFamily="34" charset="-122"/>
                <a:cs typeface="Calibri" pitchFamily="34" charset="-120"/>
              </a:rPr>
              <a:t>349 kişilik randomize çalışmada riskli içme günü ortalaması 1,39'a karşı 2,75 bulundu (fark 1,37; %95 GA 0,46 ile 2,27).
</a:t>
            </a:r>
            <a:pPr algn="l" indent="0" marL="0">
              <a:lnSpc>
                <a:spcPts val="2982"/>
              </a:lnSpc>
              <a:spcAft>
                <a:spcPts val="1200"/>
              </a:spcAft>
              <a:buNone/>
            </a:pPr>
            <a:r>
              <a:rPr lang="en-US" sz="2100" i="1" dirty="0">
                <a:solidFill>
                  <a:srgbClr val="6B6E7D"/>
                </a:solidFill>
                <a:latin typeface="Calibri" pitchFamily="34" charset="0"/>
                <a:ea typeface="Calibri" pitchFamily="34" charset="-122"/>
                <a:cs typeface="Calibri" pitchFamily="34" charset="-120"/>
              </a:rPr>
              <a:t>İlaç kararı hekimle verilir. Bu bir tedavi önerisi değil, kanıtın özetidir.</a:t>
            </a:r>
            <a:endParaRPr lang="en-US" sz="21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McPheeters ve ark., JAMA, 2023; Gustafson ve ark., JAMA Psychiatry, 2014</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16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6B1220"/>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D4A017"/>
                </a:solidFill>
                <a:latin typeface="Calibri" pitchFamily="34" charset="0"/>
                <a:ea typeface="Calibri" pitchFamily="34" charset="-122"/>
                <a:cs typeface="Calibri" pitchFamily="34" charset="-120"/>
              </a:rPr>
              <a:t>ÖZET</a:t>
            </a:r>
            <a:endParaRPr lang="en-US" sz="1400" dirty="0"/>
          </a:p>
        </p:txBody>
      </p:sp>
      <p:sp>
        <p:nvSpPr>
          <p:cNvPr id="3" name="Text 1"/>
          <p:cNvSpPr/>
          <p:nvPr/>
        </p:nvSpPr>
        <p:spPr>
          <a:xfrm>
            <a:off x="640080" y="1371600"/>
            <a:ext cx="7863840" cy="2834640"/>
          </a:xfrm>
          <a:prstGeom prst="rect">
            <a:avLst/>
          </a:prstGeom>
          <a:noFill/>
          <a:ln/>
        </p:spPr>
        <p:txBody>
          <a:bodyPr wrap="square" rtlCol="0" anchor="t"/>
          <a:lstStyle/>
          <a:p>
            <a:pPr algn="l" indent="0" marL="0">
              <a:lnSpc>
                <a:spcPts val="6200"/>
              </a:lnSpc>
              <a:buNone/>
            </a:pPr>
            <a:r>
              <a:rPr lang="en-US" sz="4600" b="1" dirty="0">
                <a:solidFill>
                  <a:srgbClr val="F7F1EA"/>
                </a:solidFill>
                <a:latin typeface="Georgia" pitchFamily="34" charset="0"/>
                <a:ea typeface="Georgia" pitchFamily="34" charset="-122"/>
                <a:cs typeface="Georgia" pitchFamily="34" charset="-120"/>
              </a:rPr>
              <a:t>Göz görmeyince gönül</a:t>
            </a:r>
            <a:endParaRPr lang="en-US" sz="4600" dirty="0"/>
          </a:p>
          <a:p>
            <a:pPr algn="l" indent="0" marL="0">
              <a:lnSpc>
                <a:spcPts val="6200"/>
              </a:lnSpc>
              <a:buNone/>
            </a:pPr>
            <a:r>
              <a:rPr lang="en-US" sz="4600" b="1" dirty="0">
                <a:solidFill>
                  <a:srgbClr val="F7F1EA"/>
                </a:solidFill>
                <a:latin typeface="Georgia" pitchFamily="34" charset="0"/>
                <a:ea typeface="Georgia" pitchFamily="34" charset="-122"/>
                <a:cs typeface="Georgia" pitchFamily="34" charset="-120"/>
              </a:rPr>
              <a:t>katlanır bir teselli değil,</a:t>
            </a:r>
            <a:endParaRPr lang="en-US" sz="4600" dirty="0"/>
          </a:p>
          <a:p>
            <a:pPr algn="l" indent="0" marL="0">
              <a:lnSpc>
                <a:spcPts val="6200"/>
              </a:lnSpc>
              <a:buNone/>
            </a:pPr>
            <a:r>
              <a:rPr lang="en-US" sz="4600" b="1" dirty="0">
                <a:solidFill>
                  <a:srgbClr val="F7F1EA"/>
                </a:solidFill>
                <a:latin typeface="Georgia" pitchFamily="34" charset="0"/>
                <a:ea typeface="Georgia" pitchFamily="34" charset="-122"/>
                <a:cs typeface="Georgia" pitchFamily="34" charset="-120"/>
              </a:rPr>
              <a:t>bir tedavi ilkesidir.</a:t>
            </a:r>
            <a:endParaRPr lang="en-US" sz="4600" dirty="0"/>
          </a:p>
        </p:txBody>
      </p:sp>
      <p:sp>
        <p:nvSpPr>
          <p:cNvPr id="4" name="Shape 2"/>
          <p:cNvSpPr/>
          <p:nvPr/>
        </p:nvSpPr>
        <p:spPr>
          <a:xfrm>
            <a:off x="640080" y="4343400"/>
            <a:ext cx="1097280" cy="68580"/>
          </a:xfrm>
          <a:prstGeom prst="rect">
            <a:avLst/>
          </a:prstGeom>
          <a:solidFill>
            <a:srgbClr val="D4A017"/>
          </a:solidFill>
          <a:ln/>
        </p:spPr>
      </p:sp>
      <p:sp>
        <p:nvSpPr>
          <p:cNvPr id="5" name="Shape 3"/>
          <p:cNvSpPr/>
          <p:nvPr/>
        </p:nvSpPr>
        <p:spPr>
          <a:xfrm>
            <a:off x="640080" y="4754880"/>
            <a:ext cx="7863840" cy="1874520"/>
          </a:xfrm>
          <a:prstGeom prst="rect">
            <a:avLst/>
          </a:prstGeom>
          <a:solidFill>
            <a:srgbClr val="7E1B2A"/>
          </a:solidFill>
          <a:ln/>
        </p:spPr>
      </p:sp>
      <p:sp>
        <p:nvSpPr>
          <p:cNvPr id="6" name="Shape 4"/>
          <p:cNvSpPr/>
          <p:nvPr/>
        </p:nvSpPr>
        <p:spPr>
          <a:xfrm>
            <a:off x="640080" y="4754880"/>
            <a:ext cx="137160" cy="1874520"/>
          </a:xfrm>
          <a:prstGeom prst="rect">
            <a:avLst/>
          </a:prstGeom>
          <a:solidFill>
            <a:srgbClr val="D4A017"/>
          </a:solidFill>
          <a:ln/>
        </p:spPr>
      </p:sp>
      <p:sp>
        <p:nvSpPr>
          <p:cNvPr id="7" name="Text 5"/>
          <p:cNvSpPr/>
          <p:nvPr/>
        </p:nvSpPr>
        <p:spPr>
          <a:xfrm>
            <a:off x="1024128" y="4983480"/>
            <a:ext cx="7086600" cy="1417320"/>
          </a:xfrm>
          <a:prstGeom prst="rect">
            <a:avLst/>
          </a:prstGeom>
          <a:noFill/>
          <a:ln/>
        </p:spPr>
        <p:txBody>
          <a:bodyPr wrap="square" rtlCol="0" anchor="ctr"/>
          <a:lstStyle/>
          <a:p>
            <a:pPr algn="l" indent="0" marL="0">
              <a:lnSpc>
                <a:spcPts val="3400"/>
              </a:lnSpc>
              <a:buNone/>
            </a:pPr>
            <a:r>
              <a:rPr lang="en-US" sz="2400" dirty="0">
                <a:solidFill>
                  <a:srgbClr val="F7F1EA"/>
                </a:solidFill>
                <a:latin typeface="Calibri" pitchFamily="34" charset="0"/>
                <a:ea typeface="Calibri" pitchFamily="34" charset="-122"/>
                <a:cs typeface="Calibri" pitchFamily="34" charset="-120"/>
              </a:rPr>
              <a:t>Ortamı düzenlemek riski azaltır. Beceriyi ve tedaviyi eklemek kalıcı kılar. Bu ikisi birbirinin yerine geçmez.</a:t>
            </a:r>
            <a:endParaRPr lang="en-US" sz="2400" dirty="0"/>
          </a:p>
        </p:txBody>
      </p:sp>
      <p:sp>
        <p:nvSpPr>
          <p:cNvPr id="8" name="Text 6"/>
          <p:cNvSpPr/>
          <p:nvPr/>
        </p:nvSpPr>
        <p:spPr>
          <a:xfrm>
            <a:off x="640080" y="6812280"/>
            <a:ext cx="7863840" cy="457200"/>
          </a:xfrm>
          <a:prstGeom prst="rect">
            <a:avLst/>
          </a:prstGeom>
          <a:noFill/>
          <a:ln/>
        </p:spPr>
        <p:txBody>
          <a:bodyPr wrap="square" rtlCol="0" anchor="ctr"/>
          <a:lstStyle/>
          <a:p>
            <a:pPr algn="l" indent="0" marL="0">
              <a:buNone/>
            </a:pPr>
            <a:r>
              <a:rPr lang="en-US" sz="2600" i="1" dirty="0">
                <a:solidFill>
                  <a:srgbClr val="D4A017"/>
                </a:solidFill>
                <a:latin typeface="Georgia" pitchFamily="34" charset="0"/>
                <a:ea typeface="Georgia" pitchFamily="34" charset="-122"/>
                <a:cs typeface="Georgia" pitchFamily="34" charset="-120"/>
              </a:rPr>
              <a:t>Sizi en çok zorlayan tetikleyici hangisi?</a:t>
            </a:r>
            <a:endParaRPr lang="en-US" sz="2600" dirty="0"/>
          </a:p>
        </p:txBody>
      </p:sp>
      <p:sp>
        <p:nvSpPr>
          <p:cNvPr id="9" name="Text 7"/>
          <p:cNvSpPr/>
          <p:nvPr/>
        </p:nvSpPr>
        <p:spPr>
          <a:xfrm>
            <a:off x="640080" y="7333488"/>
            <a:ext cx="7863840" cy="777240"/>
          </a:xfrm>
          <a:prstGeom prst="rect">
            <a:avLst/>
          </a:prstGeom>
          <a:noFill/>
          <a:ln/>
        </p:spPr>
        <p:txBody>
          <a:bodyPr wrap="square" rtlCol="0" anchor="t"/>
          <a:lstStyle/>
          <a:p>
            <a:pPr algn="l" indent="0" marL="0">
              <a:lnSpc>
                <a:spcPts val="2600"/>
              </a:lnSpc>
              <a:buNone/>
            </a:pPr>
            <a:r>
              <a:rPr lang="en-US" sz="1800" dirty="0">
                <a:solidFill>
                  <a:srgbClr val="E2CDCD"/>
                </a:solidFill>
                <a:latin typeface="Calibri" pitchFamily="34" charset="0"/>
                <a:ea typeface="Calibri" pitchFamily="34" charset="-122"/>
                <a:cs typeface="Calibri" pitchFamily="34" charset="-120"/>
              </a:rPr>
              <a:t>Bu setteki tüm referansları ve dosyanın tamamını</a:t>
            </a:r>
            <a:endParaRPr lang="en-US" sz="1800" dirty="0"/>
          </a:p>
          <a:p>
            <a:pPr algn="l" indent="0" marL="0">
              <a:lnSpc>
                <a:spcPts val="2600"/>
              </a:lnSpc>
              <a:buNone/>
            </a:pPr>
            <a:r>
              <a:rPr lang="en-US" sz="1800" dirty="0">
                <a:solidFill>
                  <a:srgbClr val="E2CDCD"/>
                </a:solidFill>
                <a:latin typeface="Calibri" pitchFamily="34" charset="0"/>
                <a:ea typeface="Calibri" pitchFamily="34" charset="-122"/>
                <a:cs typeface="Calibri" pitchFamily="34" charset="-120"/>
              </a:rPr>
              <a:t>alisanburak.com adresinden ücretsiz indirebilirsiniz.</a:t>
            </a:r>
            <a:endParaRPr lang="en-US" sz="1800" dirty="0"/>
          </a:p>
        </p:txBody>
      </p:sp>
      <p:sp>
        <p:nvSpPr>
          <p:cNvPr id="10" name="Shape 8"/>
          <p:cNvSpPr/>
          <p:nvPr/>
        </p:nvSpPr>
        <p:spPr>
          <a:xfrm>
            <a:off x="640080" y="8284464"/>
            <a:ext cx="7863840" cy="10973"/>
          </a:xfrm>
          <a:prstGeom prst="rect">
            <a:avLst/>
          </a:prstGeom>
          <a:solidFill>
            <a:srgbClr val="8A2433"/>
          </a:solidFill>
          <a:ln/>
        </p:spPr>
      </p:sp>
      <p:sp>
        <p:nvSpPr>
          <p:cNvPr id="11" name="Text 9"/>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E2CDCD"/>
                </a:solidFill>
                <a:latin typeface="Calibri" pitchFamily="34" charset="0"/>
                <a:ea typeface="Calibri" pitchFamily="34" charset="-122"/>
                <a:cs typeface="Calibri" pitchFamily="34" charset="-120"/>
              </a:rPr>
              <a:t>17 / 17</a:t>
            </a:r>
            <a:endParaRPr lang="en-US" sz="1200" dirty="0"/>
          </a:p>
        </p:txBody>
      </p:sp>
      <p:sp>
        <p:nvSpPr>
          <p:cNvPr id="12" name="Text 10"/>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E2CDC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3" name="Text 11"/>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F7F1EA"/>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003566"/>
                </a:solidFill>
                <a:latin typeface="Calibri" pitchFamily="34" charset="0"/>
                <a:ea typeface="Calibri" pitchFamily="34" charset="-122"/>
                <a:cs typeface="Calibri" pitchFamily="34" charset="-120"/>
              </a:rPr>
              <a:t>KAVRAM  |  KOŞULLANMIŞ İPUCU</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Nüksü başlatan çoğu zaman</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maddenin kendisi değil</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003566"/>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Bağımlılıkta beyin, maddeyi tek başına değil, kullanıldığı ortamla birlikte öğrenir. Bardağın şekli, bir koku, belirli bir sokak, belirli bir arkadaş, günün belirli bir saati.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Bu ortam parçalarına </a:t>
            </a:r>
            <a:pPr algn="l" indent="0" marL="0">
              <a:lnSpc>
                <a:spcPts val="3266"/>
              </a:lnSpc>
              <a:spcAft>
                <a:spcPts val="1200"/>
              </a:spcAft>
              <a:buNone/>
            </a:pPr>
            <a:r>
              <a:rPr lang="en-US" sz="2300" b="1" dirty="0">
                <a:solidFill>
                  <a:srgbClr val="003566"/>
                </a:solidFill>
                <a:latin typeface="Calibri" pitchFamily="34" charset="0"/>
                <a:ea typeface="Calibri" pitchFamily="34" charset="-122"/>
                <a:cs typeface="Calibri" pitchFamily="34" charset="-120"/>
              </a:rPr>
              <a:t>koşullanmış ipucu</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 (cue) denir. Ortada madde yokken bile isteği başlatabilirler.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Bağımlılıkta ödül, yürütücü işlev ve stres yanıtı ağlarındaki uzun süreli değişiklikler, kullanma dürtüsünün şiddetini ve bu dürtüyü kontrol edememeyi açıklayan temel etkenler arasında sayılıyor.</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Volkow ve ark., World Psychiatry, 2023</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2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003566"/>
                </a:solidFill>
                <a:latin typeface="Calibri" pitchFamily="34" charset="0"/>
                <a:ea typeface="Calibri" pitchFamily="34" charset="-122"/>
                <a:cs typeface="Calibri" pitchFamily="34" charset="-120"/>
              </a:rPr>
              <a:t>MEKANİZMA  |  BEYİNDE OLAN</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İpuçlarının beyindeki</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karşılığı ölçülebiliyor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003566"/>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51 çalışmanın ve 1787 katılımcının bir araya getirildiği meta analizde madde ipuçları singulat girus, orta frontal girus, kaudat ve insulada tutarlı bir aktivasyon oluşturdu.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Kritik bulgu şu: tedaviye başlarken insula ve singulat kortekste ipucu tepkisinin </a:t>
            </a:r>
            <a:pPr algn="l" indent="0" marL="0">
              <a:lnSpc>
                <a:spcPts val="3266"/>
              </a:lnSpc>
              <a:spcAft>
                <a:spcPts val="1200"/>
              </a:spcAft>
              <a:buNone/>
            </a:pPr>
            <a:r>
              <a:rPr lang="en-US" sz="2300" b="1" dirty="0">
                <a:solidFill>
                  <a:srgbClr val="003566"/>
                </a:solidFill>
                <a:latin typeface="Calibri" pitchFamily="34" charset="0"/>
                <a:ea typeface="Calibri" pitchFamily="34" charset="-122"/>
                <a:cs typeface="Calibri" pitchFamily="34" charset="-120"/>
              </a:rPr>
              <a:t>daha düşük</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 olması, daha iyi tedavi sonucuyla ilişkiliydi. Tedaviden sonra da bu bölgelerdeki tepki azalıyordu.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Yani ipucu tepkisi hem riski gösteren hem de tedaviyle değişen bir işaret.</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Evohr ve ark., JAMA Network Open, 2025</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3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C1121F"/>
                </a:solidFill>
                <a:latin typeface="Calibri" pitchFamily="34" charset="0"/>
                <a:ea typeface="Calibri" pitchFamily="34" charset="-122"/>
                <a:cs typeface="Calibri" pitchFamily="34" charset="-120"/>
              </a:rPr>
              <a:t>BULGU  |  ÖNGÖRÜ DEĞERİ</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İpucu yanıtı, aylar</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sonrasını haber veriyor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C1121F"/>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Stimulan kullanım bozukluğu olan 36 hastada, madde görselleri karşısında nucleus accumbens'te ölçülen beyin yanıtı, taburculuktan sonra nükse kadar geçen süreyle ilişkiliydi (risk oranı 2,30; %95 güven aralığı 1,40 ile 3,79).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Aynı ölçüm, üçüncü ayda nüks edenlerle etmeyenleri %75,8 doğrulukla ayırdı ve bunu klasik klinik ölçütlerin ötesinde bir katkıyla yaptı.
</a:t>
            </a:r>
            <a:pPr algn="l" indent="0" marL="0">
              <a:lnSpc>
                <a:spcPts val="3266"/>
              </a:lnSpc>
              <a:spcAft>
                <a:spcPts val="1200"/>
              </a:spcAft>
              <a:buNone/>
            </a:pPr>
            <a:r>
              <a:rPr lang="en-US" sz="2300" i="1" dirty="0">
                <a:solidFill>
                  <a:srgbClr val="6B6E7D"/>
                </a:solidFill>
                <a:latin typeface="Calibri" pitchFamily="34" charset="0"/>
                <a:ea typeface="Calibri" pitchFamily="34" charset="-122"/>
                <a:cs typeface="Calibri" pitchFamily="34" charset="-120"/>
              </a:rPr>
              <a:t>Örneklem küçük ve ağırlıklı olarak erkek gazilerden oluşuyor.</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MacNiven ve ark., JAMA Network Open, 2018</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4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C1121F"/>
                </a:solidFill>
                <a:latin typeface="Calibri" pitchFamily="34" charset="0"/>
                <a:ea typeface="Calibri" pitchFamily="34" charset="-122"/>
                <a:cs typeface="Calibri" pitchFamily="34" charset="-120"/>
              </a:rPr>
              <a:t>BULGU  |  ZAMAN</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İstek ilk haftalarda</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her zaman geçmiyor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C1121F"/>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Alkol bağımlılığı olan 80 yatan hastada ipucuyla tetiklenen istek yoksunluğun 7., 14., 30. ve 60. günlerinde ölçüldü. En yüksek değer 60. gündeydi.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Sigara içen 86 kişide de 35 günlük yoksunluk sonrası ipucu isteği 7 güne göre daha yüksekti. Hiçbir ölçümde azalma görülmedi.
</a:t>
            </a:r>
            <a:pPr algn="l" indent="0" marL="0">
              <a:lnSpc>
                <a:spcPts val="3266"/>
              </a:lnSpc>
              <a:spcAft>
                <a:spcPts val="1200"/>
              </a:spcAft>
              <a:buNone/>
            </a:pPr>
            <a:r>
              <a:rPr lang="en-US" sz="2300" b="1" dirty="0">
                <a:solidFill>
                  <a:srgbClr val="C1121F"/>
                </a:solidFill>
                <a:latin typeface="Calibri" pitchFamily="34" charset="0"/>
                <a:ea typeface="Calibri" pitchFamily="34" charset="-122"/>
                <a:cs typeface="Calibri" pitchFamily="34" charset="-120"/>
              </a:rPr>
              <a:t>Arka plandaki genel istek sönerken, ipucuyla tetiklenen istek ayakta kalabiliyor.</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Li ve ark., Addiction Biology, 2014; Bedi ve ark., Biological Psychiatry, 2011</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5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D4A017"/>
                </a:solidFill>
                <a:latin typeface="Calibri" pitchFamily="34" charset="0"/>
                <a:ea typeface="Calibri" pitchFamily="34" charset="-122"/>
                <a:cs typeface="Calibri" pitchFamily="34" charset="-120"/>
              </a:rPr>
              <a:t>SINIR  |  KANIT HER MADDEDE AYNI DEĞİL</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Bu artış her maddede</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gösterilmiş değil</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D4A017"/>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Opioidlerde tablo farklı. Yirmi klinik çalışmanın derlendiği sistematik incelemede, yatan ya da ayaktan tedavi gören hastalarda yoksunluk uzadıkça istekte artış saptanmadı.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Hayvan çalışmalarındaki 44 araştırmanın 31'inde bu artış gösterilmişti. İnsan verisi bu grupta aynı yönde çıkmadı.
</a:t>
            </a:r>
            <a:pPr algn="l" indent="0" marL="0">
              <a:lnSpc>
                <a:spcPts val="3266"/>
              </a:lnSpc>
              <a:spcAft>
                <a:spcPts val="1200"/>
              </a:spcAft>
              <a:buNone/>
            </a:pPr>
            <a:r>
              <a:rPr lang="en-US" sz="2300" b="1" dirty="0">
                <a:solidFill>
                  <a:srgbClr val="D4A017"/>
                </a:solidFill>
                <a:latin typeface="Calibri" pitchFamily="34" charset="0"/>
                <a:ea typeface="Calibri" pitchFamily="34" charset="-122"/>
                <a:cs typeface="Calibri" pitchFamily="34" charset="-120"/>
              </a:rPr>
              <a:t>Bir bulgunun bir maddede güçlü olması, diğerinde de geçerli olacağı anlamına gelmiyor.</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Bergeria ve ark., Neuroscience &amp; Biobehavioral Reviews, 2024</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6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003566"/>
                </a:solidFill>
                <a:latin typeface="Calibri" pitchFamily="34" charset="0"/>
                <a:ea typeface="Calibri" pitchFamily="34" charset="-122"/>
                <a:cs typeface="Calibri" pitchFamily="34" charset="-120"/>
              </a:rPr>
              <a:t>SAHA BULGUSU  |  VİETNAM İZLEMİ</a:t>
            </a:r>
            <a:endParaRPr lang="en-US" sz="1400" dirty="0"/>
          </a:p>
        </p:txBody>
      </p:sp>
      <p:sp>
        <p:nvSpPr>
          <p:cNvPr id="3" name="Text 1"/>
          <p:cNvSpPr/>
          <p:nvPr/>
        </p:nvSpPr>
        <p:spPr>
          <a:xfrm>
            <a:off x="640080" y="1051560"/>
            <a:ext cx="3200400" cy="1417320"/>
          </a:xfrm>
          <a:prstGeom prst="rect">
            <a:avLst/>
          </a:prstGeom>
          <a:noFill/>
          <a:ln/>
        </p:spPr>
        <p:txBody>
          <a:bodyPr wrap="square" rtlCol="0" anchor="ctr"/>
          <a:lstStyle/>
          <a:p>
            <a:pPr algn="l" indent="0" marL="0">
              <a:buNone/>
            </a:pPr>
            <a:r>
              <a:rPr lang="en-US" sz="9000" b="1" dirty="0">
                <a:solidFill>
                  <a:srgbClr val="C1121F"/>
                </a:solidFill>
                <a:latin typeface="Georgia" pitchFamily="34" charset="0"/>
                <a:ea typeface="Georgia" pitchFamily="34" charset="-122"/>
                <a:cs typeface="Georgia" pitchFamily="34" charset="-120"/>
              </a:rPr>
              <a:t>%20</a:t>
            </a:r>
            <a:endParaRPr lang="en-US" sz="9000" dirty="0"/>
          </a:p>
        </p:txBody>
      </p:sp>
      <p:sp>
        <p:nvSpPr>
          <p:cNvPr id="4" name="Text 2"/>
          <p:cNvSpPr/>
          <p:nvPr/>
        </p:nvSpPr>
        <p:spPr>
          <a:xfrm>
            <a:off x="3794760" y="1051560"/>
            <a:ext cx="1005840" cy="1417320"/>
          </a:xfrm>
          <a:prstGeom prst="rect">
            <a:avLst/>
          </a:prstGeom>
          <a:noFill/>
          <a:ln/>
        </p:spPr>
        <p:txBody>
          <a:bodyPr wrap="square" rtlCol="0" anchor="ctr"/>
          <a:lstStyle/>
          <a:p>
            <a:pPr algn="ctr" indent="0" marL="0">
              <a:buNone/>
            </a:pPr>
            <a:r>
              <a:rPr lang="en-US" sz="6000" dirty="0">
                <a:solidFill>
                  <a:srgbClr val="6B6E7D"/>
                </a:solidFill>
                <a:latin typeface="Calibri" pitchFamily="34" charset="0"/>
                <a:ea typeface="Calibri" pitchFamily="34" charset="-122"/>
                <a:cs typeface="Calibri" pitchFamily="34" charset="-120"/>
              </a:rPr>
              <a:t>→</a:t>
            </a:r>
            <a:endParaRPr lang="en-US" sz="6000" dirty="0"/>
          </a:p>
        </p:txBody>
      </p:sp>
      <p:sp>
        <p:nvSpPr>
          <p:cNvPr id="5" name="Text 3"/>
          <p:cNvSpPr/>
          <p:nvPr/>
        </p:nvSpPr>
        <p:spPr>
          <a:xfrm>
            <a:off x="4663440" y="1051560"/>
            <a:ext cx="3840480" cy="1417320"/>
          </a:xfrm>
          <a:prstGeom prst="rect">
            <a:avLst/>
          </a:prstGeom>
          <a:noFill/>
          <a:ln/>
        </p:spPr>
        <p:txBody>
          <a:bodyPr wrap="square" rtlCol="0" anchor="ctr"/>
          <a:lstStyle/>
          <a:p>
            <a:pPr algn="l" indent="0" marL="0">
              <a:buNone/>
            </a:pPr>
            <a:r>
              <a:rPr lang="en-US" sz="6200" b="1" dirty="0">
                <a:solidFill>
                  <a:srgbClr val="003566"/>
                </a:solidFill>
                <a:latin typeface="Georgia" pitchFamily="34" charset="0"/>
                <a:ea typeface="Georgia" pitchFamily="34" charset="-122"/>
                <a:cs typeface="Georgia" pitchFamily="34" charset="-120"/>
              </a:rPr>
              <a:t>%1'in altı</a:t>
            </a:r>
            <a:endParaRPr lang="en-US" sz="6200" dirty="0"/>
          </a:p>
        </p:txBody>
      </p:sp>
      <p:sp>
        <p:nvSpPr>
          <p:cNvPr id="6" name="Text 4"/>
          <p:cNvSpPr/>
          <p:nvPr/>
        </p:nvSpPr>
        <p:spPr>
          <a:xfrm>
            <a:off x="640080" y="2487168"/>
            <a:ext cx="7863840" cy="365760"/>
          </a:xfrm>
          <a:prstGeom prst="rect">
            <a:avLst/>
          </a:prstGeom>
          <a:noFill/>
          <a:ln/>
        </p:spPr>
        <p:txBody>
          <a:bodyPr wrap="square" rtlCol="0" anchor="ctr"/>
          <a:lstStyle/>
          <a:p>
            <a:pPr algn="l" indent="0" marL="0">
              <a:buNone/>
            </a:pPr>
            <a:r>
              <a:rPr lang="en-US" sz="1400" b="1" spc="300" kern="0" dirty="0">
                <a:solidFill>
                  <a:srgbClr val="6B6E7D"/>
                </a:solidFill>
                <a:latin typeface="Calibri" pitchFamily="34" charset="0"/>
                <a:ea typeface="Calibri" pitchFamily="34" charset="-122"/>
                <a:cs typeface="Calibri" pitchFamily="34" charset="-120"/>
              </a:rPr>
              <a:t>Görevdeyken bağımlılık          Dönüşten sonra bağımlılık</a:t>
            </a:r>
            <a:endParaRPr lang="en-US" sz="1400" dirty="0"/>
          </a:p>
        </p:txBody>
      </p:sp>
      <p:sp>
        <p:nvSpPr>
          <p:cNvPr id="7" name="Shape 5"/>
          <p:cNvSpPr/>
          <p:nvPr/>
        </p:nvSpPr>
        <p:spPr>
          <a:xfrm>
            <a:off x="640080" y="2999232"/>
            <a:ext cx="1097280" cy="68580"/>
          </a:xfrm>
          <a:prstGeom prst="rect">
            <a:avLst/>
          </a:prstGeom>
          <a:solidFill>
            <a:srgbClr val="D4A017"/>
          </a:solidFill>
          <a:ln/>
        </p:spPr>
      </p:sp>
      <p:sp>
        <p:nvSpPr>
          <p:cNvPr id="8" name="Shape 6"/>
          <p:cNvSpPr/>
          <p:nvPr/>
        </p:nvSpPr>
        <p:spPr>
          <a:xfrm>
            <a:off x="640080" y="3456432"/>
            <a:ext cx="7863840" cy="4242816"/>
          </a:xfrm>
          <a:prstGeom prst="rect">
            <a:avLst/>
          </a:prstGeom>
          <a:solidFill>
            <a:srgbClr val="FFFFFF"/>
          </a:solidFill>
          <a:ln w="9525">
            <a:solidFill>
              <a:srgbClr val="D6D0BF"/>
            </a:solidFill>
            <a:prstDash val="solid"/>
          </a:ln>
        </p:spPr>
      </p:sp>
      <p:sp>
        <p:nvSpPr>
          <p:cNvPr id="9" name="Shape 7"/>
          <p:cNvSpPr/>
          <p:nvPr/>
        </p:nvSpPr>
        <p:spPr>
          <a:xfrm>
            <a:off x="640080" y="3456432"/>
            <a:ext cx="137160" cy="4242816"/>
          </a:xfrm>
          <a:prstGeom prst="rect">
            <a:avLst/>
          </a:prstGeom>
          <a:solidFill>
            <a:srgbClr val="003566"/>
          </a:solidFill>
          <a:ln/>
        </p:spPr>
      </p:sp>
      <p:sp>
        <p:nvSpPr>
          <p:cNvPr id="10" name="Text 8"/>
          <p:cNvSpPr/>
          <p:nvPr/>
        </p:nvSpPr>
        <p:spPr>
          <a:xfrm>
            <a:off x="1024128" y="3822192"/>
            <a:ext cx="7086600" cy="3511296"/>
          </a:xfrm>
          <a:prstGeom prst="rect">
            <a:avLst/>
          </a:prstGeom>
          <a:noFill/>
          <a:ln/>
        </p:spPr>
        <p:txBody>
          <a:bodyPr wrap="square" rtlCol="0" anchor="t"/>
          <a:lstStyle/>
          <a:p>
            <a:pPr algn="l" indent="0" marL="0">
              <a:lnSpc>
                <a:spcPts val="3400"/>
              </a:lnSpc>
              <a:spcAft>
                <a:spcPts val="1200"/>
              </a:spcAft>
              <a:buNone/>
            </a:pPr>
            <a:r>
              <a:rPr lang="en-US" sz="2400" dirty="0">
                <a:solidFill>
                  <a:srgbClr val="2C2F45"/>
                </a:solidFill>
                <a:latin typeface="Calibri" pitchFamily="34" charset="0"/>
                <a:ea typeface="Calibri" pitchFamily="34" charset="-122"/>
                <a:cs typeface="Calibri" pitchFamily="34" charset="-120"/>
              </a:rPr>
              <a:t>Vietnam'dan dönen 943 ABD'li erin örneklendiği izlemde, genel örneklemdeki askerlerin yaklaşık beşte biri görev sırasında opiyat bağımlılığı geliştirmişti.
</a:t>
            </a:r>
            <a:pPr algn="l" indent="0" marL="0">
              <a:lnSpc>
                <a:spcPts val="3400"/>
              </a:lnSpc>
              <a:spcAft>
                <a:spcPts val="1200"/>
              </a:spcAft>
              <a:buNone/>
            </a:pPr>
            <a:r>
              <a:rPr lang="en-US" sz="2400" dirty="0">
                <a:solidFill>
                  <a:srgbClr val="2C2F45"/>
                </a:solidFill>
                <a:latin typeface="Calibri" pitchFamily="34" charset="0"/>
                <a:ea typeface="Calibri" pitchFamily="34" charset="-122"/>
                <a:cs typeface="Calibri" pitchFamily="34" charset="-120"/>
              </a:rPr>
              <a:t>Dönüşten sonraki 8 ila 12 ay içinde yaklaşık %10'u yeniden opiyat kullandı. Ancak bağımlılık belirtisi gösterenlerin oranı %1'in altında kaldı.
</a:t>
            </a:r>
            <a:pPr algn="l" indent="0" marL="0">
              <a:lnSpc>
                <a:spcPts val="3400"/>
              </a:lnSpc>
              <a:spcAft>
                <a:spcPts val="1200"/>
              </a:spcAft>
              <a:buNone/>
            </a:pPr>
            <a:r>
              <a:rPr lang="en-US" sz="2400" b="1" dirty="0">
                <a:solidFill>
                  <a:srgbClr val="003566"/>
                </a:solidFill>
                <a:latin typeface="Calibri" pitchFamily="34" charset="0"/>
                <a:ea typeface="Calibri" pitchFamily="34" charset="-122"/>
                <a:cs typeface="Calibri" pitchFamily="34" charset="-120"/>
              </a:rPr>
              <a:t>Neredeyse hiçbiri tedavi talebinde bulunmamıştı. Değişen şey ortamdı.</a:t>
            </a:r>
            <a:endParaRPr lang="en-US" sz="2400" dirty="0"/>
          </a:p>
        </p:txBody>
      </p:sp>
      <p:sp>
        <p:nvSpPr>
          <p:cNvPr id="11" name="Text 9"/>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Robins ve ark., American Journal of Epidemiology, 1974; Hall &amp; Weier, Addiction, 2016</a:t>
            </a:r>
            <a:endParaRPr lang="en-US" sz="1200" dirty="0"/>
          </a:p>
        </p:txBody>
      </p:sp>
      <p:sp>
        <p:nvSpPr>
          <p:cNvPr id="12" name="Shape 10"/>
          <p:cNvSpPr/>
          <p:nvPr/>
        </p:nvSpPr>
        <p:spPr>
          <a:xfrm>
            <a:off x="640080" y="8284464"/>
            <a:ext cx="7863840" cy="10973"/>
          </a:xfrm>
          <a:prstGeom prst="rect">
            <a:avLst/>
          </a:prstGeom>
          <a:solidFill>
            <a:srgbClr val="D6D0BF"/>
          </a:solidFill>
          <a:ln/>
        </p:spPr>
      </p:sp>
      <p:sp>
        <p:nvSpPr>
          <p:cNvPr id="13" name="Text 11"/>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7 / 17</a:t>
            </a:r>
            <a:endParaRPr lang="en-US" sz="1200" dirty="0"/>
          </a:p>
        </p:txBody>
      </p:sp>
      <p:sp>
        <p:nvSpPr>
          <p:cNvPr id="14" name="Text 12"/>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5" name="Text 13"/>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D4A017"/>
                </a:solidFill>
                <a:latin typeface="Calibri" pitchFamily="34" charset="0"/>
                <a:ea typeface="Calibri" pitchFamily="34" charset="-122"/>
                <a:cs typeface="Calibri" pitchFamily="34" charset="-120"/>
              </a:rPr>
              <a:t>ÇIKARIM  |  ORTAMIN AĞIRLIĞI</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Uzak durmak kaçış değil,</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bir müdahaledir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D4A017"/>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Bu çalışmayı değerlendiren derleme, bağımlılığın seyrini belirleyen etkenleri maddenin farmakolojisinin ötesinde sıralıyor: fiyat, bulunabilirlik, maddenin alınma biçimi, başka maddelerin varlığı, sosyal normlar, eğitim ve yaşam koşulları.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Bunların hepsi kişinin dışında duran, değiştirilebilir etkenler.
</a:t>
            </a:r>
            <a:pPr algn="l" indent="0" marL="0">
              <a:lnSpc>
                <a:spcPts val="3266"/>
              </a:lnSpc>
              <a:spcAft>
                <a:spcPts val="1200"/>
              </a:spcAft>
              <a:buNone/>
            </a:pPr>
            <a:r>
              <a:rPr lang="en-US" sz="2300" b="1" dirty="0">
                <a:solidFill>
                  <a:srgbClr val="D4A017"/>
                </a:solidFill>
                <a:latin typeface="Calibri" pitchFamily="34" charset="0"/>
                <a:ea typeface="Calibri" pitchFamily="34" charset="-122"/>
                <a:cs typeface="Calibri" pitchFamily="34" charset="-120"/>
              </a:rPr>
              <a:t>Tetikleyiciyi ortadan kaldırmak, tetikleyicinin karşısında her seferinde direnmeye çalışmaktan farklı bir iştir.</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Hall &amp; Weier, Addiction, 2016</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8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48640"/>
            <a:ext cx="7863840" cy="329184"/>
          </a:xfrm>
          <a:prstGeom prst="rect">
            <a:avLst/>
          </a:prstGeom>
          <a:noFill/>
          <a:ln/>
        </p:spPr>
        <p:txBody>
          <a:bodyPr wrap="square" rtlCol="0" anchor="ctr"/>
          <a:lstStyle/>
          <a:p>
            <a:pPr algn="l" indent="0" marL="0">
              <a:buNone/>
            </a:pPr>
            <a:r>
              <a:rPr lang="en-US" sz="1400" b="1" spc="700" kern="0" dirty="0">
                <a:solidFill>
                  <a:srgbClr val="C1121F"/>
                </a:solidFill>
                <a:latin typeface="Calibri" pitchFamily="34" charset="0"/>
                <a:ea typeface="Calibri" pitchFamily="34" charset="-122"/>
                <a:cs typeface="Calibri" pitchFamily="34" charset="-120"/>
              </a:rPr>
              <a:t>KLİNİK  |  NÜKS ANLARI</a:t>
            </a:r>
            <a:endParaRPr lang="en-US" sz="1400" dirty="0"/>
          </a:p>
        </p:txBody>
      </p:sp>
      <p:sp>
        <p:nvSpPr>
          <p:cNvPr id="3" name="Text 1"/>
          <p:cNvSpPr/>
          <p:nvPr/>
        </p:nvSpPr>
        <p:spPr>
          <a:xfrm>
            <a:off x="640080" y="896112"/>
            <a:ext cx="7863840" cy="1828800"/>
          </a:xfrm>
          <a:prstGeom prst="rect">
            <a:avLst/>
          </a:prstGeom>
          <a:noFill/>
          <a:ln/>
        </p:spPr>
        <p:txBody>
          <a:bodyPr wrap="square" rtlCol="0" anchor="b"/>
          <a:lstStyle/>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Nüks tek bir nedenden</a:t>
            </a:r>
            <a:endParaRPr lang="en-US" sz="4000" dirty="0"/>
          </a:p>
          <a:p>
            <a:pPr algn="l" indent="0" marL="0">
              <a:lnSpc>
                <a:spcPts val="4800"/>
              </a:lnSpc>
              <a:buNone/>
            </a:pPr>
            <a:r>
              <a:rPr lang="en-US" sz="4000" b="1" dirty="0">
                <a:solidFill>
                  <a:srgbClr val="141626"/>
                </a:solidFill>
                <a:latin typeface="Georgia" pitchFamily="34" charset="0"/>
                <a:ea typeface="Georgia" pitchFamily="34" charset="-122"/>
                <a:cs typeface="Georgia" pitchFamily="34" charset="-120"/>
              </a:rPr>
              <a:t>doğmuyor</a:t>
            </a:r>
            <a:endParaRPr lang="en-US" sz="4000" dirty="0"/>
          </a:p>
        </p:txBody>
      </p:sp>
      <p:sp>
        <p:nvSpPr>
          <p:cNvPr id="4" name="Shape 2"/>
          <p:cNvSpPr/>
          <p:nvPr/>
        </p:nvSpPr>
        <p:spPr>
          <a:xfrm>
            <a:off x="640080" y="2798064"/>
            <a:ext cx="1097280" cy="68580"/>
          </a:xfrm>
          <a:prstGeom prst="rect">
            <a:avLst/>
          </a:prstGeom>
          <a:solidFill>
            <a:srgbClr val="D4A017"/>
          </a:solidFill>
          <a:ln/>
        </p:spPr>
      </p:sp>
      <p:sp>
        <p:nvSpPr>
          <p:cNvPr id="5" name="Shape 3"/>
          <p:cNvSpPr/>
          <p:nvPr/>
        </p:nvSpPr>
        <p:spPr>
          <a:xfrm>
            <a:off x="640080" y="3182112"/>
            <a:ext cx="7863840" cy="4517136"/>
          </a:xfrm>
          <a:prstGeom prst="rect">
            <a:avLst/>
          </a:prstGeom>
          <a:solidFill>
            <a:srgbClr val="FFFFFF"/>
          </a:solidFill>
          <a:ln w="9525">
            <a:solidFill>
              <a:srgbClr val="D6D0BF"/>
            </a:solidFill>
            <a:prstDash val="solid"/>
          </a:ln>
        </p:spPr>
      </p:sp>
      <p:sp>
        <p:nvSpPr>
          <p:cNvPr id="6" name="Shape 4"/>
          <p:cNvSpPr/>
          <p:nvPr/>
        </p:nvSpPr>
        <p:spPr>
          <a:xfrm>
            <a:off x="640080" y="3182112"/>
            <a:ext cx="137160" cy="4517136"/>
          </a:xfrm>
          <a:prstGeom prst="rect">
            <a:avLst/>
          </a:prstGeom>
          <a:solidFill>
            <a:srgbClr val="C1121F"/>
          </a:solidFill>
          <a:ln/>
        </p:spPr>
      </p:sp>
      <p:sp>
        <p:nvSpPr>
          <p:cNvPr id="7" name="Text 5"/>
          <p:cNvSpPr/>
          <p:nvPr/>
        </p:nvSpPr>
        <p:spPr>
          <a:xfrm>
            <a:off x="1024128" y="3456432"/>
            <a:ext cx="7086600" cy="3968496"/>
          </a:xfrm>
          <a:prstGeom prst="rect">
            <a:avLst/>
          </a:prstGeom>
          <a:noFill/>
          <a:ln/>
        </p:spPr>
        <p:txBody>
          <a:bodyPr wrap="square" rtlCol="0" anchor="ctr"/>
          <a:lstStyle/>
          <a:p>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Terapötik topluluk tedavisinden sonra nükseden 72 kişiyle yapılan görüşmelerde en sık bildirilen tetikleyiciler: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Olumsuz duygu durumuyla baş etmek  </a:t>
            </a:r>
            <a:pPr algn="l" indent="0" marL="0">
              <a:lnSpc>
                <a:spcPts val="3266"/>
              </a:lnSpc>
              <a:spcAft>
                <a:spcPts val="1200"/>
              </a:spcAft>
              <a:buNone/>
            </a:pPr>
            <a:r>
              <a:rPr lang="en-US" sz="2300" b="1" dirty="0">
                <a:solidFill>
                  <a:srgbClr val="C1121F"/>
                </a:solidFill>
                <a:latin typeface="Calibri" pitchFamily="34" charset="0"/>
                <a:ea typeface="Calibri" pitchFamily="34" charset="-122"/>
                <a:cs typeface="Calibri" pitchFamily="34" charset="-120"/>
              </a:rPr>
              <a:t>%49,5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İstek ve dürtülere direnememek  </a:t>
            </a:r>
            <a:pPr algn="l" indent="0" marL="0">
              <a:lnSpc>
                <a:spcPts val="3266"/>
              </a:lnSpc>
              <a:spcAft>
                <a:spcPts val="1200"/>
              </a:spcAft>
              <a:buNone/>
            </a:pPr>
            <a:r>
              <a:rPr lang="en-US" sz="2300" b="1" dirty="0">
                <a:solidFill>
                  <a:srgbClr val="C1121F"/>
                </a:solidFill>
                <a:latin typeface="Calibri" pitchFamily="34" charset="0"/>
                <a:ea typeface="Calibri" pitchFamily="34" charset="-122"/>
                <a:cs typeface="Calibri" pitchFamily="34" charset="-120"/>
              </a:rPr>
              <a:t>%17,5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Kişisel kontrolü sınamak  </a:t>
            </a:r>
            <a:pPr algn="l" indent="0" marL="0">
              <a:lnSpc>
                <a:spcPts val="3266"/>
              </a:lnSpc>
              <a:spcAft>
                <a:spcPts val="1200"/>
              </a:spcAft>
              <a:buNone/>
            </a:pPr>
            <a:r>
              <a:rPr lang="en-US" sz="2300" b="1" dirty="0">
                <a:solidFill>
                  <a:srgbClr val="C1121F"/>
                </a:solidFill>
                <a:latin typeface="Calibri" pitchFamily="34" charset="0"/>
                <a:ea typeface="Calibri" pitchFamily="34" charset="-122"/>
                <a:cs typeface="Calibri" pitchFamily="34" charset="-120"/>
              </a:rPr>
              <a:t>%10,3
</a:t>
            </a:r>
            <a:pPr algn="l" indent="0" marL="0">
              <a:lnSpc>
                <a:spcPts val="3266"/>
              </a:lnSpc>
              <a:spcAft>
                <a:spcPts val="1200"/>
              </a:spcAft>
              <a:buNone/>
            </a:pPr>
            <a:r>
              <a:rPr lang="en-US" sz="2300" dirty="0">
                <a:solidFill>
                  <a:srgbClr val="2C2F45"/>
                </a:solidFill>
                <a:latin typeface="Calibri" pitchFamily="34" charset="0"/>
                <a:ea typeface="Calibri" pitchFamily="34" charset="-122"/>
                <a:cs typeface="Calibri" pitchFamily="34" charset="-120"/>
              </a:rPr>
              <a:t>Kişilerarası çatışma  </a:t>
            </a:r>
            <a:pPr algn="l" indent="0" marL="0">
              <a:lnSpc>
                <a:spcPts val="3266"/>
              </a:lnSpc>
              <a:spcAft>
                <a:spcPts val="1200"/>
              </a:spcAft>
              <a:buNone/>
            </a:pPr>
            <a:r>
              <a:rPr lang="en-US" sz="2300" b="1" dirty="0">
                <a:solidFill>
                  <a:srgbClr val="C1121F"/>
                </a:solidFill>
                <a:latin typeface="Calibri" pitchFamily="34" charset="0"/>
                <a:ea typeface="Calibri" pitchFamily="34" charset="-122"/>
                <a:cs typeface="Calibri" pitchFamily="34" charset="-120"/>
              </a:rPr>
              <a:t>%9,3
</a:t>
            </a:r>
            <a:pPr algn="l" indent="0" marL="0">
              <a:lnSpc>
                <a:spcPts val="3266"/>
              </a:lnSpc>
              <a:spcAft>
                <a:spcPts val="1200"/>
              </a:spcAft>
              <a:buNone/>
            </a:pPr>
            <a:r>
              <a:rPr lang="en-US" sz="2300" i="1" dirty="0">
                <a:solidFill>
                  <a:srgbClr val="2C2F45"/>
                </a:solidFill>
                <a:latin typeface="Calibri" pitchFamily="34" charset="0"/>
                <a:ea typeface="Calibri" pitchFamily="34" charset="-122"/>
                <a:cs typeface="Calibri" pitchFamily="34" charset="-120"/>
              </a:rPr>
              <a:t>Tetikleyiciden uzak durmak bu listenin tamamını çözmez. Duygu durumuyla baş etme becerisi ayrıca kurulmalıdır.</a:t>
            </a:r>
            <a:endParaRPr lang="en-US" sz="2300" dirty="0"/>
          </a:p>
        </p:txBody>
      </p:sp>
      <p:sp>
        <p:nvSpPr>
          <p:cNvPr id="8" name="Text 6"/>
          <p:cNvSpPr/>
          <p:nvPr/>
        </p:nvSpPr>
        <p:spPr>
          <a:xfrm>
            <a:off x="640080" y="7845552"/>
            <a:ext cx="7863840" cy="384048"/>
          </a:xfrm>
          <a:prstGeom prst="rect">
            <a:avLst/>
          </a:prstGeom>
          <a:noFill/>
          <a:ln/>
        </p:spPr>
        <p:txBody>
          <a:bodyPr wrap="square" rtlCol="0" anchor="b"/>
          <a:lstStyle/>
          <a:p>
            <a:pPr algn="l" indent="0" marL="0">
              <a:buNone/>
            </a:pPr>
            <a:r>
              <a:rPr lang="en-US" sz="1200" i="1" dirty="0">
                <a:solidFill>
                  <a:srgbClr val="6B6E7D"/>
                </a:solidFill>
                <a:latin typeface="Calibri" pitchFamily="34" charset="0"/>
                <a:ea typeface="Calibri" pitchFamily="34" charset="-122"/>
                <a:cs typeface="Calibri" pitchFamily="34" charset="-120"/>
              </a:rPr>
              <a:t>Fernández-Montalvo ve ark., Journal of Addictive Diseases, 2007</a:t>
            </a:r>
            <a:endParaRPr lang="en-US" sz="1200" dirty="0"/>
          </a:p>
        </p:txBody>
      </p:sp>
      <p:sp>
        <p:nvSpPr>
          <p:cNvPr id="9" name="Shape 7"/>
          <p:cNvSpPr/>
          <p:nvPr/>
        </p:nvSpPr>
        <p:spPr>
          <a:xfrm>
            <a:off x="640080" y="8284464"/>
            <a:ext cx="7863840" cy="10973"/>
          </a:xfrm>
          <a:prstGeom prst="rect">
            <a:avLst/>
          </a:prstGeom>
          <a:solidFill>
            <a:srgbClr val="D6D0BF"/>
          </a:solidFill>
          <a:ln/>
        </p:spPr>
      </p:sp>
      <p:sp>
        <p:nvSpPr>
          <p:cNvPr id="10" name="Text 8"/>
          <p:cNvSpPr/>
          <p:nvPr/>
        </p:nvSpPr>
        <p:spPr>
          <a:xfrm>
            <a:off x="640080" y="8375904"/>
            <a:ext cx="1463040" cy="292608"/>
          </a:xfrm>
          <a:prstGeom prst="rect">
            <a:avLst/>
          </a:prstGeom>
          <a:noFill/>
          <a:ln/>
        </p:spPr>
        <p:txBody>
          <a:bodyPr wrap="square" rtlCol="0" anchor="ctr"/>
          <a:lstStyle/>
          <a:p>
            <a:pPr algn="l" indent="0" marL="0">
              <a:buNone/>
            </a:pPr>
            <a:r>
              <a:rPr lang="en-US" sz="1200" i="1" dirty="0">
                <a:solidFill>
                  <a:srgbClr val="6B6E7D"/>
                </a:solidFill>
                <a:latin typeface="Calibri" pitchFamily="34" charset="0"/>
                <a:ea typeface="Calibri" pitchFamily="34" charset="-122"/>
                <a:cs typeface="Calibri" pitchFamily="34" charset="-120"/>
              </a:rPr>
              <a:t>9 / 17</a:t>
            </a:r>
            <a:endParaRPr lang="en-US" sz="1200" dirty="0"/>
          </a:p>
        </p:txBody>
      </p:sp>
      <p:sp>
        <p:nvSpPr>
          <p:cNvPr id="11" name="Text 9"/>
          <p:cNvSpPr/>
          <p:nvPr/>
        </p:nvSpPr>
        <p:spPr>
          <a:xfrm>
            <a:off x="2103120" y="8375904"/>
            <a:ext cx="4937760" cy="292608"/>
          </a:xfrm>
          <a:prstGeom prst="rect">
            <a:avLst/>
          </a:prstGeom>
          <a:noFill/>
          <a:ln/>
        </p:spPr>
        <p:txBody>
          <a:bodyPr wrap="square" rtlCol="0" anchor="ctr"/>
          <a:lstStyle/>
          <a:p>
            <a:pPr algn="ctr" indent="0" marL="0">
              <a:buNone/>
            </a:pPr>
            <a:r>
              <a:rPr lang="en-US" sz="1200" i="1" dirty="0">
                <a:solidFill>
                  <a:srgbClr val="6B6E7D"/>
                </a:solidFill>
                <a:latin typeface="Calibri" pitchFamily="34" charset="0"/>
                <a:ea typeface="Calibri" pitchFamily="34" charset="-122"/>
                <a:cs typeface="Calibri" pitchFamily="34" charset="-120"/>
              </a:rPr>
              <a:t>Doç. Dr. Alişan Burak Yaşar · Psikiyatri Uzmanı</a:t>
            </a:r>
            <a:endParaRPr lang="en-US" sz="1200" dirty="0"/>
          </a:p>
        </p:txBody>
      </p:sp>
      <p:sp>
        <p:nvSpPr>
          <p:cNvPr id="12" name="Text 10"/>
          <p:cNvSpPr/>
          <p:nvPr/>
        </p:nvSpPr>
        <p:spPr>
          <a:xfrm>
            <a:off x="7040880" y="8375904"/>
            <a:ext cx="1463040" cy="292608"/>
          </a:xfrm>
          <a:prstGeom prst="rect">
            <a:avLst/>
          </a:prstGeom>
          <a:noFill/>
          <a:ln/>
        </p:spPr>
        <p:txBody>
          <a:bodyPr wrap="square" rtlCol="0" anchor="ctr"/>
          <a:lstStyle/>
          <a:p>
            <a:pPr algn="r" indent="0" marL="0">
              <a:buNone/>
            </a:pPr>
            <a:r>
              <a:rPr lang="en-US" sz="1200" b="1" dirty="0">
                <a:solidFill>
                  <a:srgbClr val="2C2F45"/>
                </a:solidFill>
                <a:latin typeface="Calibri" pitchFamily="34" charset="0"/>
                <a:ea typeface="Calibri" pitchFamily="34" charset="-122"/>
                <a:cs typeface="Calibri" pitchFamily="34" charset="-120"/>
              </a:rPr>
              <a:t>alisanburak.com</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Göz görmeyince gönül katlanır</dc:title>
  <dc:subject>PptxGenJS Presentation</dc:subject>
  <dc:creator>Doç. Dr. Alişan Burak Yaşar</dc:creator>
  <cp:lastModifiedBy>Doç. Dr. Alişan Burak Yaşar</cp:lastModifiedBy>
  <cp:revision>1</cp:revision>
  <dcterms:created xsi:type="dcterms:W3CDTF">2026-09-03T19:44:25Z</dcterms:created>
  <dcterms:modified xsi:type="dcterms:W3CDTF">2026-09-03T19:44:25Z</dcterms:modified>
</cp:coreProperties>
</file>