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9144000"/>
  <p:notesSz cx="9144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371600"/>
            <a:ext cx="7498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7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ÇOCUK VE ERGEN RUH SAĞLIĞI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822960" y="1874520"/>
            <a:ext cx="749808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66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İlkokula</a:t>
            </a:r>
            <a:endParaRPr lang="en-US" sz="6000" dirty="0"/>
          </a:p>
          <a:p>
            <a:pPr indent="0" marL="0">
              <a:lnSpc>
                <a:spcPts val="66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Uyum</a:t>
            </a:r>
            <a:endParaRPr lang="en-US" sz="6000" dirty="0"/>
          </a:p>
        </p:txBody>
      </p:sp>
      <p:sp>
        <p:nvSpPr>
          <p:cNvPr id="4" name="Shape 2"/>
          <p:cNvSpPr/>
          <p:nvPr/>
        </p:nvSpPr>
        <p:spPr>
          <a:xfrm>
            <a:off x="822960" y="4434840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754880"/>
            <a:ext cx="749808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000" i="1" dirty="0">
                <a:solidFill>
                  <a:srgbClr val="D8E3D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Ayrılık kaygısını yönetmenin</a:t>
            </a:r>
            <a:endParaRPr lang="en-US" sz="3000" dirty="0"/>
          </a:p>
          <a:p>
            <a:pPr indent="0" marL="0">
              <a:lnSpc>
                <a:spcPts val="4200"/>
              </a:lnSpc>
              <a:buNone/>
            </a:pPr>
            <a:r>
              <a:rPr lang="en-US" sz="3000" i="1" dirty="0">
                <a:solidFill>
                  <a:srgbClr val="D8E3D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beş bilimsel adımı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822960" y="6583680"/>
            <a:ext cx="7498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100"/>
              </a:lnSpc>
              <a:buNone/>
            </a:pPr>
            <a:r>
              <a:rPr lang="en-US" sz="2100" dirty="0">
                <a:solidFill>
                  <a:srgbClr val="B9CB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Kaynaklar her slaytın altında künyesiyle verilmiştir.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2C4A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FA7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17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FA7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8FA7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UYKU | DÜZEN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Belirleyici olan yalnızca uyku süresi değil, saatin sabitliği.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10.230 çocuğun 3, 5 ve 7 yaşlarında izlendiği İngiltere kohortunda düzensiz yatma saati olan çocukların davranış puanları daha kötüydü. Düzensizliğe maruz kalınan yaş sayısı arttıkça sorunlar da arttı.</a:t>
            </a: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Düzensizden düzenli yatma saatine geçen çocuklarda puanlar düzeldi. Bu, geri döndürülebilir bir etki olduğunu düşündürüyor.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Kelly, Kelly &amp; Sacker. Pediatrics, 2013;132(5):e1184-e1193.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ÖNERİ 4 | TANIDIK YÜZ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Sınıfta tanıdık bir yüzün bulunması ilk günlerin kaygısını azaltıyor.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Anaokulundan ilkokula geçişin izlendiği çalışmada, sınıfındaki tanıdık akran oranı yüksek olan çocuklar okula daha olumlu baktı ve yıl başında daha az kaygılı gözlendi.</a:t>
            </a: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125 çocuğun izlendiği ikinci çalışmada okula girişte sınıf arkadaşı sayısı fazla olan çocukların okul algısı ikinci ayda daha olumluydu. Erken akran reddi ise okuldan kaçınmayı yordadı.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Ladd &amp; Price. Child Development, 1987;58:1168-1189 · Ladd. Child Development, 1990;61(4):1081-1100.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ÖNERİ 5 | ÖĞRETMEN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Çocuğun güvendiği tek bir yetişkin bile koruyucu olabiliyor.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Finlandiya'da 378 çocuğun birinci ve ikinci sınıfta izlendiği çalışmada öğretmeninden yüksek olumlu ilgi gören çocuklar, annesinden gördüğü destek düşük olsa bile uyum sorunlarından korunuyordu. Bunun tersi de geçerliydi.</a:t>
            </a: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kötü uyum tablosu, her iki ilişkinin de zayıf olduğu çocuklarda görüldü.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Kiuru et al. Merrill-Palmer Quarterly, 2016;62(2):158-178.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TÜRKİYE VERİSİ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Ankara'daki 517 birinci sınıf öğrencisinde de aynı iki başlık öne çıktı.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Yapısal eşitlik modeliyle incelenen çalışmada okul uyumunu doğrudan yordayan değişkenler öğretmen-öğrenci ilişkisi (B = 0,53) ve akran ilişkileri (B = 0,48) oldu.</a:t>
            </a: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Aile katılımının doğrudan etkisi bu modelde anlamlı bulunmadı. Bu, ailenin önemsiz olduğu anlamına gelmiyor. Etkinin okuldaki ilişkiler üzerinden dolaylı işlediğini düşündürüyor.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Demirtaş-Zorbaz et al. Children and Youth Services Review, 2019;101:307-316.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YOL HARİTASI | EKRAN GÖRÜNTÜSÜ ALIN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3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 hafta uygulanabilecek beş adım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777240" y="2359152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697480"/>
            <a:ext cx="75895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2697480"/>
            <a:ext cx="137160" cy="4937760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2990088"/>
            <a:ext cx="6858000" cy="43525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Vedayı kısa tutun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200"/>
              </a:spcBef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Ayrılığı erteleyen düzenlemeler kaygı şiddetiyle ilişkili bulunmuştur.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1400"/>
              </a:spcBef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Okulu atlatmayı çözüm yapmayın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200"/>
              </a:spcBef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Devamsızlık süresi kısa olan çocuklarda dönüş şansı daha yüksek.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1400"/>
              </a:spcBef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Hafta içi yatma saatini sabitleyin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200"/>
              </a:spcBef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Düzenli saate geçen çocuklarda davranış puanları düzeliyor.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1400"/>
              </a:spcBef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Sınıfta bir tanıdık yüz olsun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200"/>
              </a:spcBef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Okul öncesinde bir sınıf arkadaşıyla tanışma fırsatı yaratın.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1400"/>
              </a:spcBef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Öğretmenle ilk hafta iletişim kurun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200"/>
              </a:spcBef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Öğretmenle nitelikli ilişki uyum sorunlarına karşı tampon işlevi görüyor.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Maddelerin kaynakları slayt 6-13 arasında künyeleriyle verilmiştir.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 ZAMAN DESTEK ALINMALI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29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Belirtiler haftalarca sürüyor ve okula gidiş düzenli olarak aksıyorsa değerlendirme gerekir.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Ortalama yaşı 5,45 olan 2.656 çocuğu kapsayan meta analizde bilişsel davranışçı temelli müdahaleler, kontrol gruplarına kıyasla kaygıyı daha fazla azalttı (SMD = -0,81; %95 GA -1,00 ile -0,63).</a:t>
            </a: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Kazanım izlem süresince korundu. Küçük yaş, müdahale için engel değil.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Howes Vallis et al. Clinical Psychology Review, 2020;81:101904.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SINIRLILIK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 slaytlarda ne söylenmedi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200"/>
              </a:lnSpc>
              <a:buNone/>
            </a:pPr>
            <a:r>
              <a:rPr lang="en-US" sz="22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Uyku ve terapi başlıklarında randomize kanıt vardır. Akran ve öğretmen ilişkisi başlıklarında bulgular ilişkiseldir ve tek başına nedensellik göstermez.</a:t>
            </a:r>
            <a:endParaRPr lang="en-US" sz="2200" dirty="0"/>
          </a:p>
          <a:p>
            <a:pPr indent="0" marL="0">
              <a:lnSpc>
                <a:spcPts val="3200"/>
              </a:lnSpc>
              <a:buNone/>
            </a:pPr>
            <a:endParaRPr lang="en-US" sz="2200" dirty="0"/>
          </a:p>
          <a:p>
            <a:pPr indent="0" marL="0">
              <a:lnSpc>
                <a:spcPts val="3200"/>
              </a:lnSpc>
              <a:buNone/>
            </a:pPr>
            <a:r>
              <a:rPr lang="en-US" sz="22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Devamsızlık süresine ilişkin bulgu geriye dönük tek bir kohorttan gelmektedir. Hiçbir öneri her çocukta aynı sonucu vermez. Süregiden ve işlevselliği bozan belirtilerde çocuk ve ergen psikiyatrisi değerlendirmesi gerekir.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17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6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371600"/>
            <a:ext cx="7498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7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KAYNAKLAR VE DOSYA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822960" y="1874520"/>
            <a:ext cx="749808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66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Referansların</a:t>
            </a:r>
            <a:endParaRPr lang="en-US" sz="6000" dirty="0"/>
          </a:p>
          <a:p>
            <a:pPr indent="0" marL="0">
              <a:lnSpc>
                <a:spcPts val="66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tamamı</a:t>
            </a:r>
            <a:endParaRPr lang="en-US" sz="6000" dirty="0"/>
          </a:p>
        </p:txBody>
      </p:sp>
      <p:sp>
        <p:nvSpPr>
          <p:cNvPr id="4" name="Shape 2"/>
          <p:cNvSpPr/>
          <p:nvPr/>
        </p:nvSpPr>
        <p:spPr>
          <a:xfrm>
            <a:off x="822960" y="4434840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4754880"/>
            <a:ext cx="7498080" cy="1691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600"/>
              </a:lnSpc>
              <a:buNone/>
            </a:pPr>
            <a:r>
              <a:rPr lang="en-US" sz="2600" i="1" dirty="0">
                <a:solidFill>
                  <a:srgbClr val="D8E3D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Bu slaytlarda kullanılan tüm çalışmaların künyesi ve bağlantıları alisanburak.com'da ücretsiz olarak indirilebilir.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22960" y="6583680"/>
            <a:ext cx="74980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100"/>
              </a:lnSpc>
              <a:buNone/>
            </a:pPr>
            <a:r>
              <a:rPr lang="en-US" sz="2100" dirty="0">
                <a:solidFill>
                  <a:srgbClr val="B9CB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Çocuğunuzun okula uyumunda en çok hangi başlık zorlayıcı? Yorumlarda paylaşın.</a:t>
            </a:r>
            <a:endParaRPr lang="en-US" sz="2100" dirty="0"/>
          </a:p>
        </p:txBody>
      </p:sp>
      <p:sp>
        <p:nvSpPr>
          <p:cNvPr id="7" name="Shape 5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2C4A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8FA7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17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8FA7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8FA79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TABLO | İLK HAFTALAR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Okul kapısındaki karın ağrısı çoğu zaman mideyle ilgili değildir.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Anksiyete bozukluğu tanısı almış 6-17 yaş arası 128 çocuğun uzman klinisyenlerce değerlendirildiği çalışmada en sık bedensel belirtiler huzursuzluk (%74) ve karın ağrısı (%70) oldu.</a:t>
            </a: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Bedensel belirtilerin sayısı, kaygının şiddeti ve günlük işlevsellikteki bozulmayla anlamlı biçimde ilişkiliydi. Yani ağrı gerçektir. Kaynağı başka yerdedir.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Ginsburg, Riddle &amp; Davies. J Am Acad Child Adolesc Psychiatry, 2006;45(10):1179-1187.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SEYİR | KRİTİK BİLGİ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29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Erken yaşta yüksek ayrılık kaygısı gösteren çocukların çoğu kendiliğinden geriliyor.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1.933 ailenin çocukları 1,5 ile 6 yaş arasında izlendi ve dört farklı ayrılık kaygısı seyri belirlendi.</a:t>
            </a: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Yüksek düzeyde başlayıp yükselmeye devam eden grup örneklemin %6,9'uydu. Okul çağında öğretmen değerlendirmesinde de yüksek kaygılı bulunan tek grup buydu. Diğer tüm seyirlerde belirtiler 6 yaşına doğru belirgin biçimde azaldı.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Battaglia et al. Journal of Child Psychology and Psychiatry, 2015;57(1):39-46.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ORAN | KALICI SEYİR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1051560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400" b="1" dirty="0">
                <a:solidFill>
                  <a:srgbClr val="0035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%6,9</a:t>
            </a:r>
            <a:endParaRPr lang="en-US" sz="10400" dirty="0"/>
          </a:p>
        </p:txBody>
      </p:sp>
      <p:sp>
        <p:nvSpPr>
          <p:cNvPr id="4" name="Text 2"/>
          <p:cNvSpPr/>
          <p:nvPr/>
        </p:nvSpPr>
        <p:spPr>
          <a:xfrm>
            <a:off x="777240" y="3154680"/>
            <a:ext cx="7589520" cy="15727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3900"/>
              </a:lnSpc>
              <a:buNone/>
            </a:pPr>
            <a:r>
              <a:rPr lang="en-US" sz="31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Ayrılık kaygısı yüksek seyretmeye devam eden çocukların oranı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777240" y="4846320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5175504"/>
            <a:ext cx="7589520" cy="2423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300"/>
              </a:lnSpc>
              <a:buNone/>
            </a:pPr>
            <a:r>
              <a:rPr lang="en-US" sz="23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oran, ilk haftalarda zorlanan her çocuğun bir bozukluğu olmadığını gösteriyor. Aynı çalışma, yüksek düzeyin zaman içinde sürmesinin dikkat gerektirdiğini de gösterdi. Ayırt edici olan belirtinin varlığı değil, kalıcılığı.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Battaglia et al. Journal of Child Psychology and Psychiatry, 2015;57(1):39-46.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17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ÖZET | BEŞ BAŞLIK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400"/>
              </a:lnSpc>
              <a:buNone/>
            </a:pPr>
            <a:r>
              <a:rPr lang="en-US" sz="36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Kanıtı en güçlü beş uygulama</a:t>
            </a:r>
            <a:endParaRPr lang="en-US" sz="3600" dirty="0"/>
          </a:p>
        </p:txBody>
      </p:sp>
      <p:sp>
        <p:nvSpPr>
          <p:cNvPr id="4" name="Shape 2"/>
          <p:cNvSpPr/>
          <p:nvPr/>
        </p:nvSpPr>
        <p:spPr>
          <a:xfrm>
            <a:off x="777240" y="2359152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2697480"/>
            <a:ext cx="75895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2697480"/>
            <a:ext cx="137160" cy="4937760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2990088"/>
            <a:ext cx="6858000" cy="43525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2600"/>
              </a:lnSpc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Kaçınmayı desteklemeyin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200"/>
              </a:spcBef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Kaygıyı anlık dindiren düzenlemeler onu kalıcılaştırır.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1400"/>
              </a:spcBef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Devamsızlığı uzatmayın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200"/>
              </a:spcBef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Okuldan uzak kalınan süre uzadıkça dönüş zorlaşır.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1400"/>
              </a:spcBef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Uykuyu ve yatma saatini koruyun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200"/>
              </a:spcBef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Yarım saatlik fark bile sınıftaki davranışta ölçülüyor.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1400"/>
              </a:spcBef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Tanıdık akran bağını kurun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200"/>
              </a:spcBef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Sınıfta bir tanıdık yüz, ilk günlerin kaygısını azaltıyor.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1400"/>
              </a:spcBef>
              <a:buNone/>
            </a:pPr>
            <a:r>
              <a:rPr lang="en-US" sz="2200" b="1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Öğretmenle ilişkiyi güçlendirin</a:t>
            </a:r>
            <a:endParaRPr lang="en-US" sz="2200" dirty="0"/>
          </a:p>
          <a:p>
            <a:pPr indent="0" marL="0">
              <a:lnSpc>
                <a:spcPts val="2600"/>
              </a:lnSpc>
              <a:spcBef>
                <a:spcPts val="200"/>
              </a:spcBef>
              <a:buNone/>
            </a:pPr>
            <a:r>
              <a:rPr lang="en-US" sz="20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Okulda güvenilen tek bir yetişkin koruyucu etki sağlıyor.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maddenin kaynağı sonraki slaytlarda ayrı ayrı verilmiştir.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ÖNERİ 1 | KAÇINMA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Kaygıyı geçici olarak dindiren her düzenleme, kaygıyı uzun vadede büyütür.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Ailenin çocuğun kaygısına göre kendini ayarlaması literatürde aile uyumlanması olarak adlandırılır: sınıfa birlikte girmek, o günü atlatmak, aile düzenini kaygıya göre değiştirmek.</a:t>
            </a: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 aileyle yapılan ilk sistematik çalışmada bu davranışlar tüm kaygı bozukluklarında yaygındı ve en güçlü ilişki ayrılık kaygısıyla bulundu.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Lebowitz et al. Depression and Anxiety, 2012;30(1):47-54.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D4A01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KANIT | RANDOMİZE ÇALIŞMA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600"/>
              </a:lnSpc>
              <a:buNone/>
            </a:pPr>
            <a:r>
              <a:rPr lang="en-US" sz="29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Ebeveynin davranışını değiştirmek, çocuğu terapiye almak kadar etkili olabiliyor.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7-14 yaş arası 124 çocukla yapılan randomize çalışmada, yalnızca aileyle çalışılan SPACE programı bilişsel davranışçı terapiye kıyasla daha kötü sonuç vermedi. SPACE grubunda çocuk terapiste hiç görünmedi.</a:t>
            </a: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Aile uyumlanmasındaki azalma SPACE grubunda anlamlı biçimde daha fazlaydı.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Lebowitz et al. J Am Acad Child Adolesc Psychiatry, 2019;59(3):362-372.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ÖNERİ 2 | DEVAMSIZLIK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600"/>
              </a:lnSpc>
              <a:buNone/>
            </a:pPr>
            <a:r>
              <a:rPr lang="en-US" sz="38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Okuldan uzak kalınan süre uzadıkça dönüş zorlaşıyor.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C1121F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yaş altı 235 psikiyatri hastasının bir yıl izlendiği çalışmada, okul reddi bir yıldan kısa süredir devam eden çocukların okula dönme olasılığı 3,28 kat daha yüksekti (%95 GA: 1,32-8,15).</a:t>
            </a: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geriye dönük bir kohort çalışmasıdır ve tek başına nedensellik göstermez. Yine de erken hareket etmenin yönünü işaret eder.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Sasaki et al. Early Intervention in Psychiatry, 2026;20(3):e70156.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1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548640"/>
            <a:ext cx="7589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0035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ÖNERİ 3 | UYKU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932688"/>
            <a:ext cx="758952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100"/>
              </a:lnSpc>
              <a:buNone/>
            </a:pPr>
            <a:r>
              <a:rPr lang="en-US" sz="3300" b="1" dirty="0">
                <a:solidFill>
                  <a:srgbClr val="1416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Yarım saatlik uyku farkı, sınıftaki davranışta ölçülebiliyor.</a:t>
            </a:r>
            <a:endParaRPr lang="en-US" sz="3300" dirty="0"/>
          </a:p>
        </p:txBody>
      </p:sp>
      <p:sp>
        <p:nvSpPr>
          <p:cNvPr id="4" name="Shape 2"/>
          <p:cNvSpPr/>
          <p:nvPr/>
        </p:nvSpPr>
        <p:spPr>
          <a:xfrm>
            <a:off x="777240" y="3127248"/>
            <a:ext cx="1097280" cy="64008"/>
          </a:xfrm>
          <a:prstGeom prst="rect">
            <a:avLst/>
          </a:prstGeom>
          <a:solidFill>
            <a:srgbClr val="D4A017"/>
          </a:solidFill>
          <a:ln/>
        </p:spPr>
      </p:sp>
      <p:sp>
        <p:nvSpPr>
          <p:cNvPr id="5" name="Shape 3"/>
          <p:cNvSpPr/>
          <p:nvPr/>
        </p:nvSpPr>
        <p:spPr>
          <a:xfrm>
            <a:off x="777240" y="3456432"/>
            <a:ext cx="7589520" cy="4169664"/>
          </a:xfrm>
          <a:prstGeom prst="rect">
            <a:avLst/>
          </a:prstGeom>
          <a:solidFill>
            <a:srgbClr val="FFFFFF"/>
          </a:solidFill>
          <a:ln w="12700">
            <a:solidFill>
              <a:srgbClr val="D6D0B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77240" y="3456432"/>
            <a:ext cx="137160" cy="4169664"/>
          </a:xfrm>
          <a:prstGeom prst="rect">
            <a:avLst/>
          </a:prstGeom>
          <a:solidFill>
            <a:srgbClr val="003566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3730752"/>
            <a:ext cx="6858000" cy="36210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7-11 yaş arası 34 çocukla yapılan randomize çalışmada uykusu ortalama 27 dakika uzatılan çocukların duygusal değişkenlik ve huzursuz-dürtüsel davranış puanları düzeldi.</a:t>
            </a: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endParaRPr lang="en-US" sz="2400" dirty="0"/>
          </a:p>
          <a:p>
            <a:pPr indent="0" marL="0">
              <a:lnSpc>
                <a:spcPts val="3500"/>
              </a:lnSpc>
              <a:buNone/>
            </a:pPr>
            <a:r>
              <a:rPr lang="en-US" sz="2400" dirty="0">
                <a:solidFill>
                  <a:srgbClr val="2C2F4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Değerlendirmeyi yapan öğretmenler çocuğun hangi grupta olduğunu bilmiyordu. Uykusu ortalama 54 dakika kısıtlanan çocuklarda ise aynı puanlar kötüleşti.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777240" y="7790688"/>
            <a:ext cx="7589520" cy="38404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3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Gruber et al. Pediatrics, 2012;130(5):e1155-e1161.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77240" y="8247888"/>
            <a:ext cx="7589520" cy="0"/>
          </a:xfrm>
          <a:prstGeom prst="line">
            <a:avLst/>
          </a:prstGeom>
          <a:noFill/>
          <a:ln w="12700">
            <a:solidFill>
              <a:srgbClr val="D6D0B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77240" y="8339328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17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1828800" y="8339328"/>
            <a:ext cx="44805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Doç. Dr. Alişan Burak Yaşar · Psikiyatri Uzmanı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309360" y="8339328"/>
            <a:ext cx="2057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6B6E7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alisanburak.com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2026-08-30T06:17:05Z</dcterms:created>
  <dcterms:modified xsi:type="dcterms:W3CDTF">2026-08-30T06:17:05Z</dcterms:modified>
</cp:coreProperties>
</file>