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9144000" cy="9144000"/>
  <p:notesSz cx="9144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3B1E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852160" y="-1371600"/>
            <a:ext cx="5120640" cy="5120640"/>
          </a:xfrm>
          <a:prstGeom prst="ellipse">
            <a:avLst/>
          </a:prstGeom>
          <a:solidFill>
            <a:srgbClr val="FFFFFF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645920" y="6035040"/>
            <a:ext cx="4023360" cy="4023360"/>
          </a:xfrm>
          <a:prstGeom prst="ellipse">
            <a:avLst/>
          </a:prstGeom>
          <a:solidFill>
            <a:srgbClr val="6A8E62">
              <a:alpha val="14000"/>
            </a:srgbClr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640080" y="77724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spc="400" kern="0" dirty="0">
                <a:solidFill>
                  <a:srgbClr val="D9B7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SOSYAL PSİKOLOJİ · YARGI, BAĞLAM VE ANLAMA</a:t>
            </a:r>
            <a:endParaRPr lang="en-US" sz="14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1234440"/>
            <a:ext cx="78638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7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Anlamak için</a:t>
            </a:r>
            <a:endParaRPr lang="en-US" sz="4800" dirty="0"/>
          </a:p>
          <a:p>
            <a:pPr algn="l" indent="0" marL="0">
              <a:lnSpc>
                <a:spcPts val="57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hayal etmek</a:t>
            </a:r>
            <a:endParaRPr lang="en-US" sz="4800" dirty="0"/>
          </a:p>
          <a:p>
            <a:pPr algn="l" indent="0" marL="0">
              <a:lnSpc>
                <a:spcPts val="57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yetmiyor</a:t>
            </a:r>
            <a:endParaRPr lang="en-US" sz="4800" dirty="0"/>
          </a:p>
        </p:txBody>
      </p:sp>
      <p:sp>
        <p:nvSpPr>
          <p:cNvPr id="6" name="Shape 4"/>
          <p:cNvSpPr/>
          <p:nvPr/>
        </p:nvSpPr>
        <p:spPr>
          <a:xfrm>
            <a:off x="640080" y="3794760"/>
            <a:ext cx="1097280" cy="64008"/>
          </a:xfrm>
          <a:prstGeom prst="rect">
            <a:avLst/>
          </a:prstGeom>
          <a:solidFill>
            <a:srgbClr val="6A8E62"/>
          </a:solidFill>
          <a:ln/>
        </p:spPr>
      </p:sp>
      <p:sp>
        <p:nvSpPr>
          <p:cNvPr id="7" name="Shape 5"/>
          <p:cNvSpPr/>
          <p:nvPr/>
        </p:nvSpPr>
        <p:spPr>
          <a:xfrm>
            <a:off x="640080" y="4160520"/>
            <a:ext cx="7863840" cy="2148840"/>
          </a:xfrm>
          <a:prstGeom prst="rect">
            <a:avLst/>
          </a:prstGeom>
          <a:solidFill>
            <a:srgbClr val="4E2C3D"/>
          </a:solidFill>
          <a:ln w="12700">
            <a:solidFill>
              <a:srgbClr val="8A6274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1005840" y="4389120"/>
            <a:ext cx="7132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"Bir karar verirken diğer tarafa da sor. Doğru olabilirsin ama o zaman adil olmazsın."</a:t>
            </a:r>
            <a:endParaRPr lang="en-US" sz="2200" dirty="0"/>
          </a:p>
        </p:txBody>
      </p:sp>
      <p:sp>
        <p:nvSpPr>
          <p:cNvPr id="9" name="Text 7"/>
          <p:cNvSpPr txBox="1"/>
          <p:nvPr/>
        </p:nvSpPr>
        <p:spPr>
          <a:xfrm>
            <a:off x="1005840" y="5440680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"Hikâyeyi bir de kurttan dinlemek lazım."</a:t>
            </a:r>
            <a:endParaRPr lang="en-US" sz="2200" dirty="0"/>
          </a:p>
        </p:txBody>
      </p:sp>
      <p:sp>
        <p:nvSpPr>
          <p:cNvPr id="10" name="Text 8"/>
          <p:cNvSpPr txBox="1"/>
          <p:nvPr/>
        </p:nvSpPr>
        <p:spPr>
          <a:xfrm>
            <a:off x="640080" y="6537960"/>
            <a:ext cx="7498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100" dirty="0">
                <a:solidFill>
                  <a:srgbClr val="EFDC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Karşı tarafı anlamanın en güçlü yolu, onun yerine kendini koymak değil. Sormak.</a:t>
            </a:r>
            <a:endParaRPr lang="en-US" sz="2100" dirty="0"/>
          </a:p>
        </p:txBody>
      </p:sp>
      <p:sp>
        <p:nvSpPr>
          <p:cNvPr id="11" name="Shape 9"/>
          <p:cNvSpPr/>
          <p:nvPr/>
        </p:nvSpPr>
        <p:spPr>
          <a:xfrm>
            <a:off x="640080" y="7498080"/>
            <a:ext cx="3200400" cy="640080"/>
          </a:xfrm>
          <a:prstGeom prst="rect">
            <a:avLst/>
          </a:prstGeom>
          <a:solidFill>
            <a:srgbClr val="4E2C3D"/>
          </a:solidFill>
          <a:ln w="12700">
            <a:solidFill>
              <a:srgbClr val="8A6274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640080" y="7498080"/>
            <a:ext cx="3200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Kaydır  →  16 slayt</a:t>
            </a:r>
            <a:endParaRPr lang="en-US" sz="2100" dirty="0"/>
          </a:p>
        </p:txBody>
      </p:sp>
      <p:sp>
        <p:nvSpPr>
          <p:cNvPr id="13" name="Shape 11"/>
          <p:cNvSpPr/>
          <p:nvPr/>
        </p:nvSpPr>
        <p:spPr>
          <a:xfrm>
            <a:off x="640080" y="8485632"/>
            <a:ext cx="7863840" cy="10973"/>
          </a:xfrm>
          <a:prstGeom prst="rect">
            <a:avLst/>
          </a:prstGeom>
          <a:solidFill>
            <a:srgbClr val="5C3A48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640080" y="8577072"/>
            <a:ext cx="1463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C9B3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/ 16</a:t>
            </a:r>
            <a:endParaRPr lang="en-US" sz="1200" dirty="0"/>
          </a:p>
        </p:txBody>
      </p:sp>
      <p:sp>
        <p:nvSpPr>
          <p:cNvPr id="15" name="Text 13"/>
          <p:cNvSpPr txBox="1"/>
          <p:nvPr/>
        </p:nvSpPr>
        <p:spPr>
          <a:xfrm>
            <a:off x="2011680" y="8577072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C9B3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200" dirty="0"/>
          </a:p>
        </p:txBody>
      </p:sp>
      <p:sp>
        <p:nvSpPr>
          <p:cNvPr id="16" name="Text 14"/>
          <p:cNvSpPr txBox="1"/>
          <p:nvPr/>
        </p:nvSpPr>
        <p:spPr>
          <a:xfrm>
            <a:off x="6675120" y="8577072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F0E4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863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spc="4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 DENEYİ | 10 DAKİKALIK KONUŞMA</a:t>
            </a:r>
            <a:endParaRPr lang="en-US" sz="14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932688"/>
            <a:ext cx="78638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640"/>
              </a:lnSpc>
              <a:buNone/>
            </a:pPr>
            <a:r>
              <a:rPr lang="en-US" sz="40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Kapı önünde 10 dakika,</a:t>
            </a:r>
            <a:endParaRPr lang="en-US" sz="4000" dirty="0"/>
          </a:p>
          <a:p>
            <a:pPr algn="l" indent="0" marL="0">
              <a:lnSpc>
                <a:spcPts val="4640"/>
              </a:lnSpc>
              <a:buNone/>
            </a:pPr>
            <a:r>
              <a:rPr lang="en-US" sz="40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üç ay süren değişim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640080" y="2788920"/>
            <a:ext cx="137160" cy="2286000"/>
          </a:xfrm>
          <a:prstGeom prst="rect">
            <a:avLst/>
          </a:prstGeom>
          <a:solidFill>
            <a:srgbClr val="003566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2788920"/>
            <a:ext cx="7726680" cy="228600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1051560" y="297180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Randomize saha deneyi · 501 seçmen</a:t>
            </a:r>
            <a:endParaRPr lang="en-US" sz="2200" dirty="0"/>
          </a:p>
        </p:txBody>
      </p:sp>
      <p:sp>
        <p:nvSpPr>
          <p:cNvPr id="7" name="Text 5"/>
          <p:cNvSpPr txBox="1"/>
          <p:nvPr/>
        </p:nvSpPr>
        <p:spPr>
          <a:xfrm>
            <a:off x="1051560" y="3429000"/>
            <a:ext cx="713232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56 gönüllü kapı kapı dolaşarak, karşı tarafın bakış açısını etkin biçimde almaya dayalı yaklaşık 10 dakikalık bir konuşma yaptı. Hedef, trans bireylere yönelik önyargıydı.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640080" y="5257800"/>
            <a:ext cx="137160" cy="2606040"/>
          </a:xfrm>
          <a:prstGeom prst="rect">
            <a:avLst/>
          </a:prstGeom>
          <a:solidFill>
            <a:srgbClr val="6A8E62"/>
          </a:solidFill>
          <a:ln/>
        </p:spPr>
      </p:sp>
      <p:sp>
        <p:nvSpPr>
          <p:cNvPr id="9" name="Shape 7"/>
          <p:cNvSpPr/>
          <p:nvPr/>
        </p:nvSpPr>
        <p:spPr>
          <a:xfrm>
            <a:off x="777240" y="5257800"/>
            <a:ext cx="7726680" cy="260604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1051560" y="544068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6A8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</a:t>
            </a:r>
            <a:endParaRPr lang="en-US" sz="2200" dirty="0"/>
          </a:p>
        </p:txBody>
      </p:sp>
      <p:sp>
        <p:nvSpPr>
          <p:cNvPr id="11" name="Text 9"/>
          <p:cNvSpPr txBox="1"/>
          <p:nvPr/>
        </p:nvSpPr>
        <p:spPr>
          <a:xfrm>
            <a:off x="1051560" y="5897880"/>
            <a:ext cx="71323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Önyargıda belirgin bir azalma görüldü ve etki en az üç ay sürdü. Azalma, katılımcılar karşıt argümanlara maruz bırakıldıktan sonra da korundu. Konuşmayı yapanın kimliği sonucu değiştirmedi.</a:t>
            </a:r>
            <a:endParaRPr lang="en-US" sz="2000" dirty="0"/>
          </a:p>
        </p:txBody>
      </p:sp>
      <p:sp>
        <p:nvSpPr>
          <p:cNvPr id="12" name="Text 10"/>
          <p:cNvSpPr txBox="1"/>
          <p:nvPr/>
        </p:nvSpPr>
        <p:spPr>
          <a:xfrm>
            <a:off x="640080" y="8083296"/>
            <a:ext cx="4937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Broockman &amp; Kalla, Science, 2016</a:t>
            </a:r>
            <a:endParaRPr lang="en-US" sz="1200" dirty="0"/>
          </a:p>
        </p:txBody>
      </p:sp>
      <p:sp>
        <p:nvSpPr>
          <p:cNvPr id="13" name="Text 11"/>
          <p:cNvSpPr txBox="1"/>
          <p:nvPr/>
        </p:nvSpPr>
        <p:spPr>
          <a:xfrm>
            <a:off x="5029200" y="8083296"/>
            <a:ext cx="3474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Dosyayı ve referansları ücretsiz indirin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40080" y="8485632"/>
            <a:ext cx="7863840" cy="10973"/>
          </a:xfrm>
          <a:prstGeom prst="rect">
            <a:avLst/>
          </a:prstGeom>
          <a:solidFill>
            <a:srgbClr val="D6D0BF"/>
          </a:solidFill>
          <a:ln/>
        </p:spPr>
      </p:sp>
      <p:sp>
        <p:nvSpPr>
          <p:cNvPr id="15" name="Text 13"/>
          <p:cNvSpPr txBox="1"/>
          <p:nvPr/>
        </p:nvSpPr>
        <p:spPr>
          <a:xfrm>
            <a:off x="640080" y="8577072"/>
            <a:ext cx="1463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16</a:t>
            </a:r>
            <a:endParaRPr lang="en-US" sz="1200" dirty="0"/>
          </a:p>
        </p:txBody>
      </p:sp>
      <p:sp>
        <p:nvSpPr>
          <p:cNvPr id="16" name="Text 14"/>
          <p:cNvSpPr txBox="1"/>
          <p:nvPr/>
        </p:nvSpPr>
        <p:spPr>
          <a:xfrm>
            <a:off x="2011680" y="8577072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200" dirty="0"/>
          </a:p>
        </p:txBody>
      </p:sp>
      <p:sp>
        <p:nvSpPr>
          <p:cNvPr id="17" name="Text 15"/>
          <p:cNvSpPr txBox="1"/>
          <p:nvPr/>
        </p:nvSpPr>
        <p:spPr>
          <a:xfrm>
            <a:off x="6675120" y="8577072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863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spc="4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DÜRÜST NÜANS | NE İŞE YARAMIYOR</a:t>
            </a:r>
            <a:endParaRPr lang="en-US" sz="14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932688"/>
            <a:ext cx="78638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408"/>
              </a:lnSpc>
              <a:buNone/>
            </a:pPr>
            <a:r>
              <a:rPr lang="en-US" sz="38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Her müdahale işe yaramıyor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286000"/>
            <a:ext cx="137160" cy="2651760"/>
          </a:xfrm>
          <a:prstGeom prst="rect">
            <a:avLst/>
          </a:prstGeom>
          <a:solidFill>
            <a:srgbClr val="C1121F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2286000"/>
            <a:ext cx="7726680" cy="265176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1051560" y="246888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Örtük yanlılıkta etki yok</a:t>
            </a:r>
            <a:endParaRPr lang="en-US" sz="2200" dirty="0"/>
          </a:p>
        </p:txBody>
      </p:sp>
      <p:sp>
        <p:nvSpPr>
          <p:cNvPr id="7" name="Text 5"/>
          <p:cNvSpPr txBox="1"/>
          <p:nvPr/>
        </p:nvSpPr>
        <p:spPr>
          <a:xfrm>
            <a:off x="1051560" y="2926080"/>
            <a:ext cx="713232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20.000'den fazla katılımcının verisini birleştiren bir analizde, perspektif alma temelli müdahaleler ölçülen süreçlerin hiçbirinde güvenilir bir değişim yaratmadı.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640080" y="5212080"/>
            <a:ext cx="137160" cy="2651760"/>
          </a:xfrm>
          <a:prstGeom prst="rect">
            <a:avLst/>
          </a:prstGeom>
          <a:solidFill>
            <a:srgbClr val="C1121F"/>
          </a:solidFill>
          <a:ln/>
        </p:spPr>
      </p:sp>
      <p:sp>
        <p:nvSpPr>
          <p:cNvPr id="9" name="Shape 7"/>
          <p:cNvSpPr/>
          <p:nvPr/>
        </p:nvSpPr>
        <p:spPr>
          <a:xfrm>
            <a:off x="777240" y="5212080"/>
            <a:ext cx="7726680" cy="265176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1051560" y="539496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Bazı kişilerde ters etki</a:t>
            </a:r>
            <a:endParaRPr lang="en-US" sz="2200" dirty="0"/>
          </a:p>
        </p:txBody>
      </p:sp>
      <p:sp>
        <p:nvSpPr>
          <p:cNvPr id="11" name="Text 9"/>
          <p:cNvSpPr txBox="1"/>
          <p:nvPr/>
        </p:nvSpPr>
        <p:spPr>
          <a:xfrm>
            <a:off x="1051560" y="5852160"/>
            <a:ext cx="713232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müdahale, perspektif alma eğilimi zayıf olan kişilerde önyargıyı azaltmak yerine artırdı. Aynı ekibin ikinci çalışmasında ise müdahale hiç etki vermedi.</a:t>
            </a:r>
            <a:endParaRPr lang="en-US" sz="2000" dirty="0"/>
          </a:p>
        </p:txBody>
      </p:sp>
      <p:sp>
        <p:nvSpPr>
          <p:cNvPr id="12" name="Text 10"/>
          <p:cNvSpPr txBox="1"/>
          <p:nvPr/>
        </p:nvSpPr>
        <p:spPr>
          <a:xfrm>
            <a:off x="640080" y="8083296"/>
            <a:ext cx="4937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Calanchini ve ark., JPSP, 2020 · Szekeres ve ark., 2024</a:t>
            </a:r>
            <a:endParaRPr lang="en-US" sz="1200" dirty="0"/>
          </a:p>
        </p:txBody>
      </p:sp>
      <p:sp>
        <p:nvSpPr>
          <p:cNvPr id="13" name="Text 11"/>
          <p:cNvSpPr txBox="1"/>
          <p:nvPr/>
        </p:nvSpPr>
        <p:spPr>
          <a:xfrm>
            <a:off x="5029200" y="8083296"/>
            <a:ext cx="3474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Dosyayı ve referansları ücretsiz indirin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40080" y="8485632"/>
            <a:ext cx="7863840" cy="10973"/>
          </a:xfrm>
          <a:prstGeom prst="rect">
            <a:avLst/>
          </a:prstGeom>
          <a:solidFill>
            <a:srgbClr val="D6D0BF"/>
          </a:solidFill>
          <a:ln/>
        </p:spPr>
      </p:sp>
      <p:sp>
        <p:nvSpPr>
          <p:cNvPr id="15" name="Text 13"/>
          <p:cNvSpPr txBox="1"/>
          <p:nvPr/>
        </p:nvSpPr>
        <p:spPr>
          <a:xfrm>
            <a:off x="640080" y="8577072"/>
            <a:ext cx="1463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16</a:t>
            </a:r>
            <a:endParaRPr lang="en-US" sz="1200" dirty="0"/>
          </a:p>
        </p:txBody>
      </p:sp>
      <p:sp>
        <p:nvSpPr>
          <p:cNvPr id="16" name="Text 14"/>
          <p:cNvSpPr txBox="1"/>
          <p:nvPr/>
        </p:nvSpPr>
        <p:spPr>
          <a:xfrm>
            <a:off x="2011680" y="8577072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200" dirty="0"/>
          </a:p>
        </p:txBody>
      </p:sp>
      <p:sp>
        <p:nvSpPr>
          <p:cNvPr id="17" name="Text 15"/>
          <p:cNvSpPr txBox="1"/>
          <p:nvPr/>
        </p:nvSpPr>
        <p:spPr>
          <a:xfrm>
            <a:off x="6675120" y="8577072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863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spc="4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DÜRÜST NÜANS | KANIT TEK SESLİ DEĞİL</a:t>
            </a:r>
            <a:endParaRPr lang="en-US" sz="14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932688"/>
            <a:ext cx="78638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640"/>
              </a:lnSpc>
              <a:buNone/>
            </a:pPr>
            <a:r>
              <a:rPr lang="en-US" sz="40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Kanıtın karışık</a:t>
            </a:r>
            <a:endParaRPr lang="en-US" sz="4000" dirty="0"/>
          </a:p>
          <a:p>
            <a:pPr algn="l" indent="0" marL="0">
              <a:lnSpc>
                <a:spcPts val="4640"/>
              </a:lnSpc>
              <a:buNone/>
            </a:pPr>
            <a:r>
              <a:rPr lang="en-US" sz="40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olduğu yerler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640080" y="2788920"/>
            <a:ext cx="137160" cy="2377440"/>
          </a:xfrm>
          <a:prstGeom prst="rect">
            <a:avLst/>
          </a:prstGeom>
          <a:solidFill>
            <a:srgbClr val="C1121F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2788920"/>
            <a:ext cx="7726680" cy="237744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1051560" y="297180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"Karşıtını düşün" tartışmalı</a:t>
            </a:r>
            <a:endParaRPr lang="en-US" sz="2200" dirty="0"/>
          </a:p>
        </p:txBody>
      </p:sp>
      <p:sp>
        <p:nvSpPr>
          <p:cNvPr id="7" name="Text 5"/>
          <p:cNvSpPr txBox="1"/>
          <p:nvPr/>
        </p:nvSpPr>
        <p:spPr>
          <a:xfrm>
            <a:off x="1051560" y="3429000"/>
            <a:ext cx="713232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1984 tarihli çalışmada bu strateji yanlılığı azalttı. Sonraki bazı deneylerde ve ön kayıtlı raporlarda aynı etki doğrulanamadı.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640080" y="5349240"/>
            <a:ext cx="137160" cy="2514600"/>
          </a:xfrm>
          <a:prstGeom prst="rect">
            <a:avLst/>
          </a:prstGeom>
          <a:solidFill>
            <a:srgbClr val="C1121F"/>
          </a:solidFill>
          <a:ln/>
        </p:spPr>
      </p:sp>
      <p:sp>
        <p:nvSpPr>
          <p:cNvPr id="9" name="Shape 7"/>
          <p:cNvSpPr/>
          <p:nvPr/>
        </p:nvSpPr>
        <p:spPr>
          <a:xfrm>
            <a:off x="777240" y="5349240"/>
            <a:ext cx="7726680" cy="251460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1051560" y="553212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Yorum eğitiminin sınırı</a:t>
            </a:r>
            <a:endParaRPr lang="en-US" sz="2200" dirty="0"/>
          </a:p>
        </p:txBody>
      </p:sp>
      <p:sp>
        <p:nvSpPr>
          <p:cNvPr id="11" name="Text 9"/>
          <p:cNvSpPr txBox="1"/>
          <p:nvPr/>
        </p:nvSpPr>
        <p:spPr>
          <a:xfrm>
            <a:off x="1051560" y="5989320"/>
            <a:ext cx="71323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Yorum yanlılığını hedefleyen bilişsel eğitim, düşmanca yorumu azaltıyor. Ancak saldırgan davranış üzerindeki etkisi için kanıt yetersiz.</a:t>
            </a:r>
            <a:endParaRPr lang="en-US" sz="2000" dirty="0"/>
          </a:p>
        </p:txBody>
      </p:sp>
      <p:sp>
        <p:nvSpPr>
          <p:cNvPr id="12" name="Text 10"/>
          <p:cNvSpPr txBox="1"/>
          <p:nvPr/>
        </p:nvSpPr>
        <p:spPr>
          <a:xfrm>
            <a:off x="640080" y="8083296"/>
            <a:ext cx="4937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Lord, Lepper &amp; Preston, JPSP, 1984 · AlMoghrabi ve ark., 2023</a:t>
            </a:r>
            <a:endParaRPr lang="en-US" sz="1200" dirty="0"/>
          </a:p>
        </p:txBody>
      </p:sp>
      <p:sp>
        <p:nvSpPr>
          <p:cNvPr id="13" name="Text 11"/>
          <p:cNvSpPr txBox="1"/>
          <p:nvPr/>
        </p:nvSpPr>
        <p:spPr>
          <a:xfrm>
            <a:off x="5029200" y="8083296"/>
            <a:ext cx="3474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Dosyayı ve referansları ücretsiz indirin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40080" y="8485632"/>
            <a:ext cx="7863840" cy="10973"/>
          </a:xfrm>
          <a:prstGeom prst="rect">
            <a:avLst/>
          </a:prstGeom>
          <a:solidFill>
            <a:srgbClr val="D6D0BF"/>
          </a:solidFill>
          <a:ln/>
        </p:spPr>
      </p:sp>
      <p:sp>
        <p:nvSpPr>
          <p:cNvPr id="15" name="Text 13"/>
          <p:cNvSpPr txBox="1"/>
          <p:nvPr/>
        </p:nvSpPr>
        <p:spPr>
          <a:xfrm>
            <a:off x="640080" y="8577072"/>
            <a:ext cx="1463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16</a:t>
            </a:r>
            <a:endParaRPr lang="en-US" sz="1200" dirty="0"/>
          </a:p>
        </p:txBody>
      </p:sp>
      <p:sp>
        <p:nvSpPr>
          <p:cNvPr id="16" name="Text 14"/>
          <p:cNvSpPr txBox="1"/>
          <p:nvPr/>
        </p:nvSpPr>
        <p:spPr>
          <a:xfrm>
            <a:off x="2011680" y="8577072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200" dirty="0"/>
          </a:p>
        </p:txBody>
      </p:sp>
      <p:sp>
        <p:nvSpPr>
          <p:cNvPr id="17" name="Text 15"/>
          <p:cNvSpPr txBox="1"/>
          <p:nvPr/>
        </p:nvSpPr>
        <p:spPr>
          <a:xfrm>
            <a:off x="6675120" y="8577072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863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spc="400" kern="0" dirty="0">
                <a:solidFill>
                  <a:srgbClr val="6A8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KENDİMİZ | AYNI ADALET İÇERİ DE İŞLER</a:t>
            </a:r>
            <a:endParaRPr lang="en-US" sz="14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932688"/>
            <a:ext cx="78638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640"/>
              </a:lnSpc>
              <a:buNone/>
            </a:pPr>
            <a:r>
              <a:rPr lang="en-US" sz="40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Öz eleştiri sabit bir</a:t>
            </a:r>
            <a:endParaRPr lang="en-US" sz="4000" dirty="0"/>
          </a:p>
          <a:p>
            <a:pPr algn="l" indent="0" marL="0">
              <a:lnSpc>
                <a:spcPts val="4640"/>
              </a:lnSpc>
              <a:buNone/>
            </a:pPr>
            <a:r>
              <a:rPr lang="en-US" sz="40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özellik değil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640080" y="2788920"/>
            <a:ext cx="137160" cy="2743200"/>
          </a:xfrm>
          <a:prstGeom prst="rect">
            <a:avLst/>
          </a:prstGeom>
          <a:solidFill>
            <a:srgbClr val="6A8E62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2788920"/>
            <a:ext cx="7726680" cy="274320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1051560" y="297180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6A8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randomize çalışma · 1.350 katılımcı</a:t>
            </a:r>
            <a:endParaRPr lang="en-US" sz="2200" dirty="0"/>
          </a:p>
        </p:txBody>
      </p:sp>
      <p:sp>
        <p:nvSpPr>
          <p:cNvPr id="7" name="Text 5"/>
          <p:cNvSpPr txBox="1"/>
          <p:nvPr/>
        </p:nvSpPr>
        <p:spPr>
          <a:xfrm>
            <a:off x="1051560" y="3429000"/>
            <a:ext cx="713232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Öz şefkat temelli müdahaleler, kontrol gruplarına kıyasla öz eleştiriyi orta düzeyde azalttı (g = 0,51; %95 güven aralığı 0,33 ile 0,69). Buradaki g, etkinin büyüklüğünü gösteren bir ölçü. 0,5 civarı orta düzey kabul edilir.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640080" y="5760720"/>
            <a:ext cx="137160" cy="2103120"/>
          </a:xfrm>
          <a:prstGeom prst="rect">
            <a:avLst/>
          </a:prstGeom>
          <a:solidFill>
            <a:srgbClr val="C1121F"/>
          </a:solidFill>
          <a:ln/>
        </p:spPr>
      </p:sp>
      <p:sp>
        <p:nvSpPr>
          <p:cNvPr id="9" name="Shape 7"/>
          <p:cNvSpPr/>
          <p:nvPr/>
        </p:nvSpPr>
        <p:spPr>
          <a:xfrm>
            <a:off x="777240" y="5760720"/>
            <a:ext cx="7726680" cy="210312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1051560" y="594360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Sınır</a:t>
            </a:r>
            <a:endParaRPr lang="en-US" sz="2200" dirty="0"/>
          </a:p>
        </p:txBody>
      </p:sp>
      <p:sp>
        <p:nvSpPr>
          <p:cNvPr id="11" name="Text 9"/>
          <p:cNvSpPr txBox="1"/>
          <p:nvPr/>
        </p:nvSpPr>
        <p:spPr>
          <a:xfrm>
            <a:off x="1051560" y="6400800"/>
            <a:ext cx="71323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Çalışmaların kalitesi orta düzeyde ve aralarındaki değişkenlik yüksek. Etki, pasif kontrol gruplarına kıyasla daha büyük çıkıyor.</a:t>
            </a:r>
            <a:endParaRPr lang="en-US" sz="2000" dirty="0"/>
          </a:p>
        </p:txBody>
      </p:sp>
      <p:sp>
        <p:nvSpPr>
          <p:cNvPr id="12" name="Text 10"/>
          <p:cNvSpPr txBox="1"/>
          <p:nvPr/>
        </p:nvSpPr>
        <p:spPr>
          <a:xfrm>
            <a:off x="640080" y="8083296"/>
            <a:ext cx="4937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Wakelin, Perman &amp; Simonds, Clin Psychol Psychother, 2021</a:t>
            </a:r>
            <a:endParaRPr lang="en-US" sz="1200" dirty="0"/>
          </a:p>
        </p:txBody>
      </p:sp>
      <p:sp>
        <p:nvSpPr>
          <p:cNvPr id="13" name="Text 11"/>
          <p:cNvSpPr txBox="1"/>
          <p:nvPr/>
        </p:nvSpPr>
        <p:spPr>
          <a:xfrm>
            <a:off x="5029200" y="8083296"/>
            <a:ext cx="3474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Dosyayı ve referansları ücretsiz indirin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40080" y="8485632"/>
            <a:ext cx="7863840" cy="10973"/>
          </a:xfrm>
          <a:prstGeom prst="rect">
            <a:avLst/>
          </a:prstGeom>
          <a:solidFill>
            <a:srgbClr val="D6D0BF"/>
          </a:solidFill>
          <a:ln/>
        </p:spPr>
      </p:sp>
      <p:sp>
        <p:nvSpPr>
          <p:cNvPr id="15" name="Text 13"/>
          <p:cNvSpPr txBox="1"/>
          <p:nvPr/>
        </p:nvSpPr>
        <p:spPr>
          <a:xfrm>
            <a:off x="640080" y="8577072"/>
            <a:ext cx="1463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16</a:t>
            </a:r>
            <a:endParaRPr lang="en-US" sz="1200" dirty="0"/>
          </a:p>
        </p:txBody>
      </p:sp>
      <p:sp>
        <p:nvSpPr>
          <p:cNvPr id="16" name="Text 14"/>
          <p:cNvSpPr txBox="1"/>
          <p:nvPr/>
        </p:nvSpPr>
        <p:spPr>
          <a:xfrm>
            <a:off x="2011680" y="8577072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200" dirty="0"/>
          </a:p>
        </p:txBody>
      </p:sp>
      <p:sp>
        <p:nvSpPr>
          <p:cNvPr id="17" name="Text 15"/>
          <p:cNvSpPr txBox="1"/>
          <p:nvPr/>
        </p:nvSpPr>
        <p:spPr>
          <a:xfrm>
            <a:off x="6675120" y="8577072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863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spc="400" kern="0" dirty="0">
                <a:solidFill>
                  <a:srgbClr val="6A8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YOL HARİTASI | BUGÜN UYGULANABİLİR</a:t>
            </a:r>
            <a:endParaRPr lang="en-US" sz="14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932688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176"/>
              </a:lnSpc>
              <a:buNone/>
            </a:pPr>
            <a:r>
              <a:rPr lang="en-US" sz="36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Karar vermeden önce beş adım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640080" y="2148840"/>
            <a:ext cx="137160" cy="1078992"/>
          </a:xfrm>
          <a:prstGeom prst="rect">
            <a:avLst/>
          </a:prstGeom>
          <a:solidFill>
            <a:srgbClr val="6A8E62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2148840"/>
            <a:ext cx="7726680" cy="1078992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24128" y="2432304"/>
            <a:ext cx="512064" cy="512064"/>
          </a:xfrm>
          <a:prstGeom prst="ellipse">
            <a:avLst/>
          </a:prstGeom>
          <a:solidFill>
            <a:srgbClr val="6A8E62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1024128" y="2432304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200" dirty="0"/>
          </a:p>
        </p:txBody>
      </p:sp>
      <p:sp>
        <p:nvSpPr>
          <p:cNvPr id="8" name="Text 6"/>
          <p:cNvSpPr txBox="1"/>
          <p:nvPr/>
        </p:nvSpPr>
        <p:spPr>
          <a:xfrm>
            <a:off x="1737360" y="2331720"/>
            <a:ext cx="6446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1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Hayal etme, sor.</a:t>
            </a:r>
            <a:endParaRPr lang="en-US" sz="2100" dirty="0"/>
          </a:p>
        </p:txBody>
      </p:sp>
      <p:sp>
        <p:nvSpPr>
          <p:cNvPr id="9" name="Text 7"/>
          <p:cNvSpPr txBox="1"/>
          <p:nvPr/>
        </p:nvSpPr>
        <p:spPr>
          <a:xfrm>
            <a:off x="1737360" y="2697480"/>
            <a:ext cx="6446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"O gün ne oluyordu" sorusu, hayal etmekten iyi.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" y="3300984"/>
            <a:ext cx="137160" cy="1078992"/>
          </a:xfrm>
          <a:prstGeom prst="rect">
            <a:avLst/>
          </a:prstGeom>
          <a:solidFill>
            <a:srgbClr val="003566"/>
          </a:solidFill>
          <a:ln/>
        </p:spPr>
      </p:sp>
      <p:sp>
        <p:nvSpPr>
          <p:cNvPr id="11" name="Shape 9"/>
          <p:cNvSpPr/>
          <p:nvPr/>
        </p:nvSpPr>
        <p:spPr>
          <a:xfrm>
            <a:off x="777240" y="3300984"/>
            <a:ext cx="7726680" cy="1078992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24128" y="3584448"/>
            <a:ext cx="512064" cy="512064"/>
          </a:xfrm>
          <a:prstGeom prst="ellipse">
            <a:avLst/>
          </a:prstGeom>
          <a:solidFill>
            <a:srgbClr val="003566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1024128" y="3584448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200" dirty="0"/>
          </a:p>
        </p:txBody>
      </p:sp>
      <p:sp>
        <p:nvSpPr>
          <p:cNvPr id="14" name="Text 12"/>
          <p:cNvSpPr txBox="1"/>
          <p:nvPr/>
        </p:nvSpPr>
        <p:spPr>
          <a:xfrm>
            <a:off x="1737360" y="3483864"/>
            <a:ext cx="6446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1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Cevabın üstüne bir soru daha ekle.</a:t>
            </a:r>
            <a:endParaRPr lang="en-US" sz="2100" dirty="0"/>
          </a:p>
        </p:txBody>
      </p:sp>
      <p:sp>
        <p:nvSpPr>
          <p:cNvPr id="15" name="Text 13"/>
          <p:cNvSpPr txBox="1"/>
          <p:nvPr/>
        </p:nvSpPr>
        <p:spPr>
          <a:xfrm>
            <a:off x="1737360" y="3849624"/>
            <a:ext cx="6446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Takip sorusu soranlar daha duyarlı bulunuyor.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640080" y="4453128"/>
            <a:ext cx="137160" cy="1078992"/>
          </a:xfrm>
          <a:prstGeom prst="rect">
            <a:avLst/>
          </a:prstGeom>
          <a:solidFill>
            <a:srgbClr val="6A8E62"/>
          </a:solidFill>
          <a:ln/>
        </p:spPr>
      </p:sp>
      <p:sp>
        <p:nvSpPr>
          <p:cNvPr id="17" name="Shape 15"/>
          <p:cNvSpPr/>
          <p:nvPr/>
        </p:nvSpPr>
        <p:spPr>
          <a:xfrm>
            <a:off x="777240" y="4453128"/>
            <a:ext cx="7726680" cy="1078992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24128" y="4736592"/>
            <a:ext cx="512064" cy="512064"/>
          </a:xfrm>
          <a:prstGeom prst="ellipse">
            <a:avLst/>
          </a:prstGeom>
          <a:solidFill>
            <a:srgbClr val="6A8E62"/>
          </a:solidFill>
          <a:ln/>
        </p:spPr>
      </p:sp>
      <p:sp>
        <p:nvSpPr>
          <p:cNvPr id="19" name="Text 17"/>
          <p:cNvSpPr txBox="1"/>
          <p:nvPr/>
        </p:nvSpPr>
        <p:spPr>
          <a:xfrm>
            <a:off x="1024128" y="4736592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200" dirty="0"/>
          </a:p>
        </p:txBody>
      </p:sp>
      <p:sp>
        <p:nvSpPr>
          <p:cNvPr id="20" name="Text 18"/>
          <p:cNvSpPr txBox="1"/>
          <p:nvPr/>
        </p:nvSpPr>
        <p:spPr>
          <a:xfrm>
            <a:off x="1737360" y="4636008"/>
            <a:ext cx="6446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1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Bağlamı somutlaştır.</a:t>
            </a:r>
            <a:endParaRPr lang="en-US" sz="2100" dirty="0"/>
          </a:p>
        </p:txBody>
      </p:sp>
      <p:sp>
        <p:nvSpPr>
          <p:cNvPr id="21" name="Text 19"/>
          <p:cNvSpPr txBox="1"/>
          <p:nvPr/>
        </p:nvSpPr>
        <p:spPr>
          <a:xfrm>
            <a:off x="1737360" y="5001768"/>
            <a:ext cx="6446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Belirsiz açıklama, zihin meşgulken işe yaramıyor.</a:t>
            </a:r>
            <a:endParaRPr lang="en-US" sz="2000" dirty="0"/>
          </a:p>
        </p:txBody>
      </p:sp>
      <p:sp>
        <p:nvSpPr>
          <p:cNvPr id="22" name="Shape 20"/>
          <p:cNvSpPr/>
          <p:nvPr/>
        </p:nvSpPr>
        <p:spPr>
          <a:xfrm>
            <a:off x="640080" y="5605272"/>
            <a:ext cx="137160" cy="1078992"/>
          </a:xfrm>
          <a:prstGeom prst="rect">
            <a:avLst/>
          </a:prstGeom>
          <a:solidFill>
            <a:srgbClr val="003566"/>
          </a:solidFill>
          <a:ln/>
        </p:spPr>
      </p:sp>
      <p:sp>
        <p:nvSpPr>
          <p:cNvPr id="23" name="Shape 21"/>
          <p:cNvSpPr/>
          <p:nvPr/>
        </p:nvSpPr>
        <p:spPr>
          <a:xfrm>
            <a:off x="777240" y="5605272"/>
            <a:ext cx="7726680" cy="1078992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024128" y="5888736"/>
            <a:ext cx="512064" cy="512064"/>
          </a:xfrm>
          <a:prstGeom prst="ellipse">
            <a:avLst/>
          </a:prstGeom>
          <a:solidFill>
            <a:srgbClr val="003566"/>
          </a:solidFill>
          <a:ln/>
        </p:spPr>
      </p:sp>
      <p:sp>
        <p:nvSpPr>
          <p:cNvPr id="25" name="Text 23"/>
          <p:cNvSpPr txBox="1"/>
          <p:nvPr/>
        </p:nvSpPr>
        <p:spPr>
          <a:xfrm>
            <a:off x="1024128" y="588873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200" dirty="0"/>
          </a:p>
        </p:txBody>
      </p:sp>
      <p:sp>
        <p:nvSpPr>
          <p:cNvPr id="26" name="Text 24"/>
          <p:cNvSpPr txBox="1"/>
          <p:nvPr/>
        </p:nvSpPr>
        <p:spPr>
          <a:xfrm>
            <a:off x="1737360" y="5788152"/>
            <a:ext cx="6446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1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Yorumunu karar değil, varsayım gibi tut.</a:t>
            </a:r>
            <a:endParaRPr lang="en-US" sz="2100" dirty="0"/>
          </a:p>
        </p:txBody>
      </p:sp>
      <p:sp>
        <p:nvSpPr>
          <p:cNvPr id="27" name="Text 25"/>
          <p:cNvSpPr txBox="1"/>
          <p:nvPr/>
        </p:nvSpPr>
        <p:spPr>
          <a:xfrm>
            <a:off x="1737360" y="6153912"/>
            <a:ext cx="6446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Belirsizi düşmanca okumak tepkiselliği artırıyor.</a:t>
            </a:r>
            <a:endParaRPr lang="en-US" sz="2000" dirty="0"/>
          </a:p>
        </p:txBody>
      </p:sp>
      <p:sp>
        <p:nvSpPr>
          <p:cNvPr id="28" name="Shape 26"/>
          <p:cNvSpPr/>
          <p:nvPr/>
        </p:nvSpPr>
        <p:spPr>
          <a:xfrm>
            <a:off x="640080" y="6757416"/>
            <a:ext cx="137160" cy="1078992"/>
          </a:xfrm>
          <a:prstGeom prst="rect">
            <a:avLst/>
          </a:prstGeom>
          <a:solidFill>
            <a:srgbClr val="6A8E62"/>
          </a:solidFill>
          <a:ln/>
        </p:spPr>
      </p:sp>
      <p:sp>
        <p:nvSpPr>
          <p:cNvPr id="29" name="Shape 27"/>
          <p:cNvSpPr/>
          <p:nvPr/>
        </p:nvSpPr>
        <p:spPr>
          <a:xfrm>
            <a:off x="777240" y="6757416"/>
            <a:ext cx="7726680" cy="1078992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1024128" y="7040880"/>
            <a:ext cx="512064" cy="512064"/>
          </a:xfrm>
          <a:prstGeom prst="ellipse">
            <a:avLst/>
          </a:prstGeom>
          <a:solidFill>
            <a:srgbClr val="6A8E62"/>
          </a:solidFill>
          <a:ln/>
        </p:spPr>
      </p:sp>
      <p:sp>
        <p:nvSpPr>
          <p:cNvPr id="31" name="Text 29"/>
          <p:cNvSpPr txBox="1"/>
          <p:nvPr/>
        </p:nvSpPr>
        <p:spPr>
          <a:xfrm>
            <a:off x="1024128" y="704088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2200" dirty="0"/>
          </a:p>
        </p:txBody>
      </p:sp>
      <p:sp>
        <p:nvSpPr>
          <p:cNvPr id="32" name="Text 30"/>
          <p:cNvSpPr txBox="1"/>
          <p:nvPr/>
        </p:nvSpPr>
        <p:spPr>
          <a:xfrm>
            <a:off x="1737360" y="6940296"/>
            <a:ext cx="6446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1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Aynı ölçüyü kendine de uygula.</a:t>
            </a:r>
            <a:endParaRPr lang="en-US" sz="2100" dirty="0"/>
          </a:p>
        </p:txBody>
      </p:sp>
      <p:sp>
        <p:nvSpPr>
          <p:cNvPr id="33" name="Text 31"/>
          <p:cNvSpPr txBox="1"/>
          <p:nvPr/>
        </p:nvSpPr>
        <p:spPr>
          <a:xfrm>
            <a:off x="1737360" y="7306056"/>
            <a:ext cx="6446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Öz eleştiri müdahaleyle ölçülebilir biçimde azalıyor.</a:t>
            </a:r>
            <a:endParaRPr lang="en-US" sz="2000" dirty="0"/>
          </a:p>
        </p:txBody>
      </p:sp>
      <p:sp>
        <p:nvSpPr>
          <p:cNvPr id="34" name="Text 32"/>
          <p:cNvSpPr txBox="1"/>
          <p:nvPr/>
        </p:nvSpPr>
        <p:spPr>
          <a:xfrm>
            <a:off x="640080" y="8083296"/>
            <a:ext cx="4937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Eyal 2018 · Huang 2017 · Trope &amp; Gaunt 2000 · Verhoef 2019 · Wakelin 2021</a:t>
            </a:r>
            <a:endParaRPr lang="en-US" sz="1200" dirty="0"/>
          </a:p>
        </p:txBody>
      </p:sp>
      <p:sp>
        <p:nvSpPr>
          <p:cNvPr id="35" name="Text 33"/>
          <p:cNvSpPr txBox="1"/>
          <p:nvPr/>
        </p:nvSpPr>
        <p:spPr>
          <a:xfrm>
            <a:off x="5029200" y="8083296"/>
            <a:ext cx="3474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Dosyayı ve referansları ücretsiz indirin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640080" y="8485632"/>
            <a:ext cx="7863840" cy="10973"/>
          </a:xfrm>
          <a:prstGeom prst="rect">
            <a:avLst/>
          </a:prstGeom>
          <a:solidFill>
            <a:srgbClr val="D6D0BF"/>
          </a:solidFill>
          <a:ln/>
        </p:spPr>
      </p:sp>
      <p:sp>
        <p:nvSpPr>
          <p:cNvPr id="37" name="Text 35"/>
          <p:cNvSpPr txBox="1"/>
          <p:nvPr/>
        </p:nvSpPr>
        <p:spPr>
          <a:xfrm>
            <a:off x="640080" y="8577072"/>
            <a:ext cx="1463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16</a:t>
            </a:r>
            <a:endParaRPr lang="en-US" sz="1200" dirty="0"/>
          </a:p>
        </p:txBody>
      </p:sp>
      <p:sp>
        <p:nvSpPr>
          <p:cNvPr id="38" name="Text 36"/>
          <p:cNvSpPr txBox="1"/>
          <p:nvPr/>
        </p:nvSpPr>
        <p:spPr>
          <a:xfrm>
            <a:off x="2011680" y="8577072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200" dirty="0"/>
          </a:p>
        </p:txBody>
      </p:sp>
      <p:sp>
        <p:nvSpPr>
          <p:cNvPr id="39" name="Text 37"/>
          <p:cNvSpPr txBox="1"/>
          <p:nvPr/>
        </p:nvSpPr>
        <p:spPr>
          <a:xfrm>
            <a:off x="6675120" y="8577072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863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spc="4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SINIR | ANLAMAK, ONAYLAMAK DEĞİLDİR</a:t>
            </a:r>
            <a:endParaRPr lang="en-US" sz="14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932688"/>
            <a:ext cx="78638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408"/>
              </a:lnSpc>
              <a:buNone/>
            </a:pPr>
            <a:r>
              <a:rPr lang="en-US" sz="38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Açıklamak aklamak değildir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240280"/>
            <a:ext cx="137160" cy="2194560"/>
          </a:xfrm>
          <a:prstGeom prst="rect">
            <a:avLst/>
          </a:prstGeom>
          <a:solidFill>
            <a:srgbClr val="C1121F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2240280"/>
            <a:ext cx="7726680" cy="219456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1051560" y="242316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Ayrımı koruyun</a:t>
            </a:r>
            <a:endParaRPr lang="en-US" sz="2200" dirty="0"/>
          </a:p>
        </p:txBody>
      </p:sp>
      <p:sp>
        <p:nvSpPr>
          <p:cNvPr id="7" name="Text 5"/>
          <p:cNvSpPr txBox="1"/>
          <p:nvPr/>
        </p:nvSpPr>
        <p:spPr>
          <a:xfrm>
            <a:off x="1051560" y="2880360"/>
            <a:ext cx="71323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davranışın bağlamını anlamak, o davranışın sonucunu ortadan kaldırmaz. Bu ayrım özellikle şiddet, istismar ve ihmal söz konusu olduğunda geçerlidir.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640080" y="4617720"/>
            <a:ext cx="137160" cy="1554480"/>
          </a:xfrm>
          <a:prstGeom prst="rect">
            <a:avLst/>
          </a:prstGeom>
          <a:solidFill>
            <a:srgbClr val="003566"/>
          </a:solidFill>
          <a:ln/>
        </p:spPr>
      </p:sp>
      <p:sp>
        <p:nvSpPr>
          <p:cNvPr id="9" name="Shape 7"/>
          <p:cNvSpPr/>
          <p:nvPr/>
        </p:nvSpPr>
        <p:spPr>
          <a:xfrm>
            <a:off x="777240" y="4617720"/>
            <a:ext cx="7726680" cy="155448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1051560" y="480060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araştırmaların önerdiği şey</a:t>
            </a:r>
            <a:endParaRPr lang="en-US" sz="2200" dirty="0"/>
          </a:p>
        </p:txBody>
      </p:sp>
      <p:sp>
        <p:nvSpPr>
          <p:cNvPr id="11" name="Text 9"/>
          <p:cNvSpPr txBox="1"/>
          <p:nvPr/>
        </p:nvSpPr>
        <p:spPr>
          <a:xfrm>
            <a:off x="1051560" y="5257800"/>
            <a:ext cx="7132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Yargıyı askıya almak değil. Yargıyı eksik bilgiyle vermemek.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640080" y="6355080"/>
            <a:ext cx="137160" cy="1508760"/>
          </a:xfrm>
          <a:prstGeom prst="rect">
            <a:avLst/>
          </a:prstGeom>
          <a:solidFill>
            <a:srgbClr val="6A8E62"/>
          </a:solidFill>
          <a:ln/>
        </p:spPr>
      </p:sp>
      <p:sp>
        <p:nvSpPr>
          <p:cNvPr id="13" name="Shape 11"/>
          <p:cNvSpPr/>
          <p:nvPr/>
        </p:nvSpPr>
        <p:spPr>
          <a:xfrm>
            <a:off x="777240" y="6355080"/>
            <a:ext cx="7726680" cy="150876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1051560" y="653796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6A8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</a:t>
            </a:r>
            <a:endParaRPr lang="en-US" sz="2200" dirty="0"/>
          </a:p>
        </p:txBody>
      </p:sp>
      <p:sp>
        <p:nvSpPr>
          <p:cNvPr id="15" name="Text 13"/>
          <p:cNvSpPr txBox="1"/>
          <p:nvPr/>
        </p:nvSpPr>
        <p:spPr>
          <a:xfrm>
            <a:off x="1051560" y="6995160"/>
            <a:ext cx="7132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içerik genel bilgilendirme amaçlıdır, bireysel değerlendirmenin yerini tutmaz.</a:t>
            </a:r>
            <a:endParaRPr lang="en-US" sz="2000" dirty="0"/>
          </a:p>
        </p:txBody>
      </p:sp>
      <p:sp>
        <p:nvSpPr>
          <p:cNvPr id="16" name="Text 14"/>
          <p:cNvSpPr txBox="1"/>
          <p:nvPr/>
        </p:nvSpPr>
        <p:spPr>
          <a:xfrm>
            <a:off x="640080" y="8083296"/>
            <a:ext cx="4937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Sentez: bu setteki kaynakların ortak sınırı</a:t>
            </a:r>
            <a:endParaRPr lang="en-US" sz="1200" dirty="0"/>
          </a:p>
        </p:txBody>
      </p:sp>
      <p:sp>
        <p:nvSpPr>
          <p:cNvPr id="17" name="Text 15"/>
          <p:cNvSpPr txBox="1"/>
          <p:nvPr/>
        </p:nvSpPr>
        <p:spPr>
          <a:xfrm>
            <a:off x="5029200" y="8083296"/>
            <a:ext cx="3474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Dosyayı ve referansları ücretsiz indirin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40080" y="8485632"/>
            <a:ext cx="7863840" cy="10973"/>
          </a:xfrm>
          <a:prstGeom prst="rect">
            <a:avLst/>
          </a:prstGeom>
          <a:solidFill>
            <a:srgbClr val="D6D0BF"/>
          </a:solidFill>
          <a:ln/>
        </p:spPr>
      </p:sp>
      <p:sp>
        <p:nvSpPr>
          <p:cNvPr id="19" name="Text 17"/>
          <p:cNvSpPr txBox="1"/>
          <p:nvPr/>
        </p:nvSpPr>
        <p:spPr>
          <a:xfrm>
            <a:off x="640080" y="8577072"/>
            <a:ext cx="1463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/ 16</a:t>
            </a:r>
            <a:endParaRPr lang="en-US" sz="1200" dirty="0"/>
          </a:p>
        </p:txBody>
      </p:sp>
      <p:sp>
        <p:nvSpPr>
          <p:cNvPr id="20" name="Text 18"/>
          <p:cNvSpPr txBox="1"/>
          <p:nvPr/>
        </p:nvSpPr>
        <p:spPr>
          <a:xfrm>
            <a:off x="2011680" y="8577072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200" dirty="0"/>
          </a:p>
        </p:txBody>
      </p:sp>
      <p:sp>
        <p:nvSpPr>
          <p:cNvPr id="21" name="Text 19"/>
          <p:cNvSpPr txBox="1"/>
          <p:nvPr/>
        </p:nvSpPr>
        <p:spPr>
          <a:xfrm>
            <a:off x="6675120" y="8577072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3B1E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-1280160"/>
            <a:ext cx="4572000" cy="4572000"/>
          </a:xfrm>
          <a:prstGeom prst="ellipse">
            <a:avLst/>
          </a:prstGeom>
          <a:solidFill>
            <a:srgbClr val="FFFFFF">
              <a:alpha val="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5669280" y="5852160"/>
            <a:ext cx="4754880" cy="4754880"/>
          </a:xfrm>
          <a:prstGeom prst="ellipse">
            <a:avLst/>
          </a:prstGeom>
          <a:solidFill>
            <a:srgbClr val="6A8E62">
              <a:alpha val="14000"/>
            </a:srgbClr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640080" y="77724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spc="400" kern="0" dirty="0">
                <a:solidFill>
                  <a:srgbClr val="D9B7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KAPANIŞ</a:t>
            </a:r>
            <a:endParaRPr lang="en-US" sz="14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1783080"/>
            <a:ext cx="78638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200"/>
              </a:lnSpc>
              <a:buNone/>
            </a:pPr>
            <a:r>
              <a:rPr lang="en-US" sz="5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Hikâyeyi bir de</a:t>
            </a:r>
            <a:endParaRPr lang="en-US" sz="5200" dirty="0"/>
          </a:p>
          <a:p>
            <a:pPr algn="l" indent="0" marL="0">
              <a:lnSpc>
                <a:spcPts val="6200"/>
              </a:lnSpc>
              <a:buNone/>
            </a:pPr>
            <a:r>
              <a:rPr lang="en-US" sz="5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kurttan dinlemek</a:t>
            </a:r>
            <a:endParaRPr lang="en-US" sz="5200" dirty="0"/>
          </a:p>
          <a:p>
            <a:pPr algn="l" indent="0" marL="0">
              <a:lnSpc>
                <a:spcPts val="6200"/>
              </a:lnSpc>
              <a:buNone/>
            </a:pPr>
            <a:r>
              <a:rPr lang="en-US" sz="5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gerekir</a:t>
            </a:r>
            <a:endParaRPr lang="en-US" sz="5200" dirty="0"/>
          </a:p>
        </p:txBody>
      </p:sp>
      <p:sp>
        <p:nvSpPr>
          <p:cNvPr id="6" name="Shape 4"/>
          <p:cNvSpPr/>
          <p:nvPr/>
        </p:nvSpPr>
        <p:spPr>
          <a:xfrm>
            <a:off x="640080" y="4754880"/>
            <a:ext cx="1097280" cy="64008"/>
          </a:xfrm>
          <a:prstGeom prst="rect">
            <a:avLst/>
          </a:prstGeom>
          <a:solidFill>
            <a:srgbClr val="6A8E62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640080" y="5120640"/>
            <a:ext cx="7498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2500" i="1" dirty="0">
                <a:solidFill>
                  <a:srgbClr val="EFDC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Haklı olabilirsiniz. Ama sormadan haklı olmak, adil olmak değildir.</a:t>
            </a:r>
            <a:endParaRPr lang="en-US" sz="2500" dirty="0"/>
          </a:p>
        </p:txBody>
      </p:sp>
      <p:sp>
        <p:nvSpPr>
          <p:cNvPr id="8" name="Shape 6"/>
          <p:cNvSpPr/>
          <p:nvPr/>
        </p:nvSpPr>
        <p:spPr>
          <a:xfrm>
            <a:off x="640080" y="6309360"/>
            <a:ext cx="7863840" cy="1600200"/>
          </a:xfrm>
          <a:prstGeom prst="rect">
            <a:avLst/>
          </a:prstGeom>
          <a:solidFill>
            <a:srgbClr val="4E2C3D"/>
          </a:solidFill>
          <a:ln w="12700">
            <a:solidFill>
              <a:srgbClr val="8A6274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1005840" y="6492240"/>
            <a:ext cx="7132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 bir haftada kimin hikâyesini eksik dinlediniz?</a:t>
            </a:r>
            <a:endParaRPr lang="en-US" sz="2200" dirty="0"/>
          </a:p>
        </p:txBody>
      </p:sp>
      <p:sp>
        <p:nvSpPr>
          <p:cNvPr id="10" name="Text 8"/>
          <p:cNvSpPr txBox="1"/>
          <p:nvPr/>
        </p:nvSpPr>
        <p:spPr>
          <a:xfrm>
            <a:off x="1005840" y="7040880"/>
            <a:ext cx="7132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000" dirty="0">
                <a:solidFill>
                  <a:srgbClr val="E8D2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setin tüm kaynakları ve kaynak dökümü alisanburak.com'da ücretsiz.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640080" y="8485632"/>
            <a:ext cx="7863840" cy="10973"/>
          </a:xfrm>
          <a:prstGeom prst="rect">
            <a:avLst/>
          </a:prstGeom>
          <a:solidFill>
            <a:srgbClr val="5C3A48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640080" y="8577072"/>
            <a:ext cx="1463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C9B3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/ 16</a:t>
            </a:r>
            <a:endParaRPr lang="en-US" sz="1200" dirty="0"/>
          </a:p>
        </p:txBody>
      </p:sp>
      <p:sp>
        <p:nvSpPr>
          <p:cNvPr id="13" name="Text 11"/>
          <p:cNvSpPr txBox="1"/>
          <p:nvPr/>
        </p:nvSpPr>
        <p:spPr>
          <a:xfrm>
            <a:off x="2011680" y="8577072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C9B3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200" dirty="0"/>
          </a:p>
        </p:txBody>
      </p:sp>
      <p:sp>
        <p:nvSpPr>
          <p:cNvPr id="14" name="Text 12"/>
          <p:cNvSpPr txBox="1"/>
          <p:nvPr/>
        </p:nvSpPr>
        <p:spPr>
          <a:xfrm>
            <a:off x="6675120" y="8577072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F0E4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863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spc="4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KAVRAM | YAZIŞMA YANLILIĞI</a:t>
            </a:r>
            <a:endParaRPr lang="en-US" sz="14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932688"/>
            <a:ext cx="786384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872"/>
              </a:lnSpc>
              <a:buNone/>
            </a:pPr>
            <a:r>
              <a:rPr lang="en-US" sz="42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Davranışı görüyoruz,</a:t>
            </a:r>
            <a:endParaRPr lang="en-US" sz="4200" dirty="0"/>
          </a:p>
          <a:p>
            <a:pPr algn="l" indent="0" marL="0">
              <a:lnSpc>
                <a:spcPts val="4872"/>
              </a:lnSpc>
              <a:buNone/>
            </a:pPr>
            <a:r>
              <a:rPr lang="en-US" sz="42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bağlamı görmüyoruz</a:t>
            </a:r>
            <a:endParaRPr lang="en-US" sz="4200" dirty="0"/>
          </a:p>
        </p:txBody>
      </p:sp>
      <p:sp>
        <p:nvSpPr>
          <p:cNvPr id="4" name="Shape 2"/>
          <p:cNvSpPr/>
          <p:nvPr/>
        </p:nvSpPr>
        <p:spPr>
          <a:xfrm>
            <a:off x="640080" y="2788920"/>
            <a:ext cx="137160" cy="1874520"/>
          </a:xfrm>
          <a:prstGeom prst="rect">
            <a:avLst/>
          </a:prstGeom>
          <a:solidFill>
            <a:srgbClr val="003566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2788920"/>
            <a:ext cx="7726680" cy="187452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1051560" y="297180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Tanım</a:t>
            </a:r>
            <a:endParaRPr lang="en-US" sz="2200" dirty="0"/>
          </a:p>
        </p:txBody>
      </p:sp>
      <p:sp>
        <p:nvSpPr>
          <p:cNvPr id="7" name="Text 5"/>
          <p:cNvSpPr txBox="1"/>
          <p:nvPr/>
        </p:nvSpPr>
        <p:spPr>
          <a:xfrm>
            <a:off x="1051560" y="3429000"/>
            <a:ext cx="71323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davranış tümüyle içinde bulunulan durumla açıklanabilecekken, onu kişinin kalıcı bir özelliğine bağlama eğilimi. Sosyal psikolojide bunun adı yazışma yanlılığı.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640080" y="4846320"/>
            <a:ext cx="137160" cy="3017520"/>
          </a:xfrm>
          <a:prstGeom prst="rect">
            <a:avLst/>
          </a:prstGeom>
          <a:solidFill>
            <a:srgbClr val="C1121F"/>
          </a:solidFill>
          <a:ln/>
        </p:spPr>
      </p:sp>
      <p:sp>
        <p:nvSpPr>
          <p:cNvPr id="9" name="Shape 7"/>
          <p:cNvSpPr/>
          <p:nvPr/>
        </p:nvSpPr>
        <p:spPr>
          <a:xfrm>
            <a:off x="777240" y="4846320"/>
            <a:ext cx="7726680" cy="301752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1051560" y="502920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 bir nedeni yok</a:t>
            </a:r>
            <a:endParaRPr lang="en-US" sz="2200" dirty="0"/>
          </a:p>
        </p:txBody>
      </p:sp>
      <p:sp>
        <p:nvSpPr>
          <p:cNvPr id="11" name="Text 9"/>
          <p:cNvSpPr txBox="1"/>
          <p:nvPr/>
        </p:nvSpPr>
        <p:spPr>
          <a:xfrm>
            <a:off x="1051560" y="5486400"/>
            <a:ext cx="7132320" cy="2240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Alanın en çok atıf alan derlemesi dört ayrı mekanizma tanımlıyor:</a:t>
            </a:r>
            <a:endParaRPr lang="en-US" sz="2000" dirty="0"/>
          </a:p>
          <a:p>
            <a:pPr algn="l" indent="0" marL="0">
              <a:lnSpc>
                <a:spcPts val="2640"/>
              </a:lnSpc>
              <a:buNone/>
            </a:pPr>
            <a:endParaRPr lang="en-US" sz="2000" dirty="0"/>
          </a:p>
          <a:p>
            <a:pPr algn="l" indent="0" marL="0">
              <a:lnSpc>
                <a:spcPts val="26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Durumun etkisinin farkında olmama</a:t>
            </a:r>
            <a:endParaRPr lang="en-US" sz="2000" dirty="0"/>
          </a:p>
          <a:p>
            <a:pPr algn="l" indent="0" marL="0">
              <a:lnSpc>
                <a:spcPts val="26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Gerçekçi olmayan davranış beklentileri</a:t>
            </a:r>
            <a:endParaRPr lang="en-US" sz="2000" dirty="0"/>
          </a:p>
          <a:p>
            <a:pPr algn="l" indent="0" marL="0">
              <a:lnSpc>
                <a:spcPts val="26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Davranışı geniş bir kategoriye yerleştirme</a:t>
            </a:r>
            <a:endParaRPr lang="en-US" sz="2000" dirty="0"/>
          </a:p>
          <a:p>
            <a:pPr algn="l" indent="0" marL="0">
              <a:lnSpc>
                <a:spcPts val="26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 Başlanan düzeltmeyi yarım bırakma</a:t>
            </a:r>
            <a:endParaRPr lang="en-US" sz="2000" dirty="0"/>
          </a:p>
        </p:txBody>
      </p:sp>
      <p:sp>
        <p:nvSpPr>
          <p:cNvPr id="12" name="Text 10"/>
          <p:cNvSpPr txBox="1"/>
          <p:nvPr/>
        </p:nvSpPr>
        <p:spPr>
          <a:xfrm>
            <a:off x="640080" y="8083296"/>
            <a:ext cx="4937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Gilbert &amp; Malone, Psychological Bulletin, 1995</a:t>
            </a:r>
            <a:endParaRPr lang="en-US" sz="1200" dirty="0"/>
          </a:p>
        </p:txBody>
      </p:sp>
      <p:sp>
        <p:nvSpPr>
          <p:cNvPr id="13" name="Text 11"/>
          <p:cNvSpPr txBox="1"/>
          <p:nvPr/>
        </p:nvSpPr>
        <p:spPr>
          <a:xfrm>
            <a:off x="5029200" y="8083296"/>
            <a:ext cx="3474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Dosyayı ve referansları ücretsiz indirin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40080" y="8485632"/>
            <a:ext cx="7863840" cy="10973"/>
          </a:xfrm>
          <a:prstGeom prst="rect">
            <a:avLst/>
          </a:prstGeom>
          <a:solidFill>
            <a:srgbClr val="D6D0BF"/>
          </a:solidFill>
          <a:ln/>
        </p:spPr>
      </p:sp>
      <p:sp>
        <p:nvSpPr>
          <p:cNvPr id="15" name="Text 13"/>
          <p:cNvSpPr txBox="1"/>
          <p:nvPr/>
        </p:nvSpPr>
        <p:spPr>
          <a:xfrm>
            <a:off x="640080" y="8577072"/>
            <a:ext cx="1463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16</a:t>
            </a:r>
            <a:endParaRPr lang="en-US" sz="1200" dirty="0"/>
          </a:p>
        </p:txBody>
      </p:sp>
      <p:sp>
        <p:nvSpPr>
          <p:cNvPr id="16" name="Text 14"/>
          <p:cNvSpPr txBox="1"/>
          <p:nvPr/>
        </p:nvSpPr>
        <p:spPr>
          <a:xfrm>
            <a:off x="2011680" y="8577072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200" dirty="0"/>
          </a:p>
        </p:txBody>
      </p:sp>
      <p:sp>
        <p:nvSpPr>
          <p:cNvPr id="17" name="Text 15"/>
          <p:cNvSpPr txBox="1"/>
          <p:nvPr/>
        </p:nvSpPr>
        <p:spPr>
          <a:xfrm>
            <a:off x="6675120" y="8577072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863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spc="4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YAYGIN KANI | "KENDİME DURUM, ONA KARAKTER"</a:t>
            </a:r>
            <a:endParaRPr lang="en-US" sz="14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932688"/>
            <a:ext cx="78638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640"/>
              </a:lnSpc>
              <a:buNone/>
            </a:pPr>
            <a:r>
              <a:rPr lang="en-US" sz="40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 çift standart sandığımız</a:t>
            </a:r>
            <a:endParaRPr lang="en-US" sz="4000" dirty="0"/>
          </a:p>
          <a:p>
            <a:pPr algn="l" indent="0" marL="0">
              <a:lnSpc>
                <a:spcPts val="4640"/>
              </a:lnSpc>
              <a:buNone/>
            </a:pPr>
            <a:r>
              <a:rPr lang="en-US" sz="40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kadar genel değil</a:t>
            </a:r>
            <a:endParaRPr lang="en-US" sz="40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651760"/>
            <a:ext cx="26517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800" b="1" dirty="0">
                <a:solidFill>
                  <a:srgbClr val="C112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173</a:t>
            </a:r>
            <a:endParaRPr lang="en-US" sz="8800" dirty="0"/>
          </a:p>
        </p:txBody>
      </p:sp>
      <p:sp>
        <p:nvSpPr>
          <p:cNvPr id="5" name="Text 3"/>
          <p:cNvSpPr txBox="1"/>
          <p:nvPr/>
        </p:nvSpPr>
        <p:spPr>
          <a:xfrm>
            <a:off x="3291840" y="2651760"/>
            <a:ext cx="52120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2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çalışmalık</a:t>
            </a:r>
            <a:endParaRPr lang="en-US" sz="2200" dirty="0"/>
          </a:p>
          <a:p>
            <a:pPr algn="l" indent="0" marL="0">
              <a:lnSpc>
                <a:spcPts val="3000"/>
              </a:lnSpc>
              <a:buNone/>
            </a:pPr>
            <a:r>
              <a:rPr lang="en-US" sz="22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 analiz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640080" y="4114800"/>
            <a:ext cx="137160" cy="1874520"/>
          </a:xfrm>
          <a:prstGeom prst="rect">
            <a:avLst/>
          </a:prstGeom>
          <a:solidFill>
            <a:srgbClr val="003566"/>
          </a:solidFill>
          <a:ln/>
        </p:spPr>
      </p:sp>
      <p:sp>
        <p:nvSpPr>
          <p:cNvPr id="7" name="Shape 5"/>
          <p:cNvSpPr/>
          <p:nvPr/>
        </p:nvSpPr>
        <p:spPr>
          <a:xfrm>
            <a:off x="777240" y="4114800"/>
            <a:ext cx="7726680" cy="187452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1051560" y="429768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Genel sonuç</a:t>
            </a:r>
            <a:endParaRPr lang="en-US" sz="2200" dirty="0"/>
          </a:p>
        </p:txBody>
      </p:sp>
      <p:sp>
        <p:nvSpPr>
          <p:cNvPr id="9" name="Text 7"/>
          <p:cNvSpPr txBox="1"/>
          <p:nvPr/>
        </p:nvSpPr>
        <p:spPr>
          <a:xfrm>
            <a:off x="1051560" y="4754880"/>
            <a:ext cx="71323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Ortalama etki büyüklükleri -0,016 ile 0,095 arasında kaldı. Yani kendi davranışını duruma, başkasınınkini kişiliğe bağlama farkı genelde yok denecek kadar küçük.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" y="6126480"/>
            <a:ext cx="137160" cy="1737360"/>
          </a:xfrm>
          <a:prstGeom prst="rect">
            <a:avLst/>
          </a:prstGeom>
          <a:solidFill>
            <a:srgbClr val="C1121F"/>
          </a:solidFill>
          <a:ln/>
        </p:spPr>
      </p:sp>
      <p:sp>
        <p:nvSpPr>
          <p:cNvPr id="11" name="Shape 9"/>
          <p:cNvSpPr/>
          <p:nvPr/>
        </p:nvSpPr>
        <p:spPr>
          <a:xfrm>
            <a:off x="777240" y="6126480"/>
            <a:ext cx="7726680" cy="173736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1051560" y="630936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 iki koşulda ortaya çıkıyor</a:t>
            </a:r>
            <a:endParaRPr lang="en-US" sz="2200" dirty="0"/>
          </a:p>
        </p:txBody>
      </p:sp>
      <p:sp>
        <p:nvSpPr>
          <p:cNvPr id="13" name="Text 11"/>
          <p:cNvSpPr txBox="1"/>
          <p:nvPr/>
        </p:nvSpPr>
        <p:spPr>
          <a:xfrm>
            <a:off x="1051560" y="6766560"/>
            <a:ext cx="71323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Olay olumsuz olduğunda ve karşımızdaki kişi bize yakın biri olduğunda. Yani bu yanlılık en çok önemsediğimiz insanla, en kötü anımızda beliriyor.</a:t>
            </a:r>
            <a:endParaRPr lang="en-US" sz="2000" dirty="0"/>
          </a:p>
        </p:txBody>
      </p:sp>
      <p:sp>
        <p:nvSpPr>
          <p:cNvPr id="14" name="Text 12"/>
          <p:cNvSpPr txBox="1"/>
          <p:nvPr/>
        </p:nvSpPr>
        <p:spPr>
          <a:xfrm>
            <a:off x="640080" y="8083296"/>
            <a:ext cx="4937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Malle, Psychological Bulletin, 2006</a:t>
            </a:r>
            <a:endParaRPr lang="en-US" sz="1200" dirty="0"/>
          </a:p>
        </p:txBody>
      </p:sp>
      <p:sp>
        <p:nvSpPr>
          <p:cNvPr id="15" name="Text 13"/>
          <p:cNvSpPr txBox="1"/>
          <p:nvPr/>
        </p:nvSpPr>
        <p:spPr>
          <a:xfrm>
            <a:off x="5029200" y="8083296"/>
            <a:ext cx="3474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Dosyayı ve referansları ücretsiz indirin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40080" y="8485632"/>
            <a:ext cx="7863840" cy="10973"/>
          </a:xfrm>
          <a:prstGeom prst="rect">
            <a:avLst/>
          </a:prstGeom>
          <a:solidFill>
            <a:srgbClr val="D6D0BF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640080" y="8577072"/>
            <a:ext cx="1463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16</a:t>
            </a:r>
            <a:endParaRPr lang="en-US" sz="1200" dirty="0"/>
          </a:p>
        </p:txBody>
      </p:sp>
      <p:sp>
        <p:nvSpPr>
          <p:cNvPr id="18" name="Text 16"/>
          <p:cNvSpPr txBox="1"/>
          <p:nvPr/>
        </p:nvSpPr>
        <p:spPr>
          <a:xfrm>
            <a:off x="2011680" y="8577072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200" dirty="0"/>
          </a:p>
        </p:txBody>
      </p:sp>
      <p:sp>
        <p:nvSpPr>
          <p:cNvPr id="19" name="Text 17"/>
          <p:cNvSpPr txBox="1"/>
          <p:nvPr/>
        </p:nvSpPr>
        <p:spPr>
          <a:xfrm>
            <a:off x="6675120" y="8577072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863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spc="4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MEKANİZMA | ZİHİN MEŞGULKEN</a:t>
            </a:r>
            <a:endParaRPr lang="en-US" sz="14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932688"/>
            <a:ext cx="786384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872"/>
              </a:lnSpc>
              <a:buNone/>
            </a:pPr>
            <a:r>
              <a:rPr lang="en-US" sz="42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Bağlamı hesaba katmak</a:t>
            </a:r>
            <a:endParaRPr lang="en-US" sz="4200" dirty="0"/>
          </a:p>
          <a:p>
            <a:pPr algn="l" indent="0" marL="0">
              <a:lnSpc>
                <a:spcPts val="4872"/>
              </a:lnSpc>
              <a:buNone/>
            </a:pPr>
            <a:r>
              <a:rPr lang="en-US" sz="42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zihinsel kaynak ister</a:t>
            </a:r>
            <a:endParaRPr lang="en-US" sz="4200" dirty="0"/>
          </a:p>
        </p:txBody>
      </p:sp>
      <p:sp>
        <p:nvSpPr>
          <p:cNvPr id="4" name="Shape 2"/>
          <p:cNvSpPr/>
          <p:nvPr/>
        </p:nvSpPr>
        <p:spPr>
          <a:xfrm>
            <a:off x="640080" y="2788920"/>
            <a:ext cx="137160" cy="1463040"/>
          </a:xfrm>
          <a:prstGeom prst="rect">
            <a:avLst/>
          </a:prstGeom>
          <a:solidFill>
            <a:srgbClr val="003566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2788920"/>
            <a:ext cx="7726680" cy="146304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1051560" y="297180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Dikkat bölündüğünde</a:t>
            </a:r>
            <a:endParaRPr lang="en-US" sz="2200" dirty="0"/>
          </a:p>
        </p:txBody>
      </p:sp>
      <p:sp>
        <p:nvSpPr>
          <p:cNvPr id="7" name="Text 5"/>
          <p:cNvSpPr txBox="1"/>
          <p:nvPr/>
        </p:nvSpPr>
        <p:spPr>
          <a:xfrm>
            <a:off x="1051560" y="3429000"/>
            <a:ext cx="7132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Zihni meşgul olan kişiler, ilk izlenimlerini düzeltmek için bağlam bilgisini kullanmakta zorlanıyor.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640080" y="4434840"/>
            <a:ext cx="137160" cy="1600200"/>
          </a:xfrm>
          <a:prstGeom prst="rect">
            <a:avLst/>
          </a:prstGeom>
          <a:solidFill>
            <a:srgbClr val="C1121F"/>
          </a:solidFill>
          <a:ln/>
        </p:spPr>
      </p:sp>
      <p:sp>
        <p:nvSpPr>
          <p:cNvPr id="9" name="Shape 7"/>
          <p:cNvSpPr/>
          <p:nvPr/>
        </p:nvSpPr>
        <p:spPr>
          <a:xfrm>
            <a:off x="777240" y="4434840"/>
            <a:ext cx="7726680" cy="160020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1051560" y="461772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Bağlam belirsizse</a:t>
            </a:r>
            <a:endParaRPr lang="en-US" sz="2200" dirty="0"/>
          </a:p>
        </p:txBody>
      </p:sp>
      <p:sp>
        <p:nvSpPr>
          <p:cNvPr id="11" name="Text 9"/>
          <p:cNvSpPr txBox="1"/>
          <p:nvPr/>
        </p:nvSpPr>
        <p:spPr>
          <a:xfrm>
            <a:off x="1051560" y="5074920"/>
            <a:ext cx="7132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Durumsal bilgi silik ve belirsiz olduğunda, bilişsel yük bu bilginin hesaba katılmasını tamamen ortadan kaldırıyor.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640080" y="6217920"/>
            <a:ext cx="137160" cy="1645920"/>
          </a:xfrm>
          <a:prstGeom prst="rect">
            <a:avLst/>
          </a:prstGeom>
          <a:solidFill>
            <a:srgbClr val="6A8E62"/>
          </a:solidFill>
          <a:ln/>
        </p:spPr>
      </p:sp>
      <p:sp>
        <p:nvSpPr>
          <p:cNvPr id="13" name="Shape 11"/>
          <p:cNvSpPr/>
          <p:nvPr/>
        </p:nvSpPr>
        <p:spPr>
          <a:xfrm>
            <a:off x="777240" y="6217920"/>
            <a:ext cx="7726680" cy="164592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1051560" y="640080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6A8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Bağlam somutsa</a:t>
            </a:r>
            <a:endParaRPr lang="en-US" sz="2200" dirty="0"/>
          </a:p>
        </p:txBody>
      </p:sp>
      <p:sp>
        <p:nvSpPr>
          <p:cNvPr id="15" name="Text 13"/>
          <p:cNvSpPr txBox="1"/>
          <p:nvPr/>
        </p:nvSpPr>
        <p:spPr>
          <a:xfrm>
            <a:off x="1051560" y="6858000"/>
            <a:ext cx="71323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Aynı bilgi belirgin, erişilebilir ve somut olduğunda, kişi yük altındayken bile güçlü bir düzeltme yapıyor.</a:t>
            </a:r>
            <a:endParaRPr lang="en-US" sz="2000" dirty="0"/>
          </a:p>
        </p:txBody>
      </p:sp>
      <p:sp>
        <p:nvSpPr>
          <p:cNvPr id="16" name="Text 14"/>
          <p:cNvSpPr txBox="1"/>
          <p:nvPr/>
        </p:nvSpPr>
        <p:spPr>
          <a:xfrm>
            <a:off x="640080" y="8083296"/>
            <a:ext cx="4937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Gilbert ve ark., JPSP, 1989 · Trope &amp; Gaunt, JPSP, 2000</a:t>
            </a:r>
            <a:endParaRPr lang="en-US" sz="1200" dirty="0"/>
          </a:p>
        </p:txBody>
      </p:sp>
      <p:sp>
        <p:nvSpPr>
          <p:cNvPr id="17" name="Text 15"/>
          <p:cNvSpPr txBox="1"/>
          <p:nvPr/>
        </p:nvSpPr>
        <p:spPr>
          <a:xfrm>
            <a:off x="5029200" y="8083296"/>
            <a:ext cx="3474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Dosyayı ve referansları ücretsiz indirin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40080" y="8485632"/>
            <a:ext cx="7863840" cy="10973"/>
          </a:xfrm>
          <a:prstGeom prst="rect">
            <a:avLst/>
          </a:prstGeom>
          <a:solidFill>
            <a:srgbClr val="D6D0BF"/>
          </a:solidFill>
          <a:ln/>
        </p:spPr>
      </p:sp>
      <p:sp>
        <p:nvSpPr>
          <p:cNvPr id="19" name="Text 17"/>
          <p:cNvSpPr txBox="1"/>
          <p:nvPr/>
        </p:nvSpPr>
        <p:spPr>
          <a:xfrm>
            <a:off x="640080" y="8577072"/>
            <a:ext cx="1463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16</a:t>
            </a:r>
            <a:endParaRPr lang="en-US" sz="1200" dirty="0"/>
          </a:p>
        </p:txBody>
      </p:sp>
      <p:sp>
        <p:nvSpPr>
          <p:cNvPr id="20" name="Text 18"/>
          <p:cNvSpPr txBox="1"/>
          <p:nvPr/>
        </p:nvSpPr>
        <p:spPr>
          <a:xfrm>
            <a:off x="2011680" y="8577072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200" dirty="0"/>
          </a:p>
        </p:txBody>
      </p:sp>
      <p:sp>
        <p:nvSpPr>
          <p:cNvPr id="21" name="Text 19"/>
          <p:cNvSpPr txBox="1"/>
          <p:nvPr/>
        </p:nvSpPr>
        <p:spPr>
          <a:xfrm>
            <a:off x="6675120" y="8577072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863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spc="4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YAKIN İLİŞKİLER | ATIF VE DOYUM</a:t>
            </a:r>
            <a:endParaRPr lang="en-US" sz="14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932688"/>
            <a:ext cx="78638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640"/>
              </a:lnSpc>
              <a:buNone/>
            </a:pPr>
            <a:r>
              <a:rPr lang="en-US" sz="40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Açıklamanız, bir yıl</a:t>
            </a:r>
            <a:endParaRPr lang="en-US" sz="4000" dirty="0"/>
          </a:p>
          <a:p>
            <a:pPr algn="l" indent="0" marL="0">
              <a:lnSpc>
                <a:spcPts val="4640"/>
              </a:lnSpc>
              <a:buNone/>
            </a:pPr>
            <a:r>
              <a:rPr lang="en-US" sz="40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sonrasını öngörüyor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640080" y="2788920"/>
            <a:ext cx="137160" cy="2468880"/>
          </a:xfrm>
          <a:prstGeom prst="rect">
            <a:avLst/>
          </a:prstGeom>
          <a:solidFill>
            <a:srgbClr val="003566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2788920"/>
            <a:ext cx="7726680" cy="246888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1051560" y="297180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130 çift · 12 ay arayla iki ölçüm</a:t>
            </a:r>
            <a:endParaRPr lang="en-US" sz="2200" dirty="0"/>
          </a:p>
        </p:txBody>
      </p:sp>
      <p:sp>
        <p:nvSpPr>
          <p:cNvPr id="7" name="Text 5"/>
          <p:cNvSpPr txBox="1"/>
          <p:nvPr/>
        </p:nvSpPr>
        <p:spPr>
          <a:xfrm>
            <a:off x="1051560" y="3429000"/>
            <a:ext cx="713232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Eşinin olumsuz davranışını iyi niyetli olmayan nedenlere bağlayan kişilerin bir yıl sonraki evlilik doyumu daha düşük çıktı. Bu sonuç depresyon, öz saygı ve başlangıçtaki doyum düzeyiyle açıklanmıyor.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640080" y="5440680"/>
            <a:ext cx="137160" cy="2423160"/>
          </a:xfrm>
          <a:prstGeom prst="rect">
            <a:avLst/>
          </a:prstGeom>
          <a:solidFill>
            <a:srgbClr val="C1121F"/>
          </a:solidFill>
          <a:ln/>
        </p:spPr>
      </p:sp>
      <p:sp>
        <p:nvSpPr>
          <p:cNvPr id="9" name="Shape 7"/>
          <p:cNvSpPr/>
          <p:nvPr/>
        </p:nvSpPr>
        <p:spPr>
          <a:xfrm>
            <a:off x="777240" y="5440680"/>
            <a:ext cx="7726680" cy="242316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1051560" y="562356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Sınır notu</a:t>
            </a:r>
            <a:endParaRPr lang="en-US" sz="2200" dirty="0"/>
          </a:p>
        </p:txBody>
      </p:sp>
      <p:sp>
        <p:nvSpPr>
          <p:cNvPr id="11" name="Text 9"/>
          <p:cNvSpPr txBox="1"/>
          <p:nvPr/>
        </p:nvSpPr>
        <p:spPr>
          <a:xfrm>
            <a:off x="1051560" y="6080760"/>
            <a:ext cx="71323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boylamsal bir gözlem çalışması. Yazarlar nedensel bir ilişkinin olası olduğunu söylüyor, kanıtlandığını değil. Atıf ile doyum birbirini karşılıklı besliyor olabilir.</a:t>
            </a:r>
            <a:endParaRPr lang="en-US" sz="2000" dirty="0"/>
          </a:p>
        </p:txBody>
      </p:sp>
      <p:sp>
        <p:nvSpPr>
          <p:cNvPr id="12" name="Text 10"/>
          <p:cNvSpPr txBox="1"/>
          <p:nvPr/>
        </p:nvSpPr>
        <p:spPr>
          <a:xfrm>
            <a:off x="640080" y="8083296"/>
            <a:ext cx="4937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Fincham &amp; Bradbury, JPSP, 1993</a:t>
            </a:r>
            <a:endParaRPr lang="en-US" sz="1200" dirty="0"/>
          </a:p>
        </p:txBody>
      </p:sp>
      <p:sp>
        <p:nvSpPr>
          <p:cNvPr id="13" name="Text 11"/>
          <p:cNvSpPr txBox="1"/>
          <p:nvPr/>
        </p:nvSpPr>
        <p:spPr>
          <a:xfrm>
            <a:off x="5029200" y="8083296"/>
            <a:ext cx="3474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Dosyayı ve referansları ücretsiz indirin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40080" y="8485632"/>
            <a:ext cx="7863840" cy="10973"/>
          </a:xfrm>
          <a:prstGeom prst="rect">
            <a:avLst/>
          </a:prstGeom>
          <a:solidFill>
            <a:srgbClr val="D6D0BF"/>
          </a:solidFill>
          <a:ln/>
        </p:spPr>
      </p:sp>
      <p:sp>
        <p:nvSpPr>
          <p:cNvPr id="15" name="Text 13"/>
          <p:cNvSpPr txBox="1"/>
          <p:nvPr/>
        </p:nvSpPr>
        <p:spPr>
          <a:xfrm>
            <a:off x="640080" y="8577072"/>
            <a:ext cx="1463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16</a:t>
            </a:r>
            <a:endParaRPr lang="en-US" sz="1200" dirty="0"/>
          </a:p>
        </p:txBody>
      </p:sp>
      <p:sp>
        <p:nvSpPr>
          <p:cNvPr id="16" name="Text 14"/>
          <p:cNvSpPr txBox="1"/>
          <p:nvPr/>
        </p:nvSpPr>
        <p:spPr>
          <a:xfrm>
            <a:off x="2011680" y="8577072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200" dirty="0"/>
          </a:p>
        </p:txBody>
      </p:sp>
      <p:sp>
        <p:nvSpPr>
          <p:cNvPr id="17" name="Text 15"/>
          <p:cNvSpPr txBox="1"/>
          <p:nvPr/>
        </p:nvSpPr>
        <p:spPr>
          <a:xfrm>
            <a:off x="6675120" y="8577072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863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spc="400" kern="0" dirty="0">
                <a:solidFill>
                  <a:srgbClr val="6A8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KÜLTÜR | TÜRKİYE VERİSİ DE VAR</a:t>
            </a:r>
            <a:endParaRPr lang="en-US" sz="14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932688"/>
            <a:ext cx="78638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640"/>
              </a:lnSpc>
              <a:buNone/>
            </a:pPr>
            <a:r>
              <a:rPr lang="en-US" sz="40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Örüntü dört ülkede aynı,</a:t>
            </a:r>
            <a:endParaRPr lang="en-US" sz="4000" dirty="0"/>
          </a:p>
          <a:p>
            <a:pPr algn="l" indent="0" marL="0">
              <a:lnSpc>
                <a:spcPts val="4640"/>
              </a:lnSpc>
              <a:buNone/>
            </a:pPr>
            <a:r>
              <a:rPr lang="en-US" sz="40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şiddeti farklı</a:t>
            </a:r>
            <a:endParaRPr lang="en-US" sz="40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65176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6600" b="1" dirty="0">
                <a:solidFill>
                  <a:srgbClr val="6A8E6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2.347</a:t>
            </a:r>
            <a:endParaRPr lang="en-US" sz="6600" dirty="0"/>
          </a:p>
        </p:txBody>
      </p:sp>
      <p:sp>
        <p:nvSpPr>
          <p:cNvPr id="5" name="Text 3"/>
          <p:cNvSpPr txBox="1"/>
          <p:nvPr/>
        </p:nvSpPr>
        <p:spPr>
          <a:xfrm>
            <a:off x="4206240" y="2651760"/>
            <a:ext cx="42976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katılımcı</a:t>
            </a:r>
            <a:endParaRPr lang="en-US" sz="2000" dirty="0"/>
          </a:p>
          <a:p>
            <a:pPr algn="l" indent="0" marL="0">
              <a:lnSpc>
                <a:spcPts val="280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İspanya · Tayvan · Türkiye · ABD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40080" y="4114800"/>
            <a:ext cx="137160" cy="1828800"/>
          </a:xfrm>
          <a:prstGeom prst="rect">
            <a:avLst/>
          </a:prstGeom>
          <a:solidFill>
            <a:srgbClr val="003566"/>
          </a:solidFill>
          <a:ln/>
        </p:spPr>
      </p:sp>
      <p:sp>
        <p:nvSpPr>
          <p:cNvPr id="7" name="Shape 5"/>
          <p:cNvSpPr/>
          <p:nvPr/>
        </p:nvSpPr>
        <p:spPr>
          <a:xfrm>
            <a:off x="777240" y="4114800"/>
            <a:ext cx="7726680" cy="182880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1051560" y="429768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 kayıtlı kültürlerarası çalışma</a:t>
            </a:r>
            <a:endParaRPr lang="en-US" sz="2200" dirty="0"/>
          </a:p>
        </p:txBody>
      </p:sp>
      <p:sp>
        <p:nvSpPr>
          <p:cNvPr id="9" name="Text 7"/>
          <p:cNvSpPr txBox="1"/>
          <p:nvPr/>
        </p:nvSpPr>
        <p:spPr>
          <a:xfrm>
            <a:off x="1051560" y="4754880"/>
            <a:ext cx="71323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Partnerin davranışını olumsuz nedenlere ve sorumluluğa bağlamak, dört ülkenin hepsinde daha düşük ilişki doyumuyla ilişkili bulundu.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" y="6080760"/>
            <a:ext cx="137160" cy="1783080"/>
          </a:xfrm>
          <a:prstGeom prst="rect">
            <a:avLst/>
          </a:prstGeom>
          <a:solidFill>
            <a:srgbClr val="6A8E62"/>
          </a:solidFill>
          <a:ln/>
        </p:spPr>
      </p:sp>
      <p:sp>
        <p:nvSpPr>
          <p:cNvPr id="11" name="Shape 9"/>
          <p:cNvSpPr/>
          <p:nvPr/>
        </p:nvSpPr>
        <p:spPr>
          <a:xfrm>
            <a:off x="777240" y="6080760"/>
            <a:ext cx="7726680" cy="178308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1051560" y="626364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6A8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Fark nerede</a:t>
            </a:r>
            <a:endParaRPr lang="en-US" sz="2200" dirty="0"/>
          </a:p>
        </p:txBody>
      </p:sp>
      <p:sp>
        <p:nvSpPr>
          <p:cNvPr id="13" name="Text 11"/>
          <p:cNvSpPr txBox="1"/>
          <p:nvPr/>
        </p:nvSpPr>
        <p:spPr>
          <a:xfrm>
            <a:off x="1051560" y="6720840"/>
            <a:ext cx="7132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İlişkinin gücü Türkiye ve ABD'de en yüksek, İspanya'da orta, Tayvan'da en düşük düzeyde. Örüntü aynı, ağırlığı kültüre göre değişiyor.</a:t>
            </a:r>
            <a:endParaRPr lang="en-US" sz="2000" dirty="0"/>
          </a:p>
        </p:txBody>
      </p:sp>
      <p:sp>
        <p:nvSpPr>
          <p:cNvPr id="14" name="Text 12"/>
          <p:cNvSpPr txBox="1"/>
          <p:nvPr/>
        </p:nvSpPr>
        <p:spPr>
          <a:xfrm>
            <a:off x="640080" y="8083296"/>
            <a:ext cx="4937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Williamson ve ark., J Cross-Cultural Psychology, 2026</a:t>
            </a:r>
            <a:endParaRPr lang="en-US" sz="1200" dirty="0"/>
          </a:p>
        </p:txBody>
      </p:sp>
      <p:sp>
        <p:nvSpPr>
          <p:cNvPr id="15" name="Text 13"/>
          <p:cNvSpPr txBox="1"/>
          <p:nvPr/>
        </p:nvSpPr>
        <p:spPr>
          <a:xfrm>
            <a:off x="5029200" y="8083296"/>
            <a:ext cx="3474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Dosyayı ve referansları ücretsiz indirin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40080" y="8485632"/>
            <a:ext cx="7863840" cy="10973"/>
          </a:xfrm>
          <a:prstGeom prst="rect">
            <a:avLst/>
          </a:prstGeom>
          <a:solidFill>
            <a:srgbClr val="D6D0BF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640080" y="8577072"/>
            <a:ext cx="1463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16</a:t>
            </a:r>
            <a:endParaRPr lang="en-US" sz="1200" dirty="0"/>
          </a:p>
        </p:txBody>
      </p:sp>
      <p:sp>
        <p:nvSpPr>
          <p:cNvPr id="18" name="Text 16"/>
          <p:cNvSpPr txBox="1"/>
          <p:nvPr/>
        </p:nvSpPr>
        <p:spPr>
          <a:xfrm>
            <a:off x="2011680" y="8577072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200" dirty="0"/>
          </a:p>
        </p:txBody>
      </p:sp>
      <p:sp>
        <p:nvSpPr>
          <p:cNvPr id="19" name="Text 17"/>
          <p:cNvSpPr txBox="1"/>
          <p:nvPr/>
        </p:nvSpPr>
        <p:spPr>
          <a:xfrm>
            <a:off x="6675120" y="8577072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863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spc="4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KLİNİK | DÜŞMANCA ATIF YANLILIĞI</a:t>
            </a:r>
            <a:endParaRPr lang="en-US" sz="14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932688"/>
            <a:ext cx="78638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640"/>
              </a:lnSpc>
              <a:buNone/>
            </a:pPr>
            <a:r>
              <a:rPr lang="en-US" sz="40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Belirsizliği tehdit okumak</a:t>
            </a:r>
            <a:endParaRPr lang="en-US" sz="4000" dirty="0"/>
          </a:p>
          <a:p>
            <a:pPr algn="l" indent="0" marL="0">
              <a:lnSpc>
                <a:spcPts val="4640"/>
              </a:lnSpc>
              <a:buNone/>
            </a:pPr>
            <a:r>
              <a:rPr lang="en-US" sz="40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öğrenilmiş bir örüntü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640080" y="2788920"/>
            <a:ext cx="137160" cy="1965960"/>
          </a:xfrm>
          <a:prstGeom prst="rect">
            <a:avLst/>
          </a:prstGeom>
          <a:solidFill>
            <a:srgbClr val="C1121F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2788920"/>
            <a:ext cx="7726680" cy="196596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1051560" y="297180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111 çalışma · 29.272 katılımcı</a:t>
            </a:r>
            <a:endParaRPr lang="en-US" sz="2200" dirty="0"/>
          </a:p>
        </p:txBody>
      </p:sp>
      <p:sp>
        <p:nvSpPr>
          <p:cNvPr id="7" name="Text 5"/>
          <p:cNvSpPr txBox="1"/>
          <p:nvPr/>
        </p:nvSpPr>
        <p:spPr>
          <a:xfrm>
            <a:off x="1051560" y="3429000"/>
            <a:ext cx="71323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Belirsiz durumlarda karşı tarafa düşmanca niyet atfetmek ile saldırgan davranış arasında pozitif bir ilişki var. Etkinin büyüklüğü çalışmadan çalışmaya geniş bir aralıkta değişiyor.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640080" y="4892040"/>
            <a:ext cx="137160" cy="1554480"/>
          </a:xfrm>
          <a:prstGeom prst="rect">
            <a:avLst/>
          </a:prstGeom>
          <a:solidFill>
            <a:srgbClr val="003566"/>
          </a:solidFill>
          <a:ln/>
        </p:spPr>
      </p:sp>
      <p:sp>
        <p:nvSpPr>
          <p:cNvPr id="9" name="Shape 7"/>
          <p:cNvSpPr/>
          <p:nvPr/>
        </p:nvSpPr>
        <p:spPr>
          <a:xfrm>
            <a:off x="777240" y="4892040"/>
            <a:ext cx="7726680" cy="155448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1051560" y="507492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ülke · 1.299 çocuk · 4 yıl</a:t>
            </a:r>
            <a:endParaRPr lang="en-US" sz="2200" dirty="0"/>
          </a:p>
        </p:txBody>
      </p:sp>
      <p:sp>
        <p:nvSpPr>
          <p:cNvPr id="11" name="Text 9"/>
          <p:cNvSpPr txBox="1"/>
          <p:nvPr/>
        </p:nvSpPr>
        <p:spPr>
          <a:xfrm>
            <a:off x="1051560" y="5532120"/>
            <a:ext cx="7132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çocuk aynı olayda düşmanca niyet atfettiğinde, tepkisel saldırganlık bildirme olasılığı artıyor.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640080" y="6583680"/>
            <a:ext cx="137160" cy="1280160"/>
          </a:xfrm>
          <a:prstGeom prst="rect">
            <a:avLst/>
          </a:prstGeom>
          <a:solidFill>
            <a:srgbClr val="6A8E62"/>
          </a:solidFill>
          <a:ln/>
        </p:spPr>
      </p:sp>
      <p:sp>
        <p:nvSpPr>
          <p:cNvPr id="13" name="Shape 11"/>
          <p:cNvSpPr/>
          <p:nvPr/>
        </p:nvSpPr>
        <p:spPr>
          <a:xfrm>
            <a:off x="777240" y="6583680"/>
            <a:ext cx="7726680" cy="128016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1051560" y="676656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6A8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Klinik çerçeve</a:t>
            </a:r>
            <a:endParaRPr lang="en-US" sz="2200" dirty="0"/>
          </a:p>
        </p:txBody>
      </p:sp>
      <p:sp>
        <p:nvSpPr>
          <p:cNvPr id="15" name="Text 13"/>
          <p:cNvSpPr txBox="1"/>
          <p:nvPr/>
        </p:nvSpPr>
        <p:spPr>
          <a:xfrm>
            <a:off x="1051560" y="7223760"/>
            <a:ext cx="7132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bir karakter kusuru değil. Değiştirilebilir bir yorumlama örüntüsü.</a:t>
            </a:r>
            <a:endParaRPr lang="en-US" sz="2000" dirty="0"/>
          </a:p>
        </p:txBody>
      </p:sp>
      <p:sp>
        <p:nvSpPr>
          <p:cNvPr id="16" name="Text 14"/>
          <p:cNvSpPr txBox="1"/>
          <p:nvPr/>
        </p:nvSpPr>
        <p:spPr>
          <a:xfrm>
            <a:off x="640080" y="8083296"/>
            <a:ext cx="4937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Verhoef ve ark., Child Development, 2019 · Dodge ve ark., PNAS, 2015</a:t>
            </a:r>
            <a:endParaRPr lang="en-US" sz="1200" dirty="0"/>
          </a:p>
        </p:txBody>
      </p:sp>
      <p:sp>
        <p:nvSpPr>
          <p:cNvPr id="17" name="Text 15"/>
          <p:cNvSpPr txBox="1"/>
          <p:nvPr/>
        </p:nvSpPr>
        <p:spPr>
          <a:xfrm>
            <a:off x="5029200" y="8083296"/>
            <a:ext cx="3474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Dosyayı ve referansları ücretsiz indirin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40080" y="8485632"/>
            <a:ext cx="7863840" cy="10973"/>
          </a:xfrm>
          <a:prstGeom prst="rect">
            <a:avLst/>
          </a:prstGeom>
          <a:solidFill>
            <a:srgbClr val="D6D0BF"/>
          </a:solidFill>
          <a:ln/>
        </p:spPr>
      </p:sp>
      <p:sp>
        <p:nvSpPr>
          <p:cNvPr id="19" name="Text 17"/>
          <p:cNvSpPr txBox="1"/>
          <p:nvPr/>
        </p:nvSpPr>
        <p:spPr>
          <a:xfrm>
            <a:off x="640080" y="8577072"/>
            <a:ext cx="1463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16</a:t>
            </a:r>
            <a:endParaRPr lang="en-US" sz="1200" dirty="0"/>
          </a:p>
        </p:txBody>
      </p:sp>
      <p:sp>
        <p:nvSpPr>
          <p:cNvPr id="20" name="Text 18"/>
          <p:cNvSpPr txBox="1"/>
          <p:nvPr/>
        </p:nvSpPr>
        <p:spPr>
          <a:xfrm>
            <a:off x="2011680" y="8577072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200" dirty="0"/>
          </a:p>
        </p:txBody>
      </p:sp>
      <p:sp>
        <p:nvSpPr>
          <p:cNvPr id="21" name="Text 19"/>
          <p:cNvSpPr txBox="1"/>
          <p:nvPr/>
        </p:nvSpPr>
        <p:spPr>
          <a:xfrm>
            <a:off x="6675120" y="8577072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863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spc="4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ASIL SORU | "KENDİNİ ONUN YERİNE KOY"</a:t>
            </a:r>
            <a:endParaRPr lang="en-US" sz="14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932688"/>
            <a:ext cx="786384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872"/>
              </a:lnSpc>
              <a:buNone/>
            </a:pPr>
            <a:r>
              <a:rPr lang="en-US" sz="42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Hayal etmek isabeti</a:t>
            </a:r>
            <a:endParaRPr lang="en-US" sz="4200" dirty="0"/>
          </a:p>
          <a:p>
            <a:pPr algn="l" indent="0" marL="0">
              <a:lnSpc>
                <a:spcPts val="4872"/>
              </a:lnSpc>
              <a:buNone/>
            </a:pPr>
            <a:r>
              <a:rPr lang="en-US" sz="42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artırmıyor</a:t>
            </a:r>
            <a:endParaRPr lang="en-US" sz="42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606040"/>
            <a:ext cx="17373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800" b="1" dirty="0">
                <a:solidFill>
                  <a:srgbClr val="C112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25</a:t>
            </a:r>
            <a:endParaRPr lang="en-US" sz="8800" dirty="0"/>
          </a:p>
        </p:txBody>
      </p:sp>
      <p:sp>
        <p:nvSpPr>
          <p:cNvPr id="5" name="Text 3"/>
          <p:cNvSpPr txBox="1"/>
          <p:nvPr/>
        </p:nvSpPr>
        <p:spPr>
          <a:xfrm>
            <a:off x="2377440" y="2606040"/>
            <a:ext cx="61264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2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deneyde tutarlı</a:t>
            </a:r>
            <a:endParaRPr lang="en-US" sz="2200" dirty="0"/>
          </a:p>
          <a:p>
            <a:pPr algn="l" indent="0" marL="0">
              <a:lnSpc>
                <a:spcPts val="3000"/>
              </a:lnSpc>
              <a:buNone/>
            </a:pPr>
            <a:r>
              <a:rPr lang="en-US" sz="22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artış bulunamadı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640080" y="4023360"/>
            <a:ext cx="137160" cy="1828800"/>
          </a:xfrm>
          <a:prstGeom prst="rect">
            <a:avLst/>
          </a:prstGeom>
          <a:solidFill>
            <a:srgbClr val="003566"/>
          </a:solidFill>
          <a:ln/>
        </p:spPr>
      </p:sp>
      <p:sp>
        <p:nvSpPr>
          <p:cNvPr id="7" name="Shape 5"/>
          <p:cNvSpPr/>
          <p:nvPr/>
        </p:nvSpPr>
        <p:spPr>
          <a:xfrm>
            <a:off x="777240" y="4023360"/>
            <a:ext cx="7726680" cy="182880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1051560" y="420624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 ölçüldü</a:t>
            </a:r>
            <a:endParaRPr lang="en-US" sz="2200" dirty="0"/>
          </a:p>
        </p:txBody>
      </p:sp>
      <p:sp>
        <p:nvSpPr>
          <p:cNvPr id="9" name="Text 7"/>
          <p:cNvSpPr txBox="1"/>
          <p:nvPr/>
        </p:nvSpPr>
        <p:spPr>
          <a:xfrm>
            <a:off x="1051560" y="4663440"/>
            <a:ext cx="71323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Duyguyu yüz ifadesinden okuma, sahte ile içten gülümsemeyi ayırma, yalan söyleyeni tespit etme, eşinin tercihlerini tahmin etme.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" y="6035040"/>
            <a:ext cx="137160" cy="1828800"/>
          </a:xfrm>
          <a:prstGeom prst="rect">
            <a:avLst/>
          </a:prstGeom>
          <a:solidFill>
            <a:srgbClr val="C1121F"/>
          </a:solidFill>
          <a:ln/>
        </p:spPr>
      </p:sp>
      <p:sp>
        <p:nvSpPr>
          <p:cNvPr id="11" name="Shape 9"/>
          <p:cNvSpPr/>
          <p:nvPr/>
        </p:nvSpPr>
        <p:spPr>
          <a:xfrm>
            <a:off x="777240" y="6035040"/>
            <a:ext cx="7726680" cy="182880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1051560" y="621792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</a:t>
            </a:r>
            <a:endParaRPr lang="en-US" sz="2200" dirty="0"/>
          </a:p>
        </p:txBody>
      </p:sp>
      <p:sp>
        <p:nvSpPr>
          <p:cNvPr id="13" name="Text 11"/>
          <p:cNvSpPr txBox="1"/>
          <p:nvPr/>
        </p:nvSpPr>
        <p:spPr>
          <a:xfrm>
            <a:off x="1051560" y="6675120"/>
            <a:ext cx="71323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Katılımcıların çoğu perspektif almanın isabeti artıracağına inanıyordu. Genel eğilim hafif düşüş yönünde çıktı. Buna karşılık yargıya duyulan güven kimi zaman arttı.</a:t>
            </a:r>
            <a:endParaRPr lang="en-US" sz="2000" dirty="0"/>
          </a:p>
        </p:txBody>
      </p:sp>
      <p:sp>
        <p:nvSpPr>
          <p:cNvPr id="14" name="Text 12"/>
          <p:cNvSpPr txBox="1"/>
          <p:nvPr/>
        </p:nvSpPr>
        <p:spPr>
          <a:xfrm>
            <a:off x="640080" y="8083296"/>
            <a:ext cx="4937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Eyal, Steffel &amp; Epley, JPSP, 2018</a:t>
            </a:r>
            <a:endParaRPr lang="en-US" sz="1200" dirty="0"/>
          </a:p>
        </p:txBody>
      </p:sp>
      <p:sp>
        <p:nvSpPr>
          <p:cNvPr id="15" name="Text 13"/>
          <p:cNvSpPr txBox="1"/>
          <p:nvPr/>
        </p:nvSpPr>
        <p:spPr>
          <a:xfrm>
            <a:off x="5029200" y="8083296"/>
            <a:ext cx="3474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Dosyayı ve referansları ücretsiz indirin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40080" y="8485632"/>
            <a:ext cx="7863840" cy="10973"/>
          </a:xfrm>
          <a:prstGeom prst="rect">
            <a:avLst/>
          </a:prstGeom>
          <a:solidFill>
            <a:srgbClr val="D6D0BF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640080" y="8577072"/>
            <a:ext cx="1463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16</a:t>
            </a:r>
            <a:endParaRPr lang="en-US" sz="1200" dirty="0"/>
          </a:p>
        </p:txBody>
      </p:sp>
      <p:sp>
        <p:nvSpPr>
          <p:cNvPr id="18" name="Text 16"/>
          <p:cNvSpPr txBox="1"/>
          <p:nvPr/>
        </p:nvSpPr>
        <p:spPr>
          <a:xfrm>
            <a:off x="2011680" y="8577072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200" dirty="0"/>
          </a:p>
        </p:txBody>
      </p:sp>
      <p:sp>
        <p:nvSpPr>
          <p:cNvPr id="19" name="Text 17"/>
          <p:cNvSpPr txBox="1"/>
          <p:nvPr/>
        </p:nvSpPr>
        <p:spPr>
          <a:xfrm>
            <a:off x="6675120" y="8577072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863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spc="400" kern="0" dirty="0">
                <a:solidFill>
                  <a:srgbClr val="6A8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ÇÖZÜM | HAYAL ETMEK DEĞİL, ÖĞRENMEK</a:t>
            </a:r>
            <a:endParaRPr lang="en-US" sz="14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932688"/>
            <a:ext cx="786384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872"/>
              </a:lnSpc>
              <a:buNone/>
            </a:pPr>
            <a:r>
              <a:rPr lang="en-US" sz="42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İsabeti artıran tek şey</a:t>
            </a:r>
            <a:endParaRPr lang="en-US" sz="4200" dirty="0"/>
          </a:p>
          <a:p>
            <a:pPr algn="l" indent="0" marL="0">
              <a:lnSpc>
                <a:spcPts val="4872"/>
              </a:lnSpc>
              <a:buNone/>
            </a:pPr>
            <a:r>
              <a:rPr lang="en-US" sz="42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yeni bilgi</a:t>
            </a:r>
            <a:endParaRPr lang="en-US" sz="4200" dirty="0"/>
          </a:p>
        </p:txBody>
      </p:sp>
      <p:sp>
        <p:nvSpPr>
          <p:cNvPr id="4" name="Shape 2"/>
          <p:cNvSpPr/>
          <p:nvPr/>
        </p:nvSpPr>
        <p:spPr>
          <a:xfrm>
            <a:off x="640080" y="2788920"/>
            <a:ext cx="137160" cy="2286000"/>
          </a:xfrm>
          <a:prstGeom prst="rect">
            <a:avLst/>
          </a:prstGeom>
          <a:solidFill>
            <a:srgbClr val="6A8E62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2788920"/>
            <a:ext cx="7726680" cy="228600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1051560" y="297180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6A8E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Aynı araştırmanın son deneyi</a:t>
            </a:r>
            <a:endParaRPr lang="en-US" sz="2200" dirty="0"/>
          </a:p>
        </p:txBody>
      </p:sp>
      <p:sp>
        <p:nvSpPr>
          <p:cNvPr id="7" name="Text 5"/>
          <p:cNvSpPr txBox="1"/>
          <p:nvPr/>
        </p:nvSpPr>
        <p:spPr>
          <a:xfrm>
            <a:off x="1051560" y="3429000"/>
            <a:ext cx="713232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Karşıdakinin bakışını doğrudan konuşarak öğrenmek isabeti artırdı. Zihinden canlandırmak artırmadı. Var olan bilgiyi yeniden düzenlemek yetmiyor, dışarıdan bilgi almak gerekiyor.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640080" y="5257800"/>
            <a:ext cx="137160" cy="2606040"/>
          </a:xfrm>
          <a:prstGeom prst="rect">
            <a:avLst/>
          </a:prstGeom>
          <a:solidFill>
            <a:srgbClr val="003566"/>
          </a:solidFill>
          <a:ln/>
        </p:spPr>
      </p:sp>
      <p:sp>
        <p:nvSpPr>
          <p:cNvPr id="9" name="Shape 7"/>
          <p:cNvSpPr/>
          <p:nvPr/>
        </p:nvSpPr>
        <p:spPr>
          <a:xfrm>
            <a:off x="777240" y="5257800"/>
            <a:ext cx="7726680" cy="260604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1051560" y="544068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Peki neden sormuyoruz</a:t>
            </a:r>
            <a:endParaRPr lang="en-US" sz="2200" dirty="0"/>
          </a:p>
        </p:txBody>
      </p:sp>
      <p:sp>
        <p:nvSpPr>
          <p:cNvPr id="11" name="Text 9"/>
          <p:cNvSpPr txBox="1"/>
          <p:nvPr/>
        </p:nvSpPr>
        <p:spPr>
          <a:xfrm>
            <a:off x="1051560" y="5897880"/>
            <a:ext cx="71323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40"/>
              </a:lnSpc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Yedi deneyde insanlar bir konuşmadan ne kadar öğreneceklerini sistematik olarak olduğundan az tahmin etti. Konuşmanın belirsizliği öğrenme beklentisini düşürüyor. Yani sormanın değerini baştan küçümsüyoruz.</a:t>
            </a:r>
            <a:endParaRPr lang="en-US" sz="2000" dirty="0"/>
          </a:p>
        </p:txBody>
      </p:sp>
      <p:sp>
        <p:nvSpPr>
          <p:cNvPr id="12" name="Text 10"/>
          <p:cNvSpPr txBox="1"/>
          <p:nvPr/>
        </p:nvSpPr>
        <p:spPr>
          <a:xfrm>
            <a:off x="640080" y="8083296"/>
            <a:ext cx="4937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Eyal ve ark., 2018 · Atir, Wald &amp; Epley, PNAS, 2022</a:t>
            </a:r>
            <a:endParaRPr lang="en-US" sz="1200" dirty="0"/>
          </a:p>
        </p:txBody>
      </p:sp>
      <p:sp>
        <p:nvSpPr>
          <p:cNvPr id="13" name="Text 11"/>
          <p:cNvSpPr txBox="1"/>
          <p:nvPr/>
        </p:nvSpPr>
        <p:spPr>
          <a:xfrm>
            <a:off x="5029200" y="8083296"/>
            <a:ext cx="3474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Dosyayı ve referansları ücretsiz indirin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40080" y="8485632"/>
            <a:ext cx="7863840" cy="10973"/>
          </a:xfrm>
          <a:prstGeom prst="rect">
            <a:avLst/>
          </a:prstGeom>
          <a:solidFill>
            <a:srgbClr val="D6D0BF"/>
          </a:solidFill>
          <a:ln/>
        </p:spPr>
      </p:sp>
      <p:sp>
        <p:nvSpPr>
          <p:cNvPr id="15" name="Text 13"/>
          <p:cNvSpPr txBox="1"/>
          <p:nvPr/>
        </p:nvSpPr>
        <p:spPr>
          <a:xfrm>
            <a:off x="640080" y="8577072"/>
            <a:ext cx="1463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16</a:t>
            </a:r>
            <a:endParaRPr lang="en-US" sz="1200" dirty="0"/>
          </a:p>
        </p:txBody>
      </p:sp>
      <p:sp>
        <p:nvSpPr>
          <p:cNvPr id="16" name="Text 14"/>
          <p:cNvSpPr txBox="1"/>
          <p:nvPr/>
        </p:nvSpPr>
        <p:spPr>
          <a:xfrm>
            <a:off x="2011680" y="8577072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200" dirty="0"/>
          </a:p>
        </p:txBody>
      </p:sp>
      <p:sp>
        <p:nvSpPr>
          <p:cNvPr id="17" name="Text 15"/>
          <p:cNvSpPr txBox="1"/>
          <p:nvPr/>
        </p:nvSpPr>
        <p:spPr>
          <a:xfrm>
            <a:off x="6675120" y="8577072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2026-08-28T15:24:53Z</dcterms:created>
  <dcterms:modified xsi:type="dcterms:W3CDTF">2026-08-28T15:24:53Z</dcterms:modified>
</cp:coreProperties>
</file>